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56" r:id="rId2"/>
    <p:sldId id="261" r:id="rId3"/>
    <p:sldId id="296" r:id="rId4"/>
    <p:sldId id="297" r:id="rId5"/>
    <p:sldId id="300" r:id="rId6"/>
    <p:sldId id="299" r:id="rId7"/>
    <p:sldId id="301" r:id="rId8"/>
    <p:sldId id="302" r:id="rId9"/>
    <p:sldId id="287" r:id="rId10"/>
    <p:sldId id="304" r:id="rId11"/>
    <p:sldId id="290" r:id="rId12"/>
    <p:sldId id="303" r:id="rId13"/>
    <p:sldId id="291" r:id="rId14"/>
    <p:sldId id="292" r:id="rId15"/>
    <p:sldId id="294" r:id="rId16"/>
    <p:sldId id="295" r:id="rId17"/>
    <p:sldId id="293" r:id="rId18"/>
    <p:sldId id="289" r:id="rId19"/>
    <p:sldId id="28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4033"/>
    <a:srgbClr val="8C5C16"/>
    <a:srgbClr val="2A8ECE"/>
    <a:srgbClr val="2B8ECE"/>
    <a:srgbClr val="2B8FCE"/>
    <a:srgbClr val="87CDD1"/>
    <a:srgbClr val="304A89"/>
    <a:srgbClr val="2C8FCE"/>
    <a:srgbClr val="344F5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napToGrid="0">
      <p:cViewPr varScale="1">
        <p:scale>
          <a:sx n="89" d="100"/>
          <a:sy n="89" d="100"/>
        </p:scale>
        <p:origin x="426" y="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12/15/2021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‹N›</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942109" y="2136070"/>
            <a:ext cx="10363200" cy="699626"/>
          </a:xfrm>
          <a:prstGeom prst="rect">
            <a:avLst/>
          </a:prstGeom>
        </p:spPr>
        <p:txBody>
          <a:bodyPr anchor="t">
            <a:normAutofit/>
          </a:bodyPr>
          <a:lstStyle>
            <a:lvl1pPr algn="ctr">
              <a:defRPr sz="4000">
                <a:solidFill>
                  <a:srgbClr val="2C8FCE"/>
                </a:solidFill>
              </a:defRPr>
            </a:lvl1pPr>
          </a:lstStyle>
          <a:p>
            <a:r>
              <a:rPr lang="en-US" dirty="0"/>
              <a:t>Click to edit Master title style</a:t>
            </a:r>
          </a:p>
        </p:txBody>
      </p:sp>
      <p:sp>
        <p:nvSpPr>
          <p:cNvPr id="3" name="Subtitle 2"/>
          <p:cNvSpPr>
            <a:spLocks noGrp="1"/>
          </p:cNvSpPr>
          <p:nvPr>
            <p:ph type="subTitle" idx="1"/>
          </p:nvPr>
        </p:nvSpPr>
        <p:spPr>
          <a:xfrm>
            <a:off x="1535083" y="3184201"/>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Imagen 63">
            <a:extLst>
              <a:ext uri="{FF2B5EF4-FFF2-40B4-BE49-F238E27FC236}">
                <a16:creationId xmlns:a16="http://schemas.microsoft.com/office/drawing/2014/main" id="{9640C764-0693-4692-88CD-79560008EF3B}"/>
              </a:ext>
            </a:extLst>
          </p:cNvPr>
          <p:cNvPicPr/>
          <p:nvPr userDrawn="1"/>
        </p:nvPicPr>
        <p:blipFill>
          <a:blip r:embed="rId2">
            <a:extLst>
              <a:ext uri="{28A0092B-C50C-407E-A947-70E740481C1C}">
                <a14:useLocalDpi xmlns:a14="http://schemas.microsoft.com/office/drawing/2010/main"/>
              </a:ext>
            </a:extLst>
          </a:blip>
          <a:srcRect/>
          <a:stretch>
            <a:fillRect/>
          </a:stretch>
        </p:blipFill>
        <p:spPr bwMode="auto">
          <a:xfrm>
            <a:off x="8502260" y="602951"/>
            <a:ext cx="3367208" cy="720462"/>
          </a:xfrm>
          <a:prstGeom prst="rect">
            <a:avLst/>
          </a:prstGeom>
          <a:noFill/>
        </p:spPr>
      </p:pic>
      <p:grpSp>
        <p:nvGrpSpPr>
          <p:cNvPr id="10" name="Gruppo 9">
            <a:extLst>
              <a:ext uri="{FF2B5EF4-FFF2-40B4-BE49-F238E27FC236}">
                <a16:creationId xmlns:a16="http://schemas.microsoft.com/office/drawing/2014/main" id="{02C40B21-B539-4F12-961A-C154654FD5BB}"/>
              </a:ext>
            </a:extLst>
          </p:cNvPr>
          <p:cNvGrpSpPr/>
          <p:nvPr userDrawn="1"/>
        </p:nvGrpSpPr>
        <p:grpSpPr>
          <a:xfrm>
            <a:off x="1" y="6236599"/>
            <a:ext cx="12191999" cy="635256"/>
            <a:chOff x="0" y="5126182"/>
            <a:chExt cx="12192000" cy="670976"/>
          </a:xfrm>
        </p:grpSpPr>
        <p:sp>
          <p:nvSpPr>
            <p:cNvPr id="11" name="Rettangolo 10">
              <a:extLst>
                <a:ext uri="{FF2B5EF4-FFF2-40B4-BE49-F238E27FC236}">
                  <a16:creationId xmlns:a16="http://schemas.microsoft.com/office/drawing/2014/main" id="{6DF0E9FC-401C-4D00-B672-23319FEF56CC}"/>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2" name="Immagine 11">
              <a:extLst>
                <a:ext uri="{FF2B5EF4-FFF2-40B4-BE49-F238E27FC236}">
                  <a16:creationId xmlns:a16="http://schemas.microsoft.com/office/drawing/2014/main" id="{D106D06E-DDDC-4659-ABF3-6D91D3E5A8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3" name="Rettangolo 12">
              <a:extLst>
                <a:ext uri="{FF2B5EF4-FFF2-40B4-BE49-F238E27FC236}">
                  <a16:creationId xmlns:a16="http://schemas.microsoft.com/office/drawing/2014/main" id="{36CC2890-2385-4EE6-BA34-9FF031F07B14}"/>
                </a:ext>
              </a:extLst>
            </p:cNvPr>
            <p:cNvSpPr/>
            <p:nvPr/>
          </p:nvSpPr>
          <p:spPr>
            <a:xfrm>
              <a:off x="1884219" y="5126182"/>
              <a:ext cx="10307781"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4" name="CasellaDiTesto 13">
              <a:extLst>
                <a:ext uri="{FF2B5EF4-FFF2-40B4-BE49-F238E27FC236}">
                  <a16:creationId xmlns:a16="http://schemas.microsoft.com/office/drawing/2014/main" id="{06BE790D-D487-4934-961F-0F4A02FF4DBE}"/>
                </a:ext>
              </a:extLst>
            </p:cNvPr>
            <p:cNvSpPr txBox="1"/>
            <p:nvPr/>
          </p:nvSpPr>
          <p:spPr>
            <a:xfrm>
              <a:off x="1927239" y="5201603"/>
              <a:ext cx="10264760" cy="520133"/>
            </a:xfrm>
            <a:prstGeom prst="rect">
              <a:avLst/>
            </a:prstGeom>
            <a:noFill/>
          </p:spPr>
          <p:txBody>
            <a:bodyPr wrap="square" rtlCol="0">
              <a:spAutoFit/>
            </a:bodyPr>
            <a:lstStyle/>
            <a:p>
              <a:r>
                <a:rPr lang="en-GB" sz="1300" dirty="0">
                  <a:solidFill>
                    <a:srgbClr val="864033"/>
                  </a:solidFill>
                  <a:effectLst/>
                  <a:latin typeface="Bahnschrift Light Condensed" panose="020B0502040204020203" pitchFamily="34" charset="0"/>
                </a:rPr>
                <a:t>ADDRESSING THE CURRENT AND FUTURE SKILL NEEDS FOR SUSTAINABILITY, DIGITALIZATION </a:t>
              </a:r>
              <a:br>
                <a:rPr lang="en-GB" sz="1300" dirty="0">
                  <a:solidFill>
                    <a:srgbClr val="864033"/>
                  </a:solidFill>
                  <a:effectLst/>
                  <a:latin typeface="Bahnschrift Light Condensed" panose="020B0502040204020203" pitchFamily="34" charset="0"/>
                </a:rPr>
              </a:br>
              <a:r>
                <a:rPr lang="en-GB" sz="13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5" name="Immagine 4">
            <a:extLst>
              <a:ext uri="{FF2B5EF4-FFF2-40B4-BE49-F238E27FC236}">
                <a16:creationId xmlns:a16="http://schemas.microsoft.com/office/drawing/2014/main" id="{4EB48FB0-2033-4B3F-99A1-2F7E07CD3E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8205" b="8936"/>
          <a:stretch/>
        </p:blipFill>
        <p:spPr>
          <a:xfrm>
            <a:off x="322533" y="139393"/>
            <a:ext cx="2425100" cy="1709133"/>
          </a:xfrm>
          <a:prstGeom prst="rect">
            <a:avLst/>
          </a:prstGeom>
        </p:spPr>
      </p:pic>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838200" y="248749"/>
            <a:ext cx="10515600" cy="540960"/>
          </a:xfrm>
          <a:prstGeom prst="rect">
            <a:avLst/>
          </a:prstGeom>
        </p:spPr>
        <p:txBody>
          <a:bodyPr/>
          <a:lstStyle>
            <a:lvl1pPr>
              <a:defRPr>
                <a:solidFill>
                  <a:srgbClr val="2B8ECE"/>
                </a:solidFill>
              </a:defRPr>
            </a:lvl1pPr>
          </a:lstStyle>
          <a:p>
            <a:r>
              <a:rPr lang="en-US" dirty="0"/>
              <a:t>Click to edit Master title style</a:t>
            </a:r>
          </a:p>
        </p:txBody>
      </p:sp>
      <p:sp>
        <p:nvSpPr>
          <p:cNvPr id="3" name="Content Placeholder 2"/>
          <p:cNvSpPr>
            <a:spLocks noGrp="1"/>
          </p:cNvSpPr>
          <p:nvPr>
            <p:ph idx="1"/>
          </p:nvPr>
        </p:nvSpPr>
        <p:spPr>
          <a:xfrm>
            <a:off x="838200" y="881150"/>
            <a:ext cx="10515600" cy="5375373"/>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327724" y="6614616"/>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cxnSp>
        <p:nvCxnSpPr>
          <p:cNvPr id="7" name="Ευθεία γραμμή σύνδεσης 6"/>
          <p:cNvCxnSpPr/>
          <p:nvPr/>
        </p:nvCxnSpPr>
        <p:spPr>
          <a:xfrm>
            <a:off x="838200" y="702148"/>
            <a:ext cx="10515600" cy="0"/>
          </a:xfrm>
          <a:prstGeom prst="line">
            <a:avLst/>
          </a:prstGeom>
          <a:ln w="28575">
            <a:solidFill>
              <a:srgbClr val="2A8ECE"/>
            </a:solidFill>
          </a:ln>
        </p:spPr>
        <p:style>
          <a:lnRef idx="1">
            <a:schemeClr val="accent1"/>
          </a:lnRef>
          <a:fillRef idx="0">
            <a:schemeClr val="accent1"/>
          </a:fillRef>
          <a:effectRef idx="0">
            <a:schemeClr val="accent1"/>
          </a:effectRef>
          <a:fontRef idx="minor">
            <a:schemeClr val="tx1"/>
          </a:fontRef>
        </p:style>
      </p:cxnSp>
      <p:grpSp>
        <p:nvGrpSpPr>
          <p:cNvPr id="8" name="Gruppo 7">
            <a:extLst>
              <a:ext uri="{FF2B5EF4-FFF2-40B4-BE49-F238E27FC236}">
                <a16:creationId xmlns:a16="http://schemas.microsoft.com/office/drawing/2014/main" id="{21D46DD2-AB32-4FC0-B24C-6DE6102BB473}"/>
              </a:ext>
            </a:extLst>
          </p:cNvPr>
          <p:cNvGrpSpPr/>
          <p:nvPr userDrawn="1"/>
        </p:nvGrpSpPr>
        <p:grpSpPr>
          <a:xfrm>
            <a:off x="-1" y="6318703"/>
            <a:ext cx="11637820" cy="540960"/>
            <a:chOff x="0" y="5126182"/>
            <a:chExt cx="11819413" cy="670976"/>
          </a:xfrm>
        </p:grpSpPr>
        <p:sp>
          <p:nvSpPr>
            <p:cNvPr id="9" name="Rettangolo 8">
              <a:extLst>
                <a:ext uri="{FF2B5EF4-FFF2-40B4-BE49-F238E27FC236}">
                  <a16:creationId xmlns:a16="http://schemas.microsoft.com/office/drawing/2014/main" id="{EB989505-A38D-465C-9787-FD2E06AB96BE}"/>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0" name="Immagine 9">
              <a:extLst>
                <a:ext uri="{FF2B5EF4-FFF2-40B4-BE49-F238E27FC236}">
                  <a16:creationId xmlns:a16="http://schemas.microsoft.com/office/drawing/2014/main" id="{CA87E740-4759-49BC-AFFC-111A262D15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1" name="Rettangolo 10">
              <a:extLst>
                <a:ext uri="{FF2B5EF4-FFF2-40B4-BE49-F238E27FC236}">
                  <a16:creationId xmlns:a16="http://schemas.microsoft.com/office/drawing/2014/main" id="{9B6C6BB8-11E9-4237-BBB1-74E8EDF69250}"/>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2" name="CasellaDiTesto 11">
              <a:extLst>
                <a:ext uri="{FF2B5EF4-FFF2-40B4-BE49-F238E27FC236}">
                  <a16:creationId xmlns:a16="http://schemas.microsoft.com/office/drawing/2014/main" id="{A8FE9357-9FAC-4BA8-AD06-F61E740EF8EB}"/>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pic>
        <p:nvPicPr>
          <p:cNvPr id="13" name="Immagine 12">
            <a:extLst>
              <a:ext uri="{FF2B5EF4-FFF2-40B4-BE49-F238E27FC236}">
                <a16:creationId xmlns:a16="http://schemas.microsoft.com/office/drawing/2014/main" id="{6AB9C836-C429-4253-B722-13BA4B455E59}"/>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205" b="8936"/>
          <a:stretch/>
        </p:blipFill>
        <p:spPr>
          <a:xfrm>
            <a:off x="10870694" y="160781"/>
            <a:ext cx="1197034" cy="987021"/>
          </a:xfrm>
          <a:prstGeom prst="rect">
            <a:avLst/>
          </a:prstGeom>
        </p:spPr>
      </p:pic>
      <p:sp>
        <p:nvSpPr>
          <p:cNvPr id="14" name="CasellaDiTesto 13">
            <a:extLst>
              <a:ext uri="{FF2B5EF4-FFF2-40B4-BE49-F238E27FC236}">
                <a16:creationId xmlns:a16="http://schemas.microsoft.com/office/drawing/2014/main" id="{B1D12D65-34CB-4524-AFFF-3F0E0728A278}"/>
              </a:ext>
            </a:extLst>
          </p:cNvPr>
          <p:cNvSpPr txBox="1"/>
          <p:nvPr userDrawn="1"/>
        </p:nvSpPr>
        <p:spPr>
          <a:xfrm>
            <a:off x="8965131" y="6323057"/>
            <a:ext cx="2715047" cy="523220"/>
          </a:xfrm>
          <a:prstGeom prst="rect">
            <a:avLst/>
          </a:prstGeom>
          <a:noFill/>
        </p:spPr>
        <p:txBody>
          <a:bodyPr wrap="square">
            <a:spAutoFit/>
          </a:bodyPr>
          <a:lstStyle/>
          <a:p>
            <a:r>
              <a:rPr lang="en-US" sz="1400" b="1" dirty="0"/>
              <a:t>Francesca Sanna </a:t>
            </a:r>
            <a:r>
              <a:rPr lang="en-US" sz="1400" dirty="0"/>
              <a:t>– Webinar Financial reporting  - 15/12/2021</a:t>
            </a:r>
            <a:endParaRPr lang="it-IT" sz="1400" dirty="0"/>
          </a:p>
        </p:txBody>
      </p:sp>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normAutofit/>
          </a:bodyPr>
          <a:lstStyle>
            <a:lvl1pPr>
              <a:defRPr sz="4000">
                <a:solidFill>
                  <a:srgbClr val="2A8ECE"/>
                </a:solidFill>
              </a:defRPr>
            </a:lvl1pPr>
          </a:lstStyle>
          <a:p>
            <a:r>
              <a:rPr lang="en-US" dirty="0"/>
              <a:t>Click to edit Master title style</a:t>
            </a:r>
          </a:p>
        </p:txBody>
      </p:sp>
      <p:sp>
        <p:nvSpPr>
          <p:cNvPr id="4" name="Date Placeholder 3"/>
          <p:cNvSpPr>
            <a:spLocks noGrp="1"/>
          </p:cNvSpPr>
          <p:nvPr>
            <p:ph type="dt" sz="half" idx="10"/>
          </p:nvPr>
        </p:nvSpPr>
        <p:spPr>
          <a:xfrm>
            <a:off x="0" y="6483650"/>
            <a:ext cx="1689101" cy="243839"/>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66473"/>
            <a:ext cx="4114800" cy="243840"/>
          </a:xfrm>
          <a:prstGeom prst="rect">
            <a:avLst/>
          </a:prstGeom>
        </p:spPr>
        <p:txBody>
          <a:bodyPr/>
          <a:lstStyle/>
          <a:p>
            <a:endParaRPr lang="en-US" dirty="0"/>
          </a:p>
        </p:txBody>
      </p:sp>
      <p:sp>
        <p:nvSpPr>
          <p:cNvPr id="6" name="Slide Number Placeholder 5"/>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7" name="Gruppo 16">
            <a:extLst>
              <a:ext uri="{FF2B5EF4-FFF2-40B4-BE49-F238E27FC236}">
                <a16:creationId xmlns:a16="http://schemas.microsoft.com/office/drawing/2014/main" id="{6CA81CF2-B7CD-4ED7-9B9F-3BCC1910A869}"/>
              </a:ext>
            </a:extLst>
          </p:cNvPr>
          <p:cNvGrpSpPr/>
          <p:nvPr userDrawn="1"/>
        </p:nvGrpSpPr>
        <p:grpSpPr>
          <a:xfrm>
            <a:off x="-1" y="6318703"/>
            <a:ext cx="11637820" cy="540960"/>
            <a:chOff x="0" y="5126182"/>
            <a:chExt cx="11819413" cy="670976"/>
          </a:xfrm>
        </p:grpSpPr>
        <p:sp>
          <p:nvSpPr>
            <p:cNvPr id="18" name="Rettangolo 17">
              <a:extLst>
                <a:ext uri="{FF2B5EF4-FFF2-40B4-BE49-F238E27FC236}">
                  <a16:creationId xmlns:a16="http://schemas.microsoft.com/office/drawing/2014/main" id="{D93949EF-7AE7-4E65-AF3F-CD5ADF8F5515}"/>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9" name="Immagine 18">
              <a:extLst>
                <a:ext uri="{FF2B5EF4-FFF2-40B4-BE49-F238E27FC236}">
                  <a16:creationId xmlns:a16="http://schemas.microsoft.com/office/drawing/2014/main" id="{27FCC7BF-54AF-4798-A62E-C0F586B3BA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20" name="Rettangolo 19">
              <a:extLst>
                <a:ext uri="{FF2B5EF4-FFF2-40B4-BE49-F238E27FC236}">
                  <a16:creationId xmlns:a16="http://schemas.microsoft.com/office/drawing/2014/main" id="{55EBD42A-B62B-4763-8CF8-A29870C61F06}"/>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1" name="CasellaDiTesto 20">
              <a:extLst>
                <a:ext uri="{FF2B5EF4-FFF2-40B4-BE49-F238E27FC236}">
                  <a16:creationId xmlns:a16="http://schemas.microsoft.com/office/drawing/2014/main" id="{4B2581C8-E50F-4DC4-B7F1-39A5A4DDF722}"/>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4" name="Gruppo 13">
            <a:extLst>
              <a:ext uri="{FF2B5EF4-FFF2-40B4-BE49-F238E27FC236}">
                <a16:creationId xmlns:a16="http://schemas.microsoft.com/office/drawing/2014/main" id="{7D6CA9C0-C26E-4AA0-9CFE-E3E66B516B81}"/>
              </a:ext>
            </a:extLst>
          </p:cNvPr>
          <p:cNvGrpSpPr/>
          <p:nvPr userDrawn="1"/>
        </p:nvGrpSpPr>
        <p:grpSpPr>
          <a:xfrm>
            <a:off x="-1" y="6318703"/>
            <a:ext cx="11637820" cy="540960"/>
            <a:chOff x="0" y="5126182"/>
            <a:chExt cx="11819413" cy="670976"/>
          </a:xfrm>
        </p:grpSpPr>
        <p:sp>
          <p:nvSpPr>
            <p:cNvPr id="15" name="Rettangolo 14">
              <a:extLst>
                <a:ext uri="{FF2B5EF4-FFF2-40B4-BE49-F238E27FC236}">
                  <a16:creationId xmlns:a16="http://schemas.microsoft.com/office/drawing/2014/main" id="{A6AAFBF5-10B0-4415-8947-B9C726B17F2A}"/>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6" name="Immagine 15">
              <a:extLst>
                <a:ext uri="{FF2B5EF4-FFF2-40B4-BE49-F238E27FC236}">
                  <a16:creationId xmlns:a16="http://schemas.microsoft.com/office/drawing/2014/main" id="{0B47C1E8-81ED-4CAD-8B2D-AE119A273C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17" name="Rettangolo 16">
              <a:extLst>
                <a:ext uri="{FF2B5EF4-FFF2-40B4-BE49-F238E27FC236}">
                  <a16:creationId xmlns:a16="http://schemas.microsoft.com/office/drawing/2014/main" id="{53C32AD3-63DB-4347-A884-DD5358849423}"/>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8" name="CasellaDiTesto 17">
              <a:extLst>
                <a:ext uri="{FF2B5EF4-FFF2-40B4-BE49-F238E27FC236}">
                  <a16:creationId xmlns:a16="http://schemas.microsoft.com/office/drawing/2014/main" id="{4F4EC232-2EA9-4F6A-AFC7-84AED1593B84}"/>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351772" y="6614160"/>
            <a:ext cx="27432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‹N›</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rasmus-fields.eu/management/?q=staff-days" TargetMode="External"/><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hyperlink" Target="http://www.erasmus-fields.eu/management/?q=node/1668" TargetMode="External"/><Relationship Id="rId4" Type="http://schemas.openxmlformats.org/officeDocument/2006/relationships/hyperlink" Target="http://www.erasmus-fields.eu/management/?q=node/8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erasmus-fields.eu/management/?q=node/166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3" Type="http://schemas.openxmlformats.org/officeDocument/2006/relationships/image" Target="../media/image22.jpeg"/><Relationship Id="rId18" Type="http://schemas.openxmlformats.org/officeDocument/2006/relationships/image" Target="../media/image27.png"/><Relationship Id="rId26" Type="http://schemas.openxmlformats.org/officeDocument/2006/relationships/image" Target="../media/image35.jpeg"/><Relationship Id="rId3" Type="http://schemas.openxmlformats.org/officeDocument/2006/relationships/image" Target="../media/image12.png"/><Relationship Id="rId21" Type="http://schemas.openxmlformats.org/officeDocument/2006/relationships/image" Target="../media/image30.png"/><Relationship Id="rId7" Type="http://schemas.openxmlformats.org/officeDocument/2006/relationships/image" Target="../media/image16.png"/><Relationship Id="rId12" Type="http://schemas.openxmlformats.org/officeDocument/2006/relationships/image" Target="../media/image21.tiff"/><Relationship Id="rId17" Type="http://schemas.openxmlformats.org/officeDocument/2006/relationships/image" Target="../media/image26.jpeg"/><Relationship Id="rId25" Type="http://schemas.openxmlformats.org/officeDocument/2006/relationships/image" Target="../media/image34.png"/><Relationship Id="rId33" Type="http://schemas.openxmlformats.org/officeDocument/2006/relationships/image" Target="../media/image42.jpeg"/><Relationship Id="rId2" Type="http://schemas.openxmlformats.org/officeDocument/2006/relationships/image" Target="../media/image11.png"/><Relationship Id="rId16" Type="http://schemas.openxmlformats.org/officeDocument/2006/relationships/image" Target="../media/image25.png"/><Relationship Id="rId20" Type="http://schemas.openxmlformats.org/officeDocument/2006/relationships/image" Target="../media/image29.jpeg"/><Relationship Id="rId29" Type="http://schemas.openxmlformats.org/officeDocument/2006/relationships/image" Target="../media/image38.jpeg"/><Relationship Id="rId1" Type="http://schemas.openxmlformats.org/officeDocument/2006/relationships/slideLayout" Target="../slideLayouts/slideLayout3.xml"/><Relationship Id="rId6" Type="http://schemas.openxmlformats.org/officeDocument/2006/relationships/image" Target="../media/image15.jpeg"/><Relationship Id="rId11" Type="http://schemas.openxmlformats.org/officeDocument/2006/relationships/image" Target="../media/image20.jpeg"/><Relationship Id="rId24" Type="http://schemas.openxmlformats.org/officeDocument/2006/relationships/image" Target="../media/image33.png"/><Relationship Id="rId32" Type="http://schemas.openxmlformats.org/officeDocument/2006/relationships/image" Target="../media/image41.png"/><Relationship Id="rId5" Type="http://schemas.openxmlformats.org/officeDocument/2006/relationships/image" Target="../media/image14.png"/><Relationship Id="rId15" Type="http://schemas.openxmlformats.org/officeDocument/2006/relationships/image" Target="../media/image24.jpeg"/><Relationship Id="rId23" Type="http://schemas.openxmlformats.org/officeDocument/2006/relationships/image" Target="../media/image32.jpeg"/><Relationship Id="rId28" Type="http://schemas.openxmlformats.org/officeDocument/2006/relationships/image" Target="../media/image37.png"/><Relationship Id="rId10" Type="http://schemas.openxmlformats.org/officeDocument/2006/relationships/image" Target="../media/image19.png"/><Relationship Id="rId19" Type="http://schemas.openxmlformats.org/officeDocument/2006/relationships/image" Target="../media/image28.jpeg"/><Relationship Id="rId31" Type="http://schemas.openxmlformats.org/officeDocument/2006/relationships/image" Target="../media/image40.png"/><Relationship Id="rId4" Type="http://schemas.openxmlformats.org/officeDocument/2006/relationships/image" Target="../media/image13.png"/><Relationship Id="rId9" Type="http://schemas.openxmlformats.org/officeDocument/2006/relationships/image" Target="../media/image18.jpeg"/><Relationship Id="rId14" Type="http://schemas.openxmlformats.org/officeDocument/2006/relationships/image" Target="../media/image23.jpeg"/><Relationship Id="rId22" Type="http://schemas.openxmlformats.org/officeDocument/2006/relationships/image" Target="../media/image31.jpeg"/><Relationship Id="rId27" Type="http://schemas.openxmlformats.org/officeDocument/2006/relationships/image" Target="../media/image36.jpeg"/><Relationship Id="rId30" Type="http://schemas.openxmlformats.org/officeDocument/2006/relationships/image" Target="../media/image39.jpeg"/><Relationship Id="rId8"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hyperlink" Target="../../SSA_report%20guide&amp;templates/FIELDS_1st_technical%20reporting/technical_progress_report_for_lot_3_projects_only_1st_tech_report_RB_PB.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55648" y="1848751"/>
            <a:ext cx="8680704" cy="1268522"/>
          </a:xfrm>
        </p:spPr>
        <p:txBody>
          <a:bodyPr anchor="ctr" anchorCtr="0">
            <a:noAutofit/>
          </a:bodyPr>
          <a:lstStyle/>
          <a:p>
            <a:r>
              <a:rPr lang="en-US" sz="4400" dirty="0">
                <a:solidFill>
                  <a:srgbClr val="2B8FCE"/>
                </a:solidFill>
              </a:rPr>
              <a:t>Progress midterm report </a:t>
            </a:r>
          </a:p>
        </p:txBody>
      </p:sp>
      <p:sp>
        <p:nvSpPr>
          <p:cNvPr id="4" name="Υπότιτλος 3"/>
          <p:cNvSpPr>
            <a:spLocks noGrp="1"/>
          </p:cNvSpPr>
          <p:nvPr>
            <p:ph type="subTitle" idx="1"/>
          </p:nvPr>
        </p:nvSpPr>
        <p:spPr>
          <a:xfrm>
            <a:off x="2667000" y="3429000"/>
            <a:ext cx="6858000" cy="966378"/>
          </a:xfrm>
        </p:spPr>
        <p:txBody>
          <a:bodyPr>
            <a:normAutofit/>
          </a:bodyPr>
          <a:lstStyle/>
          <a:p>
            <a:r>
              <a:rPr lang="en-US" dirty="0"/>
              <a:t>Francesca Sanna</a:t>
            </a:r>
          </a:p>
          <a:p>
            <a:r>
              <a:rPr lang="en-US" dirty="0"/>
              <a:t>Project manager</a:t>
            </a:r>
          </a:p>
          <a:p>
            <a:endParaRPr lang="en-US" dirty="0"/>
          </a:p>
        </p:txBody>
      </p:sp>
      <p:sp>
        <p:nvSpPr>
          <p:cNvPr id="6" name="Υπότιτλος 2"/>
          <p:cNvSpPr txBox="1">
            <a:spLocks/>
          </p:cNvSpPr>
          <p:nvPr/>
        </p:nvSpPr>
        <p:spPr>
          <a:xfrm>
            <a:off x="2667000" y="3397844"/>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2667000" y="4758643"/>
            <a:ext cx="6858000" cy="1274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1" dirty="0"/>
              <a:t>Webinar on progress midterm report  with pre-financing</a:t>
            </a:r>
          </a:p>
          <a:p>
            <a:r>
              <a:rPr lang="en-US" sz="1800" dirty="0"/>
              <a:t>15 December 2021</a:t>
            </a:r>
          </a:p>
          <a:p>
            <a:r>
              <a:rPr lang="en-US" sz="1800" dirty="0"/>
              <a:t>UNITO</a:t>
            </a:r>
          </a:p>
        </p:txBody>
      </p:sp>
    </p:spTree>
    <p:extLst>
      <p:ext uri="{BB962C8B-B14F-4D97-AF65-F5344CB8AC3E}">
        <p14:creationId xmlns:p14="http://schemas.microsoft.com/office/powerpoint/2010/main" val="420093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o 7">
            <a:extLst>
              <a:ext uri="{FF2B5EF4-FFF2-40B4-BE49-F238E27FC236}">
                <a16:creationId xmlns:a16="http://schemas.microsoft.com/office/drawing/2014/main" id="{87D8FD31-F05C-4D8F-A7F4-EFB19A00E723}"/>
              </a:ext>
            </a:extLst>
          </p:cNvPr>
          <p:cNvGrpSpPr/>
          <p:nvPr/>
        </p:nvGrpSpPr>
        <p:grpSpPr>
          <a:xfrm>
            <a:off x="444500" y="3809034"/>
            <a:ext cx="5257800" cy="2391751"/>
            <a:chOff x="3524250" y="2209800"/>
            <a:chExt cx="5448300" cy="2480192"/>
          </a:xfrm>
        </p:grpSpPr>
        <p:pic>
          <p:nvPicPr>
            <p:cNvPr id="7" name="Immagine 6">
              <a:extLst>
                <a:ext uri="{FF2B5EF4-FFF2-40B4-BE49-F238E27FC236}">
                  <a16:creationId xmlns:a16="http://schemas.microsoft.com/office/drawing/2014/main" id="{E2F54C8A-6ECD-43E9-ADF3-DD64B4C54BDF}"/>
                </a:ext>
              </a:extLst>
            </p:cNvPr>
            <p:cNvPicPr>
              <a:picLocks noChangeAspect="1"/>
            </p:cNvPicPr>
            <p:nvPr/>
          </p:nvPicPr>
          <p:blipFill rotWithShape="1">
            <a:blip r:embed="rId2"/>
            <a:srcRect t="50915"/>
            <a:stretch/>
          </p:blipFill>
          <p:spPr>
            <a:xfrm>
              <a:off x="3524250" y="2684263"/>
              <a:ext cx="5448300" cy="2005729"/>
            </a:xfrm>
            <a:prstGeom prst="rect">
              <a:avLst/>
            </a:prstGeom>
          </p:spPr>
        </p:pic>
        <p:pic>
          <p:nvPicPr>
            <p:cNvPr id="13" name="Immagine 12">
              <a:extLst>
                <a:ext uri="{FF2B5EF4-FFF2-40B4-BE49-F238E27FC236}">
                  <a16:creationId xmlns:a16="http://schemas.microsoft.com/office/drawing/2014/main" id="{4751AA11-F955-40D4-89B1-35E1BDC600D0}"/>
                </a:ext>
              </a:extLst>
            </p:cNvPr>
            <p:cNvPicPr>
              <a:picLocks noChangeAspect="1"/>
            </p:cNvPicPr>
            <p:nvPr/>
          </p:nvPicPr>
          <p:blipFill rotWithShape="1">
            <a:blip r:embed="rId2"/>
            <a:srcRect t="16434" b="72021"/>
            <a:stretch/>
          </p:blipFill>
          <p:spPr>
            <a:xfrm>
              <a:off x="3524250" y="2209800"/>
              <a:ext cx="5448300" cy="471753"/>
            </a:xfrm>
            <a:prstGeom prst="rect">
              <a:avLst/>
            </a:prstGeom>
          </p:spPr>
        </p:pic>
      </p:grpSp>
      <p:sp>
        <p:nvSpPr>
          <p:cNvPr id="2" name="Titolo 1">
            <a:extLst>
              <a:ext uri="{FF2B5EF4-FFF2-40B4-BE49-F238E27FC236}">
                <a16:creationId xmlns:a16="http://schemas.microsoft.com/office/drawing/2014/main" id="{E16615EF-2183-423B-9FD7-90BF74DDBCA2}"/>
              </a:ext>
            </a:extLst>
          </p:cNvPr>
          <p:cNvSpPr>
            <a:spLocks noGrp="1"/>
          </p:cNvSpPr>
          <p:nvPr>
            <p:ph type="title"/>
          </p:nvPr>
        </p:nvSpPr>
        <p:spPr/>
        <p:txBody>
          <a:bodyPr/>
          <a:lstStyle/>
          <a:p>
            <a:r>
              <a:rPr lang="en-US" dirty="0"/>
              <a:t>Budget structure</a:t>
            </a:r>
            <a:endParaRPr lang="it-IT" dirty="0"/>
          </a:p>
        </p:txBody>
      </p:sp>
      <p:sp>
        <p:nvSpPr>
          <p:cNvPr id="3" name="Segnaposto contenuto 2">
            <a:extLst>
              <a:ext uri="{FF2B5EF4-FFF2-40B4-BE49-F238E27FC236}">
                <a16:creationId xmlns:a16="http://schemas.microsoft.com/office/drawing/2014/main" id="{0031A7C2-4A03-49A8-816A-3AA6D3587D27}"/>
              </a:ext>
            </a:extLst>
          </p:cNvPr>
          <p:cNvSpPr>
            <a:spLocks noGrp="1"/>
          </p:cNvSpPr>
          <p:nvPr>
            <p:ph idx="1"/>
          </p:nvPr>
        </p:nvSpPr>
        <p:spPr>
          <a:xfrm>
            <a:off x="838200" y="879693"/>
            <a:ext cx="10515600" cy="400110"/>
          </a:xfrm>
        </p:spPr>
        <p:txBody>
          <a:bodyPr/>
          <a:lstStyle/>
          <a:p>
            <a:pPr marL="0" indent="0">
              <a:buNone/>
            </a:pPr>
            <a:r>
              <a:rPr lang="it-IT" sz="1800" b="0" i="0" u="none" strike="noStrike" baseline="0" dirty="0">
                <a:solidFill>
                  <a:srgbClr val="007EC7"/>
                </a:solidFill>
                <a:latin typeface="+mn-lt"/>
              </a:rPr>
              <a:t>"𝒅𝒂𝒚𝒔 𝒐𝒇 𝒔𝒕𝒂𝒇𝒇 𝒓𝒆𝒍𝒂𝒕𝒆𝒅 𝒕𝒐 𝒑𝒓𝒐𝒋𝒆𝒄𝒕 𝒊𝒎𝒑𝒍𝒆𝒎𝒆𝒏𝒕𝒂𝒕𝒊𝒐𝒏" 𝑿 "𝒑𝒓𝒆−𝒆𝒔𝒕𝒂𝒃𝒍𝒊𝒔𝒉𝒆𝒅 𝒂𝒎𝒐𝒖𝒏𝒕𝒔"</a:t>
            </a:r>
            <a:endParaRPr lang="it-IT" sz="1800" b="0" i="0" u="none" strike="noStrike" baseline="0" dirty="0">
              <a:latin typeface="+mn-lt"/>
            </a:endParaRPr>
          </a:p>
        </p:txBody>
      </p:sp>
      <p:sp>
        <p:nvSpPr>
          <p:cNvPr id="4" name="Segnaposto numero diapositiva 3">
            <a:extLst>
              <a:ext uri="{FF2B5EF4-FFF2-40B4-BE49-F238E27FC236}">
                <a16:creationId xmlns:a16="http://schemas.microsoft.com/office/drawing/2014/main" id="{53E3515C-C406-4CE6-9902-24D138F76703}"/>
              </a:ext>
            </a:extLst>
          </p:cNvPr>
          <p:cNvSpPr>
            <a:spLocks noGrp="1"/>
          </p:cNvSpPr>
          <p:nvPr>
            <p:ph type="sldNum" sz="quarter" idx="12"/>
          </p:nvPr>
        </p:nvSpPr>
        <p:spPr/>
        <p:txBody>
          <a:bodyPr/>
          <a:lstStyle/>
          <a:p>
            <a:fld id="{C94A9C6C-1472-49E2-A08D-475DB4E3CBD3}" type="slidenum">
              <a:rPr lang="en-US" smtClean="0"/>
              <a:pPr/>
              <a:t>10</a:t>
            </a:fld>
            <a:endParaRPr lang="en-US" dirty="0"/>
          </a:p>
        </p:txBody>
      </p:sp>
      <p:sp>
        <p:nvSpPr>
          <p:cNvPr id="10" name="CasellaDiTesto 9">
            <a:extLst>
              <a:ext uri="{FF2B5EF4-FFF2-40B4-BE49-F238E27FC236}">
                <a16:creationId xmlns:a16="http://schemas.microsoft.com/office/drawing/2014/main" id="{82422A29-B6F5-470E-AA24-D578517C4B26}"/>
              </a:ext>
            </a:extLst>
          </p:cNvPr>
          <p:cNvSpPr txBox="1"/>
          <p:nvPr/>
        </p:nvSpPr>
        <p:spPr>
          <a:xfrm>
            <a:off x="1504950" y="3077944"/>
            <a:ext cx="8750300" cy="584775"/>
          </a:xfrm>
          <a:prstGeom prst="rect">
            <a:avLst/>
          </a:prstGeom>
          <a:noFill/>
        </p:spPr>
        <p:txBody>
          <a:bodyPr wrap="square">
            <a:spAutoFit/>
          </a:bodyPr>
          <a:lstStyle/>
          <a:p>
            <a:r>
              <a:rPr lang="en-US" sz="1600" b="1" i="1" dirty="0">
                <a:solidFill>
                  <a:srgbClr val="FF0000"/>
                </a:solidFill>
                <a:latin typeface="Verdana" panose="020B0604030504040204" pitchFamily="34" charset="0"/>
              </a:rPr>
              <a:t>T</a:t>
            </a:r>
            <a:r>
              <a:rPr lang="en-US" sz="1600" b="1" i="1" u="none" strike="noStrike" baseline="0" dirty="0">
                <a:solidFill>
                  <a:srgbClr val="FF0000"/>
                </a:solidFill>
                <a:latin typeface="Verdana" panose="020B0604030504040204" pitchFamily="34" charset="0"/>
              </a:rPr>
              <a:t>he number of staff </a:t>
            </a:r>
            <a:r>
              <a:rPr lang="en-US" sz="1600" b="1" i="1" dirty="0">
                <a:solidFill>
                  <a:srgbClr val="FF0000"/>
                </a:solidFill>
                <a:latin typeface="Verdana" panose="020B0604030504040204" pitchFamily="34" charset="0"/>
              </a:rPr>
              <a:t>days were </a:t>
            </a:r>
            <a:r>
              <a:rPr lang="en-US" sz="1600" b="1" i="1">
                <a:solidFill>
                  <a:srgbClr val="FF0000"/>
                </a:solidFill>
                <a:latin typeface="Verdana" panose="020B0604030504040204" pitchFamily="34" charset="0"/>
              </a:rPr>
              <a:t>estimate </a:t>
            </a:r>
            <a:r>
              <a:rPr lang="en-US" sz="1600" b="1" i="1" dirty="0">
                <a:solidFill>
                  <a:srgbClr val="FF0000"/>
                </a:solidFill>
                <a:latin typeface="Verdana" panose="020B0604030504040204" pitchFamily="34" charset="0"/>
              </a:rPr>
              <a:t>a</a:t>
            </a:r>
            <a:r>
              <a:rPr lang="en-US" sz="1600" b="1" i="1">
                <a:solidFill>
                  <a:srgbClr val="FF0000"/>
                </a:solidFill>
                <a:latin typeface="Verdana" panose="020B0604030504040204" pitchFamily="34" charset="0"/>
              </a:rPr>
              <a:t>t </a:t>
            </a:r>
            <a:r>
              <a:rPr lang="en-US" sz="1600" b="1" i="1" dirty="0">
                <a:solidFill>
                  <a:srgbClr val="FF0000"/>
                </a:solidFill>
                <a:latin typeface="Verdana" panose="020B0604030504040204" pitchFamily="34" charset="0"/>
              </a:rPr>
              <a:t>the application stage</a:t>
            </a:r>
            <a:r>
              <a:rPr lang="en-US" sz="1600" b="1" i="1" u="none" strike="noStrike" baseline="0" dirty="0">
                <a:solidFill>
                  <a:srgbClr val="FF0000"/>
                </a:solidFill>
                <a:latin typeface="Verdana" panose="020B0604030504040204" pitchFamily="34" charset="0"/>
              </a:rPr>
              <a:t>, at the reporting stage you refer to the incurred (real) staff days</a:t>
            </a:r>
            <a:endParaRPr lang="it-IT" sz="1600" dirty="0"/>
          </a:p>
        </p:txBody>
      </p:sp>
      <p:sp>
        <p:nvSpPr>
          <p:cNvPr id="16" name="CasellaDiTesto 15">
            <a:extLst>
              <a:ext uri="{FF2B5EF4-FFF2-40B4-BE49-F238E27FC236}">
                <a16:creationId xmlns:a16="http://schemas.microsoft.com/office/drawing/2014/main" id="{DF275F67-0EEB-41C7-A010-41B85772DB65}"/>
              </a:ext>
            </a:extLst>
          </p:cNvPr>
          <p:cNvSpPr txBox="1"/>
          <p:nvPr/>
        </p:nvSpPr>
        <p:spPr>
          <a:xfrm>
            <a:off x="838200" y="1378513"/>
            <a:ext cx="7759700" cy="1477328"/>
          </a:xfrm>
          <a:prstGeom prst="rect">
            <a:avLst/>
          </a:prstGeom>
          <a:noFill/>
        </p:spPr>
        <p:txBody>
          <a:bodyPr wrap="square">
            <a:spAutoFit/>
          </a:bodyPr>
          <a:lstStyle/>
          <a:p>
            <a:pPr marL="0" indent="0">
              <a:buNone/>
            </a:pPr>
            <a:r>
              <a:rPr lang="en-US" sz="1800" b="0" i="0" u="none" strike="noStrike" baseline="0" dirty="0">
                <a:solidFill>
                  <a:srgbClr val="326599"/>
                </a:solidFill>
                <a:latin typeface="Verdana" panose="020B0604030504040204" pitchFamily="34" charset="0"/>
              </a:rPr>
              <a:t>Staff days = lump sum. </a:t>
            </a:r>
          </a:p>
          <a:p>
            <a:pPr marL="285750" indent="-285750">
              <a:buFont typeface="Arial" panose="020B0604020202020204" pitchFamily="34" charset="0"/>
              <a:buChar char="•"/>
            </a:pPr>
            <a:r>
              <a:rPr lang="en-US" sz="1800" dirty="0">
                <a:solidFill>
                  <a:srgbClr val="326599"/>
                </a:solidFill>
                <a:latin typeface="Verdana" panose="020B0604030504040204" pitchFamily="34" charset="0"/>
              </a:rPr>
              <a:t>Manager</a:t>
            </a:r>
          </a:p>
          <a:p>
            <a:pPr marL="285750" indent="-285750">
              <a:buFont typeface="Arial" panose="020B0604020202020204" pitchFamily="34" charset="0"/>
              <a:buChar char="•"/>
            </a:pPr>
            <a:r>
              <a:rPr lang="en-US" sz="1800" b="0" i="0" u="none" strike="noStrike" baseline="0" dirty="0">
                <a:solidFill>
                  <a:srgbClr val="326599"/>
                </a:solidFill>
                <a:latin typeface="Verdana" panose="020B0604030504040204" pitchFamily="34" charset="0"/>
              </a:rPr>
              <a:t>Teacher/Trainer/Researcher</a:t>
            </a:r>
          </a:p>
          <a:p>
            <a:pPr marL="285750" indent="-285750">
              <a:buFont typeface="Arial" panose="020B0604020202020204" pitchFamily="34" charset="0"/>
              <a:buChar char="•"/>
            </a:pPr>
            <a:r>
              <a:rPr lang="en-US" sz="1800" b="0" i="0" u="none" strike="noStrike" baseline="0" dirty="0">
                <a:solidFill>
                  <a:srgbClr val="326599"/>
                </a:solidFill>
                <a:latin typeface="Verdana" panose="020B0604030504040204" pitchFamily="34" charset="0"/>
              </a:rPr>
              <a:t>Technician</a:t>
            </a:r>
          </a:p>
          <a:p>
            <a:pPr marL="285750" indent="-285750">
              <a:buFont typeface="Arial" panose="020B0604020202020204" pitchFamily="34" charset="0"/>
              <a:buChar char="•"/>
            </a:pPr>
            <a:r>
              <a:rPr lang="en-US" sz="1800" dirty="0">
                <a:solidFill>
                  <a:srgbClr val="326599"/>
                </a:solidFill>
                <a:latin typeface="Verdana" panose="020B0604030504040204" pitchFamily="34" charset="0"/>
              </a:rPr>
              <a:t>Administrative</a:t>
            </a:r>
            <a:endParaRPr lang="en-US" sz="1800" b="0" i="0" u="none" strike="noStrike" baseline="0" dirty="0">
              <a:solidFill>
                <a:srgbClr val="326599"/>
              </a:solidFill>
              <a:latin typeface="Verdana" panose="020B0604030504040204" pitchFamily="34" charset="0"/>
            </a:endParaRPr>
          </a:p>
        </p:txBody>
      </p:sp>
      <p:sp>
        <p:nvSpPr>
          <p:cNvPr id="18" name="CasellaDiTesto 17">
            <a:extLst>
              <a:ext uri="{FF2B5EF4-FFF2-40B4-BE49-F238E27FC236}">
                <a16:creationId xmlns:a16="http://schemas.microsoft.com/office/drawing/2014/main" id="{7932170B-0027-4C46-AD74-9A121D6285BD}"/>
              </a:ext>
            </a:extLst>
          </p:cNvPr>
          <p:cNvSpPr txBox="1"/>
          <p:nvPr/>
        </p:nvSpPr>
        <p:spPr>
          <a:xfrm>
            <a:off x="5016500" y="1835707"/>
            <a:ext cx="6483350" cy="677108"/>
          </a:xfrm>
          <a:prstGeom prst="rect">
            <a:avLst/>
          </a:prstGeom>
          <a:noFill/>
        </p:spPr>
        <p:txBody>
          <a:bodyPr wrap="square">
            <a:spAutoFit/>
          </a:bodyPr>
          <a:lstStyle/>
          <a:p>
            <a:r>
              <a:rPr lang="en-US" b="0" i="0" u="none" strike="noStrike" baseline="0" dirty="0">
                <a:solidFill>
                  <a:schemeClr val="accent6">
                    <a:lumMod val="75000"/>
                  </a:schemeClr>
                </a:solidFill>
                <a:latin typeface="Verdana" panose="020B0604030504040204" pitchFamily="34" charset="0"/>
              </a:rPr>
              <a:t>Staff days </a:t>
            </a:r>
          </a:p>
          <a:p>
            <a:r>
              <a:rPr lang="it-IT" sz="2000" b="1" dirty="0">
                <a:hlinkClick r:id="rId3"/>
              </a:rPr>
              <a:t>http://www.erasmus-fields.eu/management/?q=staff-days</a:t>
            </a:r>
            <a:r>
              <a:rPr lang="it-IT" sz="2000" b="1" dirty="0"/>
              <a:t> </a:t>
            </a:r>
          </a:p>
        </p:txBody>
      </p:sp>
      <p:sp>
        <p:nvSpPr>
          <p:cNvPr id="11" name="CasellaDiTesto 10">
            <a:extLst>
              <a:ext uri="{FF2B5EF4-FFF2-40B4-BE49-F238E27FC236}">
                <a16:creationId xmlns:a16="http://schemas.microsoft.com/office/drawing/2014/main" id="{98FD2093-C0F1-4812-B908-043356861ECA}"/>
              </a:ext>
            </a:extLst>
          </p:cNvPr>
          <p:cNvSpPr txBox="1"/>
          <p:nvPr/>
        </p:nvSpPr>
        <p:spPr>
          <a:xfrm>
            <a:off x="4921249" y="4410280"/>
            <a:ext cx="6483349" cy="707886"/>
          </a:xfrm>
          <a:prstGeom prst="rect">
            <a:avLst/>
          </a:prstGeom>
          <a:noFill/>
        </p:spPr>
        <p:txBody>
          <a:bodyPr wrap="square">
            <a:spAutoFit/>
          </a:bodyPr>
          <a:lstStyle/>
          <a:p>
            <a:r>
              <a:rPr lang="it-IT" sz="2000" dirty="0">
                <a:solidFill>
                  <a:schemeClr val="accent6">
                    <a:lumMod val="75000"/>
                  </a:schemeClr>
                </a:solidFill>
              </a:rPr>
              <a:t>Budget </a:t>
            </a:r>
            <a:r>
              <a:rPr lang="it-IT" sz="2000" dirty="0" err="1">
                <a:solidFill>
                  <a:schemeClr val="accent6">
                    <a:lumMod val="75000"/>
                  </a:schemeClr>
                </a:solidFill>
              </a:rPr>
              <a:t>table</a:t>
            </a:r>
            <a:r>
              <a:rPr lang="it-IT" sz="2000" dirty="0">
                <a:solidFill>
                  <a:schemeClr val="accent6">
                    <a:lumMod val="75000"/>
                  </a:schemeClr>
                </a:solidFill>
              </a:rPr>
              <a:t> </a:t>
            </a:r>
            <a:r>
              <a:rPr lang="it-IT" sz="2000" dirty="0" err="1">
                <a:solidFill>
                  <a:schemeClr val="accent6">
                    <a:lumMod val="75000"/>
                  </a:schemeClr>
                </a:solidFill>
              </a:rPr>
              <a:t>all</a:t>
            </a:r>
            <a:r>
              <a:rPr lang="it-IT" sz="2000" dirty="0">
                <a:solidFill>
                  <a:schemeClr val="accent6">
                    <a:lumMod val="75000"/>
                  </a:schemeClr>
                </a:solidFill>
              </a:rPr>
              <a:t> partners – </a:t>
            </a:r>
            <a:r>
              <a:rPr lang="it-IT" sz="2000" dirty="0" err="1">
                <a:solidFill>
                  <a:schemeClr val="accent6">
                    <a:lumMod val="75000"/>
                  </a:schemeClr>
                </a:solidFill>
              </a:rPr>
              <a:t>pre-established</a:t>
            </a:r>
            <a:r>
              <a:rPr lang="it-IT" sz="2000" dirty="0">
                <a:solidFill>
                  <a:schemeClr val="accent6">
                    <a:lumMod val="75000"/>
                  </a:schemeClr>
                </a:solidFill>
              </a:rPr>
              <a:t> </a:t>
            </a:r>
            <a:r>
              <a:rPr lang="it-IT" sz="2000" dirty="0" err="1">
                <a:solidFill>
                  <a:schemeClr val="accent6">
                    <a:lumMod val="75000"/>
                  </a:schemeClr>
                </a:solidFill>
              </a:rPr>
              <a:t>amounts</a:t>
            </a:r>
            <a:endParaRPr lang="it-IT" sz="2000" dirty="0">
              <a:solidFill>
                <a:schemeClr val="accent6">
                  <a:lumMod val="75000"/>
                </a:schemeClr>
              </a:solidFill>
              <a:hlinkClick r:id="rId4">
                <a:extLst>
                  <a:ext uri="{A12FA001-AC4F-418D-AE19-62706E023703}">
                    <ahyp:hlinkClr xmlns:ahyp="http://schemas.microsoft.com/office/drawing/2018/hyperlinkcolor" val="tx"/>
                  </a:ext>
                </a:extLst>
              </a:hlinkClick>
            </a:endParaRPr>
          </a:p>
          <a:p>
            <a:r>
              <a:rPr lang="it-IT" sz="2000" b="1" dirty="0">
                <a:solidFill>
                  <a:srgbClr val="0563C1"/>
                </a:solidFill>
                <a:hlinkClick r:id="rId4">
                  <a:extLst>
                    <a:ext uri="{A12FA001-AC4F-418D-AE19-62706E023703}">
                      <ahyp:hlinkClr xmlns:ahyp="http://schemas.microsoft.com/office/drawing/2018/hyperlinkcolor" val="tx"/>
                    </a:ext>
                  </a:extLst>
                </a:hlinkClick>
              </a:rPr>
              <a:t>http://www.erasmus-fields.eu/management/?q=node/80</a:t>
            </a:r>
            <a:r>
              <a:rPr lang="it-IT" sz="2000" b="1" dirty="0"/>
              <a:t> </a:t>
            </a:r>
          </a:p>
        </p:txBody>
      </p:sp>
      <p:sp>
        <p:nvSpPr>
          <p:cNvPr id="17" name="CasellaDiTesto 16">
            <a:extLst>
              <a:ext uri="{FF2B5EF4-FFF2-40B4-BE49-F238E27FC236}">
                <a16:creationId xmlns:a16="http://schemas.microsoft.com/office/drawing/2014/main" id="{258A60AC-6018-457C-99D3-04E0D4E981FD}"/>
              </a:ext>
            </a:extLst>
          </p:cNvPr>
          <p:cNvSpPr txBox="1"/>
          <p:nvPr/>
        </p:nvSpPr>
        <p:spPr>
          <a:xfrm>
            <a:off x="4921250" y="5406472"/>
            <a:ext cx="6578600" cy="707886"/>
          </a:xfrm>
          <a:prstGeom prst="rect">
            <a:avLst/>
          </a:prstGeom>
          <a:noFill/>
        </p:spPr>
        <p:txBody>
          <a:bodyPr wrap="square">
            <a:spAutoFit/>
          </a:bodyPr>
          <a:lstStyle>
            <a:defPPr>
              <a:defRPr lang="en-US"/>
            </a:defPPr>
            <a:lvl1pPr>
              <a:defRPr sz="2000" b="1"/>
            </a:lvl1pPr>
          </a:lstStyle>
          <a:p>
            <a:r>
              <a:rPr lang="it-IT" b="0" dirty="0">
                <a:solidFill>
                  <a:schemeClr val="accent6">
                    <a:lumMod val="75000"/>
                  </a:schemeClr>
                </a:solidFill>
              </a:rPr>
              <a:t>1st_reporting_partner-budget_all</a:t>
            </a:r>
            <a:endParaRPr lang="it-IT" b="0" dirty="0">
              <a:solidFill>
                <a:schemeClr val="accent6">
                  <a:lumMod val="75000"/>
                </a:schemeClr>
              </a:solidFill>
              <a:hlinkClick r:id="rId5">
                <a:extLst>
                  <a:ext uri="{A12FA001-AC4F-418D-AE19-62706E023703}">
                    <ahyp:hlinkClr xmlns:ahyp="http://schemas.microsoft.com/office/drawing/2018/hyperlinkcolor" val="tx"/>
                  </a:ext>
                </a:extLst>
              </a:hlinkClick>
            </a:endParaRPr>
          </a:p>
          <a:p>
            <a:r>
              <a:rPr lang="it-IT" dirty="0">
                <a:solidFill>
                  <a:srgbClr val="0563C1"/>
                </a:solidFill>
                <a:hlinkClick r:id="rId5">
                  <a:extLst>
                    <a:ext uri="{A12FA001-AC4F-418D-AE19-62706E023703}">
                      <ahyp:hlinkClr xmlns:ahyp="http://schemas.microsoft.com/office/drawing/2018/hyperlinkcolor" val="tx"/>
                    </a:ext>
                  </a:extLst>
                </a:hlinkClick>
              </a:rPr>
              <a:t>http://www.erasmus-fields.eu/management/?q=node/1668</a:t>
            </a:r>
            <a:r>
              <a:rPr lang="it-IT" dirty="0"/>
              <a:t> </a:t>
            </a:r>
          </a:p>
        </p:txBody>
      </p:sp>
    </p:spTree>
    <p:extLst>
      <p:ext uri="{BB962C8B-B14F-4D97-AF65-F5344CB8AC3E}">
        <p14:creationId xmlns:p14="http://schemas.microsoft.com/office/powerpoint/2010/main" val="307215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1C5AD9-4923-46AE-AF10-17AD892F3120}"/>
              </a:ext>
            </a:extLst>
          </p:cNvPr>
          <p:cNvSpPr>
            <a:spLocks noGrp="1"/>
          </p:cNvSpPr>
          <p:nvPr>
            <p:ph type="title"/>
          </p:nvPr>
        </p:nvSpPr>
        <p:spPr/>
        <p:txBody>
          <a:bodyPr/>
          <a:lstStyle/>
          <a:p>
            <a:r>
              <a:rPr lang="it-IT" dirty="0" err="1"/>
              <a:t>Eligible</a:t>
            </a:r>
            <a:r>
              <a:rPr lang="it-IT" dirty="0"/>
              <a:t> staff days for project </a:t>
            </a:r>
            <a:r>
              <a:rPr lang="it-IT" dirty="0" err="1"/>
              <a:t>implementation</a:t>
            </a:r>
            <a:r>
              <a:rPr lang="it-IT" dirty="0"/>
              <a:t> support </a:t>
            </a:r>
          </a:p>
        </p:txBody>
      </p:sp>
      <p:sp>
        <p:nvSpPr>
          <p:cNvPr id="3" name="Segnaposto contenuto 2">
            <a:extLst>
              <a:ext uri="{FF2B5EF4-FFF2-40B4-BE49-F238E27FC236}">
                <a16:creationId xmlns:a16="http://schemas.microsoft.com/office/drawing/2014/main" id="{EC7150A4-423B-4780-8712-AAE7F31E36A6}"/>
              </a:ext>
            </a:extLst>
          </p:cNvPr>
          <p:cNvSpPr>
            <a:spLocks noGrp="1"/>
          </p:cNvSpPr>
          <p:nvPr>
            <p:ph idx="1"/>
          </p:nvPr>
        </p:nvSpPr>
        <p:spPr>
          <a:xfrm>
            <a:off x="838200" y="3624285"/>
            <a:ext cx="10515600" cy="1506450"/>
          </a:xfrm>
        </p:spPr>
        <p:txBody>
          <a:bodyPr/>
          <a:lstStyle/>
          <a:p>
            <a:pPr marL="0" indent="0">
              <a:buNone/>
            </a:pPr>
            <a:r>
              <a:rPr lang="en-US" b="1" i="0" u="none" strike="noStrike" baseline="0" dirty="0">
                <a:solidFill>
                  <a:srgbClr val="FF0000"/>
                </a:solidFill>
                <a:latin typeface="+mn-lt"/>
              </a:rPr>
              <a:t>NB </a:t>
            </a:r>
            <a:r>
              <a:rPr lang="en-US" b="0" i="0" u="none" strike="noStrike" baseline="0" dirty="0">
                <a:solidFill>
                  <a:srgbClr val="FF0000"/>
                </a:solidFill>
                <a:latin typeface="+mn-lt"/>
              </a:rPr>
              <a:t>(non Eligible staff days): </a:t>
            </a:r>
            <a:endParaRPr lang="en-US" b="0" i="0" u="none" strike="noStrike" baseline="0" dirty="0">
              <a:solidFill>
                <a:srgbClr val="000000"/>
              </a:solidFill>
              <a:latin typeface="+mn-lt"/>
            </a:endParaRPr>
          </a:p>
          <a:p>
            <a:pPr marL="0" indent="0">
              <a:buNone/>
            </a:pPr>
            <a:r>
              <a:rPr lang="en-US" b="0" i="0" u="none" strike="noStrike" baseline="0" dirty="0">
                <a:solidFill>
                  <a:srgbClr val="FF0000"/>
                </a:solidFill>
                <a:latin typeface="+mn-lt"/>
              </a:rPr>
              <a:t>Working staff days of </a:t>
            </a:r>
            <a:r>
              <a:rPr lang="en-US" b="1" i="0" u="none" strike="noStrike" baseline="0" dirty="0">
                <a:solidFill>
                  <a:srgbClr val="FF0000"/>
                </a:solidFill>
                <a:latin typeface="+mn-lt"/>
              </a:rPr>
              <a:t>Learners/Trainees, volunteers and persons working through subcontracting </a:t>
            </a:r>
            <a:r>
              <a:rPr lang="en-US" b="0" i="0" u="none" strike="noStrike" baseline="0" dirty="0">
                <a:solidFill>
                  <a:srgbClr val="FF0000"/>
                </a:solidFill>
                <a:latin typeface="+mn-lt"/>
              </a:rPr>
              <a:t>cannot be considered as eligible staff days and </a:t>
            </a:r>
            <a:r>
              <a:rPr lang="en-US" b="1" i="0" u="none" strike="noStrike" baseline="0" dirty="0">
                <a:solidFill>
                  <a:srgbClr val="FF0000"/>
                </a:solidFill>
                <a:latin typeface="+mn-lt"/>
              </a:rPr>
              <a:t>are not accepted </a:t>
            </a:r>
            <a:r>
              <a:rPr lang="en-US" b="0" i="0" u="none" strike="noStrike" baseline="0" dirty="0">
                <a:solidFill>
                  <a:srgbClr val="FF0000"/>
                </a:solidFill>
                <a:latin typeface="+mn-lt"/>
              </a:rPr>
              <a:t>as number of units for the calculation of the grant based on unit costs. Except if these workers are considered as assimilated to staff by national legislation.</a:t>
            </a:r>
            <a:endParaRPr lang="it-IT" sz="2400" dirty="0">
              <a:latin typeface="+mn-lt"/>
            </a:endParaRPr>
          </a:p>
        </p:txBody>
      </p:sp>
      <p:sp>
        <p:nvSpPr>
          <p:cNvPr id="4" name="Segnaposto numero diapositiva 3">
            <a:extLst>
              <a:ext uri="{FF2B5EF4-FFF2-40B4-BE49-F238E27FC236}">
                <a16:creationId xmlns:a16="http://schemas.microsoft.com/office/drawing/2014/main" id="{E24CBAA5-6A5C-4203-8981-4D0EA10BE314}"/>
              </a:ext>
            </a:extLst>
          </p:cNvPr>
          <p:cNvSpPr>
            <a:spLocks noGrp="1"/>
          </p:cNvSpPr>
          <p:nvPr>
            <p:ph type="sldNum" sz="quarter" idx="12"/>
          </p:nvPr>
        </p:nvSpPr>
        <p:spPr/>
        <p:txBody>
          <a:bodyPr/>
          <a:lstStyle/>
          <a:p>
            <a:fld id="{C94A9C6C-1472-49E2-A08D-475DB4E3CBD3}" type="slidenum">
              <a:rPr lang="en-US" smtClean="0"/>
              <a:pPr/>
              <a:t>11</a:t>
            </a:fld>
            <a:endParaRPr lang="en-US" dirty="0"/>
          </a:p>
        </p:txBody>
      </p:sp>
      <p:sp>
        <p:nvSpPr>
          <p:cNvPr id="5" name="CasellaDiTesto 4">
            <a:extLst>
              <a:ext uri="{FF2B5EF4-FFF2-40B4-BE49-F238E27FC236}">
                <a16:creationId xmlns:a16="http://schemas.microsoft.com/office/drawing/2014/main" id="{22FDC146-F74F-4791-9B83-028763D7F475}"/>
              </a:ext>
            </a:extLst>
          </p:cNvPr>
          <p:cNvSpPr txBox="1"/>
          <p:nvPr/>
        </p:nvSpPr>
        <p:spPr>
          <a:xfrm>
            <a:off x="838200" y="942343"/>
            <a:ext cx="10896600" cy="2369880"/>
          </a:xfrm>
          <a:prstGeom prst="rect">
            <a:avLst/>
          </a:prstGeom>
          <a:noFill/>
        </p:spPr>
        <p:txBody>
          <a:bodyPr wrap="square">
            <a:spAutoFit/>
          </a:bodyPr>
          <a:lstStyle/>
          <a:p>
            <a:r>
              <a:rPr lang="en-US" sz="2000" b="0" i="0" u="none" strike="noStrike" baseline="0" dirty="0">
                <a:solidFill>
                  <a:srgbClr val="007EC7"/>
                </a:solidFill>
                <a:latin typeface="Wingdings" panose="05000000000000000000" pitchFamily="2" charset="2"/>
              </a:rPr>
              <a:t> </a:t>
            </a:r>
            <a:r>
              <a:rPr lang="en-US" sz="2000" b="1" i="0" u="none" strike="noStrike" baseline="0" dirty="0">
                <a:solidFill>
                  <a:srgbClr val="007EC7"/>
                </a:solidFill>
                <a:latin typeface="Calibri" panose="020F0502020204030204" pitchFamily="34" charset="0"/>
              </a:rPr>
              <a:t>The days of staff incurred (based on timesheets): </a:t>
            </a:r>
            <a:endParaRPr lang="en-US" sz="2000" b="0" i="0" u="none" strike="noStrike" baseline="0" dirty="0">
              <a:solidFill>
                <a:srgbClr val="007EC7"/>
              </a:solidFill>
              <a:latin typeface="Calibri" panose="020F0502020204030204" pitchFamily="34" charset="0"/>
            </a:endParaRPr>
          </a:p>
          <a:p>
            <a:r>
              <a:rPr lang="en-GB" b="0" i="0" u="none" strike="noStrike" baseline="0" dirty="0">
                <a:solidFill>
                  <a:srgbClr val="007EC7"/>
                </a:solidFill>
                <a:latin typeface="Calibri" panose="020F0502020204030204" pitchFamily="34" charset="0"/>
              </a:rPr>
              <a:t>This is related to the staff employed (</a:t>
            </a:r>
            <a:r>
              <a:rPr lang="en-US" b="0" i="0" u="none" strike="noStrike" baseline="0" dirty="0">
                <a:solidFill>
                  <a:srgbClr val="007EC7"/>
                </a:solidFill>
                <a:latin typeface="Calibri" panose="020F0502020204030204" pitchFamily="34" charset="0"/>
              </a:rPr>
              <a:t>related to permanent, temporary, and interim staff) </a:t>
            </a:r>
            <a:r>
              <a:rPr lang="en-GB" b="0" i="0" u="none" strike="noStrike" baseline="0" dirty="0">
                <a:solidFill>
                  <a:srgbClr val="007EC7"/>
                </a:solidFill>
                <a:latin typeface="Calibri" panose="020F0502020204030204" pitchFamily="34" charset="0"/>
              </a:rPr>
              <a:t>with an employment contract by the beneficiaries' organisations</a:t>
            </a:r>
          </a:p>
          <a:p>
            <a:r>
              <a:rPr lang="en-GB" dirty="0">
                <a:solidFill>
                  <a:srgbClr val="007EC7"/>
                </a:solidFill>
                <a:latin typeface="Calibri" panose="020F0502020204030204" pitchFamily="34" charset="0"/>
              </a:rPr>
              <a:t>A</a:t>
            </a:r>
            <a:r>
              <a:rPr lang="en-GB" b="0" i="0" u="none" strike="noStrike" baseline="0" dirty="0">
                <a:solidFill>
                  <a:srgbClr val="007EC7"/>
                </a:solidFill>
                <a:latin typeface="Calibri" panose="020F0502020204030204" pitchFamily="34" charset="0"/>
              </a:rPr>
              <a:t>ctually realised. </a:t>
            </a:r>
          </a:p>
          <a:p>
            <a:endParaRPr lang="en-GB" b="0" i="0" u="none" strike="noStrike" baseline="0" dirty="0">
              <a:solidFill>
                <a:srgbClr val="007EC7"/>
              </a:solidFill>
              <a:latin typeface="Calibri" panose="020F0502020204030204" pitchFamily="34" charset="0"/>
            </a:endParaRPr>
          </a:p>
          <a:p>
            <a:r>
              <a:rPr lang="en-GB" sz="2000" b="0" i="0" u="none" strike="noStrike" baseline="0" dirty="0">
                <a:solidFill>
                  <a:srgbClr val="007EC7"/>
                </a:solidFill>
                <a:latin typeface="Wingdings" panose="05000000000000000000" pitchFamily="2" charset="2"/>
              </a:rPr>
              <a:t> </a:t>
            </a:r>
            <a:r>
              <a:rPr lang="en-GB" sz="2000" b="1" i="0" u="none" strike="noStrike" baseline="0" dirty="0">
                <a:solidFill>
                  <a:srgbClr val="007EC7"/>
                </a:solidFill>
                <a:latin typeface="Calibri" panose="020F0502020204030204" pitchFamily="34" charset="0"/>
              </a:rPr>
              <a:t>The category of staff involved in the implementation:</a:t>
            </a:r>
            <a:endParaRPr lang="en-GB" sz="2000" b="0" i="0" u="none" strike="noStrike" baseline="0" dirty="0">
              <a:solidFill>
                <a:srgbClr val="007EC7"/>
              </a:solidFill>
              <a:latin typeface="Calibri" panose="020F0502020204030204" pitchFamily="34" charset="0"/>
            </a:endParaRPr>
          </a:p>
          <a:p>
            <a:r>
              <a:rPr lang="en-GB" b="0" i="0" u="none" strike="noStrike" baseline="0" dirty="0">
                <a:solidFill>
                  <a:srgbClr val="007EC7"/>
                </a:solidFill>
                <a:latin typeface="Calibri" panose="020F0502020204030204" pitchFamily="34" charset="0"/>
              </a:rPr>
              <a:t>The staff category applicable to each person has to be one of the four categories listed in the application form and related to the professional profile and job description of the person implementing the project</a:t>
            </a:r>
            <a:endParaRPr lang="en-GB" dirty="0"/>
          </a:p>
        </p:txBody>
      </p:sp>
    </p:spTree>
    <p:extLst>
      <p:ext uri="{BB962C8B-B14F-4D97-AF65-F5344CB8AC3E}">
        <p14:creationId xmlns:p14="http://schemas.microsoft.com/office/powerpoint/2010/main" val="4017738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F055D2-8E5F-41F2-8772-F1C9293145E6}"/>
              </a:ext>
            </a:extLst>
          </p:cNvPr>
          <p:cNvSpPr>
            <a:spLocks noGrp="1"/>
          </p:cNvSpPr>
          <p:nvPr>
            <p:ph type="title"/>
          </p:nvPr>
        </p:nvSpPr>
        <p:spPr>
          <a:xfrm>
            <a:off x="838200" y="248748"/>
            <a:ext cx="7924800" cy="380155"/>
          </a:xfrm>
        </p:spPr>
        <p:txBody>
          <a:bodyPr/>
          <a:lstStyle/>
          <a:p>
            <a:r>
              <a:rPr lang="en-US" dirty="0"/>
              <a:t>How to report the costs </a:t>
            </a:r>
            <a:endParaRPr lang="it-IT" dirty="0"/>
          </a:p>
        </p:txBody>
      </p:sp>
      <p:sp>
        <p:nvSpPr>
          <p:cNvPr id="4" name="Segnaposto numero diapositiva 3">
            <a:extLst>
              <a:ext uri="{FF2B5EF4-FFF2-40B4-BE49-F238E27FC236}">
                <a16:creationId xmlns:a16="http://schemas.microsoft.com/office/drawing/2014/main" id="{413ABA27-8436-4B8A-8A0C-63030CB4598D}"/>
              </a:ext>
            </a:extLst>
          </p:cNvPr>
          <p:cNvSpPr>
            <a:spLocks noGrp="1"/>
          </p:cNvSpPr>
          <p:nvPr>
            <p:ph type="sldNum" sz="quarter" idx="12"/>
          </p:nvPr>
        </p:nvSpPr>
        <p:spPr/>
        <p:txBody>
          <a:bodyPr/>
          <a:lstStyle/>
          <a:p>
            <a:fld id="{C94A9C6C-1472-49E2-A08D-475DB4E3CBD3}" type="slidenum">
              <a:rPr lang="en-US" smtClean="0"/>
              <a:pPr/>
              <a:t>12</a:t>
            </a:fld>
            <a:endParaRPr lang="en-US" dirty="0"/>
          </a:p>
        </p:txBody>
      </p:sp>
      <p:sp>
        <p:nvSpPr>
          <p:cNvPr id="12" name="CasellaDiTesto 11">
            <a:extLst>
              <a:ext uri="{FF2B5EF4-FFF2-40B4-BE49-F238E27FC236}">
                <a16:creationId xmlns:a16="http://schemas.microsoft.com/office/drawing/2014/main" id="{F2FE816A-55FC-4A6C-84C9-4DB80BC0DCA5}"/>
              </a:ext>
            </a:extLst>
          </p:cNvPr>
          <p:cNvSpPr txBox="1"/>
          <p:nvPr/>
        </p:nvSpPr>
        <p:spPr>
          <a:xfrm>
            <a:off x="1727200" y="2068681"/>
            <a:ext cx="8051800" cy="830997"/>
          </a:xfrm>
          <a:prstGeom prst="rect">
            <a:avLst/>
          </a:prstGeom>
          <a:noFill/>
        </p:spPr>
        <p:txBody>
          <a:bodyPr wrap="square">
            <a:spAutoFit/>
          </a:bodyPr>
          <a:lstStyle/>
          <a:p>
            <a:pPr algn="ctr"/>
            <a:r>
              <a:rPr lang="en-US" sz="2400" dirty="0">
                <a:solidFill>
                  <a:srgbClr val="2B8ECE"/>
                </a:solidFill>
                <a:ea typeface="+mj-ea"/>
                <a:cs typeface="Arial" panose="020B0604020202020204" pitchFamily="34" charset="0"/>
              </a:rPr>
              <a:t>Only report/claim incurred days of staff incurred </a:t>
            </a:r>
          </a:p>
          <a:p>
            <a:pPr algn="ctr"/>
            <a:r>
              <a:rPr lang="en-US" sz="2400" dirty="0">
                <a:solidFill>
                  <a:srgbClr val="2B8ECE"/>
                </a:solidFill>
                <a:ea typeface="+mj-ea"/>
                <a:cs typeface="Arial" panose="020B0604020202020204" pitchFamily="34" charset="0"/>
              </a:rPr>
              <a:t>(days of subcontractors are not days of staff)</a:t>
            </a:r>
          </a:p>
        </p:txBody>
      </p:sp>
      <p:sp>
        <p:nvSpPr>
          <p:cNvPr id="13" name="CasellaDiTesto 12">
            <a:extLst>
              <a:ext uri="{FF2B5EF4-FFF2-40B4-BE49-F238E27FC236}">
                <a16:creationId xmlns:a16="http://schemas.microsoft.com/office/drawing/2014/main" id="{77276972-32BD-4263-8357-AFF410BDF488}"/>
              </a:ext>
            </a:extLst>
          </p:cNvPr>
          <p:cNvSpPr txBox="1"/>
          <p:nvPr/>
        </p:nvSpPr>
        <p:spPr>
          <a:xfrm>
            <a:off x="977900" y="977866"/>
            <a:ext cx="7924800" cy="843451"/>
          </a:xfrm>
          <a:prstGeom prst="rect">
            <a:avLst/>
          </a:prstGeom>
          <a:noFill/>
        </p:spPr>
        <p:txBody>
          <a:bodyPr wrap="square">
            <a:spAutoFit/>
          </a:bodyPr>
          <a:lstStyle/>
          <a:p>
            <a:r>
              <a:rPr lang="en-US" sz="2400" dirty="0">
                <a:solidFill>
                  <a:schemeClr val="accent6">
                    <a:lumMod val="75000"/>
                  </a:schemeClr>
                </a:solidFill>
              </a:rPr>
              <a:t>How to report the costs for travel, organization of events, communication etc.?</a:t>
            </a:r>
            <a:endParaRPr lang="it-IT" sz="2400" dirty="0">
              <a:solidFill>
                <a:schemeClr val="accent6">
                  <a:lumMod val="75000"/>
                </a:schemeClr>
              </a:solidFill>
            </a:endParaRPr>
          </a:p>
        </p:txBody>
      </p:sp>
      <p:sp>
        <p:nvSpPr>
          <p:cNvPr id="15" name="CasellaDiTesto 14">
            <a:extLst>
              <a:ext uri="{FF2B5EF4-FFF2-40B4-BE49-F238E27FC236}">
                <a16:creationId xmlns:a16="http://schemas.microsoft.com/office/drawing/2014/main" id="{BF5D5A39-9841-40E5-95FE-B3B0D140ADD1}"/>
              </a:ext>
            </a:extLst>
          </p:cNvPr>
          <p:cNvSpPr txBox="1"/>
          <p:nvPr/>
        </p:nvSpPr>
        <p:spPr>
          <a:xfrm>
            <a:off x="1246282" y="3328178"/>
            <a:ext cx="8661810" cy="2031325"/>
          </a:xfrm>
          <a:prstGeom prst="rect">
            <a:avLst/>
          </a:prstGeom>
          <a:noFill/>
        </p:spPr>
        <p:txBody>
          <a:bodyPr wrap="square">
            <a:spAutoFit/>
          </a:bodyPr>
          <a:lstStyle/>
          <a:p>
            <a:pPr indent="-285750">
              <a:buFontTx/>
              <a:buChar char="-"/>
            </a:pPr>
            <a:r>
              <a:rPr lang="en-US" dirty="0">
                <a:solidFill>
                  <a:srgbClr val="326599"/>
                </a:solidFill>
                <a:latin typeface="Verdana" panose="020B0604030504040204" pitchFamily="34" charset="0"/>
              </a:rPr>
              <a:t>The EU makes national hourly costs grouped by country and gives a lump sum in terms of staff costs. </a:t>
            </a:r>
          </a:p>
          <a:p>
            <a:pPr indent="-285750">
              <a:buFontTx/>
              <a:buChar char="-"/>
            </a:pPr>
            <a:endParaRPr lang="en-US" dirty="0">
              <a:solidFill>
                <a:srgbClr val="326599"/>
              </a:solidFill>
              <a:latin typeface="Verdana" panose="020B0604030504040204" pitchFamily="34" charset="0"/>
            </a:endParaRPr>
          </a:p>
          <a:p>
            <a:pPr indent="-285750">
              <a:buFontTx/>
              <a:buChar char="-"/>
            </a:pPr>
            <a:r>
              <a:rPr lang="en-US" dirty="0">
                <a:solidFill>
                  <a:srgbClr val="326599"/>
                </a:solidFill>
                <a:latin typeface="Verdana" panose="020B0604030504040204" pitchFamily="34" charset="0"/>
              </a:rPr>
              <a:t>Into this lump sum there are all the real costs that the partner made.</a:t>
            </a:r>
          </a:p>
          <a:p>
            <a:pPr indent="-285750">
              <a:buFontTx/>
              <a:buChar char="-"/>
            </a:pPr>
            <a:endParaRPr lang="en-US" dirty="0">
              <a:solidFill>
                <a:srgbClr val="326599"/>
              </a:solidFill>
              <a:latin typeface="Verdana" panose="020B0604030504040204" pitchFamily="34" charset="0"/>
            </a:endParaRPr>
          </a:p>
          <a:p>
            <a:pPr indent="-285750">
              <a:buFontTx/>
              <a:buChar char="-"/>
            </a:pPr>
            <a:r>
              <a:rPr lang="en-US" dirty="0">
                <a:solidFill>
                  <a:srgbClr val="326599"/>
                </a:solidFill>
                <a:latin typeface="Verdana" panose="020B0604030504040204" pitchFamily="34" charset="0"/>
              </a:rPr>
              <a:t>For example, the travel expenses are included in the amount of the hourly cost per category of staff employed in the project.</a:t>
            </a:r>
            <a:endParaRPr lang="it-IT" dirty="0">
              <a:solidFill>
                <a:srgbClr val="326599"/>
              </a:solidFill>
              <a:latin typeface="Verdana" panose="020B0604030504040204" pitchFamily="34" charset="0"/>
            </a:endParaRPr>
          </a:p>
        </p:txBody>
      </p:sp>
    </p:spTree>
    <p:extLst>
      <p:ext uri="{BB962C8B-B14F-4D97-AF65-F5344CB8AC3E}">
        <p14:creationId xmlns:p14="http://schemas.microsoft.com/office/powerpoint/2010/main" val="1778360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20EA6-C8C5-4FED-94E1-DA2FC4D08276}"/>
              </a:ext>
            </a:extLst>
          </p:cNvPr>
          <p:cNvSpPr>
            <a:spLocks noGrp="1"/>
          </p:cNvSpPr>
          <p:nvPr>
            <p:ph type="title"/>
          </p:nvPr>
        </p:nvSpPr>
        <p:spPr/>
        <p:txBody>
          <a:bodyPr/>
          <a:lstStyle/>
          <a:p>
            <a:r>
              <a:rPr lang="en-US" dirty="0"/>
              <a:t>Supporting documentation to be kept</a:t>
            </a:r>
            <a:endParaRPr lang="it-IT" dirty="0"/>
          </a:p>
        </p:txBody>
      </p:sp>
      <p:sp>
        <p:nvSpPr>
          <p:cNvPr id="3" name="Segnaposto contenuto 2">
            <a:extLst>
              <a:ext uri="{FF2B5EF4-FFF2-40B4-BE49-F238E27FC236}">
                <a16:creationId xmlns:a16="http://schemas.microsoft.com/office/drawing/2014/main" id="{40971648-F817-4F22-BCA3-6DD41D1FB9B6}"/>
              </a:ext>
            </a:extLst>
          </p:cNvPr>
          <p:cNvSpPr>
            <a:spLocks noGrp="1"/>
          </p:cNvSpPr>
          <p:nvPr>
            <p:ph idx="1"/>
          </p:nvPr>
        </p:nvSpPr>
        <p:spPr/>
        <p:txBody>
          <a:bodyPr/>
          <a:lstStyle/>
          <a:p>
            <a:pPr marL="0" indent="0">
              <a:lnSpc>
                <a:spcPct val="100000"/>
              </a:lnSpc>
              <a:buNone/>
            </a:pPr>
            <a:r>
              <a:rPr lang="en-US" sz="1600" b="0" i="0" u="none" strike="noStrike" baseline="0" dirty="0">
                <a:solidFill>
                  <a:srgbClr val="326599"/>
                </a:solidFill>
                <a:latin typeface="Verdana" panose="020B0604030504040204" pitchFamily="34" charset="0"/>
              </a:rPr>
              <a:t>Occurrence of the activities (non-exhaustive list): </a:t>
            </a:r>
            <a:endParaRPr lang="en-US" sz="1600" b="0" i="0" u="none" strike="noStrike" baseline="0" dirty="0">
              <a:solidFill>
                <a:srgbClr val="000000"/>
              </a:solidFill>
              <a:latin typeface="Verdana" panose="020B0604030504040204" pitchFamily="34" charset="0"/>
            </a:endParaRPr>
          </a:p>
          <a:p>
            <a:pPr>
              <a:lnSpc>
                <a:spcPct val="100000"/>
              </a:lnSpc>
            </a:pPr>
            <a:r>
              <a:rPr lang="en-US" sz="1600" b="0" i="0" u="none" strike="noStrike" baseline="0" dirty="0">
                <a:solidFill>
                  <a:srgbClr val="326599"/>
                </a:solidFill>
                <a:latin typeface="Verdana" panose="020B0604030504040204" pitchFamily="34" charset="0"/>
              </a:rPr>
              <a:t>Proof of </a:t>
            </a:r>
            <a:r>
              <a:rPr lang="en-US" sz="1600" b="1" i="0" u="none" strike="noStrike" baseline="0" dirty="0">
                <a:solidFill>
                  <a:srgbClr val="326599"/>
                </a:solidFill>
                <a:latin typeface="Verdana" panose="020B0604030504040204" pitchFamily="34" charset="0"/>
              </a:rPr>
              <a:t>outputs </a:t>
            </a:r>
            <a:r>
              <a:rPr lang="en-US" sz="1600" b="0" i="0" u="none" strike="noStrike" baseline="0" dirty="0">
                <a:solidFill>
                  <a:srgbClr val="326599"/>
                </a:solidFill>
                <a:latin typeface="Verdana" panose="020B0604030504040204" pitchFamily="34" charset="0"/>
              </a:rPr>
              <a:t>produced: leaflets, brochures, reports, analytical papers, press releases, websites, social media outputs, etc. They should remain available for checks and audits at the premises of the coordinator. (invoices, service contracts can serve as further proof for the activities). </a:t>
            </a:r>
            <a:endParaRPr lang="en-US" sz="1600" b="0" i="0" u="none" strike="noStrike" baseline="0" dirty="0">
              <a:solidFill>
                <a:srgbClr val="000000"/>
              </a:solidFill>
              <a:latin typeface="Verdana" panose="020B0604030504040204" pitchFamily="34" charset="0"/>
            </a:endParaRPr>
          </a:p>
          <a:p>
            <a:pPr>
              <a:lnSpc>
                <a:spcPct val="100000"/>
              </a:lnSpc>
            </a:pPr>
            <a:r>
              <a:rPr lang="en-US" sz="1600" b="0" i="0" u="none" strike="noStrike" baseline="0" dirty="0">
                <a:solidFill>
                  <a:srgbClr val="326599"/>
                </a:solidFill>
                <a:latin typeface="Verdana" panose="020B0604030504040204" pitchFamily="34" charset="0"/>
              </a:rPr>
              <a:t>Proof of </a:t>
            </a:r>
            <a:r>
              <a:rPr lang="en-US" sz="1600" b="1" i="0" u="none" strike="noStrike" baseline="0" dirty="0">
                <a:solidFill>
                  <a:srgbClr val="326599"/>
                </a:solidFill>
                <a:latin typeface="Verdana" panose="020B0604030504040204" pitchFamily="34" charset="0"/>
              </a:rPr>
              <a:t>partnership meetings</a:t>
            </a:r>
            <a:r>
              <a:rPr lang="en-US" sz="1600" b="0" i="0" u="none" strike="noStrike" baseline="0" dirty="0">
                <a:solidFill>
                  <a:srgbClr val="326599"/>
                </a:solidFill>
                <a:latin typeface="Verdana" panose="020B0604030504040204" pitchFamily="34" charset="0"/>
              </a:rPr>
              <a:t>: agenda indicating time and place, attendance lists signed by the individual participants, individual travel tickets, minutes, reports, etc. </a:t>
            </a:r>
            <a:endParaRPr lang="en-US" sz="1600" b="0" i="0" u="none" strike="noStrike" baseline="0" dirty="0">
              <a:solidFill>
                <a:srgbClr val="000000"/>
              </a:solidFill>
              <a:latin typeface="Verdana" panose="020B0604030504040204" pitchFamily="34" charset="0"/>
            </a:endParaRPr>
          </a:p>
          <a:p>
            <a:pPr>
              <a:lnSpc>
                <a:spcPct val="100000"/>
              </a:lnSpc>
            </a:pPr>
            <a:r>
              <a:rPr lang="en-US" sz="1600" b="0" i="0" u="none" strike="noStrike" baseline="0" dirty="0">
                <a:solidFill>
                  <a:srgbClr val="326599"/>
                </a:solidFill>
                <a:latin typeface="Verdana" panose="020B0604030504040204" pitchFamily="34" charset="0"/>
              </a:rPr>
              <a:t>Proof of </a:t>
            </a:r>
            <a:r>
              <a:rPr lang="en-US" sz="1600" b="1" i="0" u="none" strike="noStrike" baseline="0" dirty="0">
                <a:solidFill>
                  <a:srgbClr val="326599"/>
                </a:solidFill>
                <a:latin typeface="Verdana" panose="020B0604030504040204" pitchFamily="34" charset="0"/>
              </a:rPr>
              <a:t>events/conferences</a:t>
            </a:r>
            <a:r>
              <a:rPr lang="en-US" sz="1600" b="0" i="0" u="none" strike="noStrike" baseline="0" dirty="0">
                <a:solidFill>
                  <a:srgbClr val="326599"/>
                </a:solidFill>
                <a:latin typeface="Verdana" panose="020B0604030504040204" pitchFamily="34" charset="0"/>
              </a:rPr>
              <a:t>: final </a:t>
            </a:r>
            <a:r>
              <a:rPr lang="en-US" sz="1600" b="0" i="0" u="none" strike="noStrike" baseline="0" dirty="0" err="1">
                <a:solidFill>
                  <a:srgbClr val="326599"/>
                </a:solidFill>
                <a:latin typeface="Verdana" panose="020B0604030504040204" pitchFamily="34" charset="0"/>
              </a:rPr>
              <a:t>programme</a:t>
            </a:r>
            <a:r>
              <a:rPr lang="en-US" sz="1600" b="0" i="0" u="none" strike="noStrike" baseline="0" dirty="0">
                <a:solidFill>
                  <a:srgbClr val="326599"/>
                </a:solidFill>
                <a:latin typeface="Verdana" panose="020B0604030504040204" pitchFamily="34" charset="0"/>
              </a:rPr>
              <a:t>, invitations, list of invitees/mailing list, list of attendance signed by each participant, material for the conference, outputs of the conference. </a:t>
            </a:r>
            <a:endParaRPr lang="it-IT" sz="1600" b="0" i="0" u="none" strike="noStrike" baseline="0" dirty="0">
              <a:solidFill>
                <a:srgbClr val="000000"/>
              </a:solidFill>
              <a:latin typeface="Verdana" panose="020B0604030504040204" pitchFamily="34" charset="0"/>
            </a:endParaRPr>
          </a:p>
          <a:p>
            <a:pPr>
              <a:lnSpc>
                <a:spcPct val="100000"/>
              </a:lnSpc>
            </a:pPr>
            <a:r>
              <a:rPr lang="it-IT" sz="1600" b="0" i="0" u="none" strike="noStrike" baseline="0" dirty="0">
                <a:solidFill>
                  <a:srgbClr val="326599"/>
                </a:solidFill>
                <a:latin typeface="Verdana" panose="020B0604030504040204" pitchFamily="34" charset="0"/>
              </a:rPr>
              <a:t>project </a:t>
            </a:r>
            <a:r>
              <a:rPr lang="it-IT" sz="1600" b="0" i="0" u="none" strike="noStrike" baseline="0" dirty="0" err="1">
                <a:solidFill>
                  <a:srgbClr val="326599"/>
                </a:solidFill>
                <a:latin typeface="Verdana" panose="020B0604030504040204" pitchFamily="34" charset="0"/>
              </a:rPr>
              <a:t>implementation</a:t>
            </a:r>
            <a:r>
              <a:rPr lang="it-IT" sz="1600" b="0" i="0" u="none" strike="noStrike" baseline="0" dirty="0">
                <a:solidFill>
                  <a:srgbClr val="326599"/>
                </a:solidFill>
                <a:latin typeface="Verdana" panose="020B0604030504040204" pitchFamily="34" charset="0"/>
              </a:rPr>
              <a:t> support (non-</a:t>
            </a:r>
            <a:r>
              <a:rPr lang="it-IT" sz="1600" b="0" i="0" u="none" strike="noStrike" baseline="0" dirty="0" err="1">
                <a:solidFill>
                  <a:srgbClr val="326599"/>
                </a:solidFill>
                <a:latin typeface="Verdana" panose="020B0604030504040204" pitchFamily="34" charset="0"/>
              </a:rPr>
              <a:t>exhaustive</a:t>
            </a:r>
            <a:r>
              <a:rPr lang="it-IT" sz="1600" b="0" i="0" u="none" strike="noStrike" baseline="0" dirty="0">
                <a:solidFill>
                  <a:srgbClr val="326599"/>
                </a:solidFill>
                <a:latin typeface="Verdana" panose="020B0604030504040204" pitchFamily="34" charset="0"/>
              </a:rPr>
              <a:t> list): </a:t>
            </a:r>
            <a:r>
              <a:rPr lang="en-US" sz="1600" b="1" i="0" u="none" strike="noStrike" baseline="0" dirty="0">
                <a:solidFill>
                  <a:srgbClr val="326599"/>
                </a:solidFill>
                <a:latin typeface="Verdana" panose="020B0604030504040204" pitchFamily="34" charset="0"/>
              </a:rPr>
              <a:t>employments contracts</a:t>
            </a:r>
            <a:r>
              <a:rPr lang="en-US" sz="1600" b="0" i="0" u="none" strike="noStrike" baseline="0" dirty="0">
                <a:solidFill>
                  <a:srgbClr val="326599"/>
                </a:solidFill>
                <a:latin typeface="Verdana" panose="020B0604030504040204" pitchFamily="34" charset="0"/>
              </a:rPr>
              <a:t>, </a:t>
            </a:r>
            <a:r>
              <a:rPr lang="en-US" sz="1600" b="1" i="0" u="none" strike="noStrike" baseline="0" dirty="0">
                <a:solidFill>
                  <a:srgbClr val="326599"/>
                </a:solidFill>
                <a:latin typeface="Verdana" panose="020B0604030504040204" pitchFamily="34" charset="0"/>
              </a:rPr>
              <a:t>salary </a:t>
            </a:r>
            <a:r>
              <a:rPr lang="en-US" sz="1600" b="1" i="0" u="none" strike="noStrike" baseline="0" dirty="0" err="1">
                <a:solidFill>
                  <a:srgbClr val="326599"/>
                </a:solidFill>
                <a:latin typeface="Verdana" panose="020B0604030504040204" pitchFamily="34" charset="0"/>
              </a:rPr>
              <a:t>payslips</a:t>
            </a:r>
            <a:r>
              <a:rPr lang="en-US" sz="1600" b="0" i="0" u="none" strike="noStrike" baseline="0" dirty="0">
                <a:solidFill>
                  <a:srgbClr val="326599"/>
                </a:solidFill>
                <a:latin typeface="Verdana" panose="020B0604030504040204" pitchFamily="34" charset="0"/>
              </a:rPr>
              <a:t>, </a:t>
            </a:r>
            <a:r>
              <a:rPr lang="en-US" sz="1600" b="1" i="0" u="none" strike="noStrike" baseline="0" dirty="0">
                <a:solidFill>
                  <a:srgbClr val="326599"/>
                </a:solidFill>
                <a:latin typeface="Verdana" panose="020B0604030504040204" pitchFamily="34" charset="0"/>
              </a:rPr>
              <a:t>timesheets (per person) </a:t>
            </a:r>
            <a:r>
              <a:rPr lang="en-US" sz="1600" b="0" i="0" u="none" strike="noStrike" baseline="0" dirty="0">
                <a:solidFill>
                  <a:srgbClr val="326599"/>
                </a:solidFill>
                <a:latin typeface="Verdana" panose="020B0604030504040204" pitchFamily="34" charset="0"/>
              </a:rPr>
              <a:t>showing the effective working time spent on the project, extract of official accounting books with reference to staff, presence list to meeting and events where applicable, bank transfers. </a:t>
            </a:r>
            <a:endParaRPr lang="en-US" sz="1600" b="0" i="0" u="none" strike="noStrike" baseline="0" dirty="0">
              <a:solidFill>
                <a:srgbClr val="000000"/>
              </a:solidFill>
              <a:latin typeface="Verdana" panose="020B0604030504040204" pitchFamily="34" charset="0"/>
            </a:endParaRPr>
          </a:p>
          <a:p>
            <a:pPr>
              <a:lnSpc>
                <a:spcPct val="100000"/>
              </a:lnSpc>
            </a:pPr>
            <a:endParaRPr lang="en-US" sz="1600" b="0" i="0" u="none" strike="noStrike" baseline="0" dirty="0">
              <a:solidFill>
                <a:srgbClr val="000000"/>
              </a:solidFill>
              <a:latin typeface="Verdana" panose="020B0604030504040204" pitchFamily="34" charset="0"/>
            </a:endParaRPr>
          </a:p>
          <a:p>
            <a:pPr marL="0" indent="0">
              <a:lnSpc>
                <a:spcPct val="100000"/>
              </a:lnSpc>
              <a:buNone/>
            </a:pPr>
            <a:r>
              <a:rPr lang="it-IT" sz="1600" b="1" i="0" u="none" strike="noStrike" baseline="0" dirty="0">
                <a:solidFill>
                  <a:srgbClr val="FF0000"/>
                </a:solidFill>
                <a:latin typeface="Verdana" panose="020B0604030504040204" pitchFamily="34" charset="0"/>
              </a:rPr>
              <a:t>NB: </a:t>
            </a:r>
            <a:r>
              <a:rPr lang="en-US" sz="1600" b="0" i="0" u="none" strike="noStrike" baseline="0" dirty="0">
                <a:solidFill>
                  <a:srgbClr val="FF0000"/>
                </a:solidFill>
                <a:latin typeface="Verdana" panose="020B0604030504040204" pitchFamily="34" charset="0"/>
              </a:rPr>
              <a:t>Those documents should mention a clear reference to the project or directly ascribable/attributable to the project.</a:t>
            </a:r>
            <a:endParaRPr lang="it-IT" sz="1800" dirty="0"/>
          </a:p>
        </p:txBody>
      </p:sp>
      <p:sp>
        <p:nvSpPr>
          <p:cNvPr id="4" name="Segnaposto numero diapositiva 3">
            <a:extLst>
              <a:ext uri="{FF2B5EF4-FFF2-40B4-BE49-F238E27FC236}">
                <a16:creationId xmlns:a16="http://schemas.microsoft.com/office/drawing/2014/main" id="{0D493A93-E926-4126-9729-F8F3FBBAEC3C}"/>
              </a:ext>
            </a:extLst>
          </p:cNvPr>
          <p:cNvSpPr>
            <a:spLocks noGrp="1"/>
          </p:cNvSpPr>
          <p:nvPr>
            <p:ph type="sldNum" sz="quarter" idx="12"/>
          </p:nvPr>
        </p:nvSpPr>
        <p:spPr/>
        <p:txBody>
          <a:bodyPr/>
          <a:lstStyle/>
          <a:p>
            <a:fld id="{C94A9C6C-1472-49E2-A08D-475DB4E3CBD3}" type="slidenum">
              <a:rPr lang="en-US" smtClean="0"/>
              <a:pPr/>
              <a:t>13</a:t>
            </a:fld>
            <a:endParaRPr lang="en-US" dirty="0"/>
          </a:p>
        </p:txBody>
      </p:sp>
    </p:spTree>
    <p:extLst>
      <p:ext uri="{BB962C8B-B14F-4D97-AF65-F5344CB8AC3E}">
        <p14:creationId xmlns:p14="http://schemas.microsoft.com/office/powerpoint/2010/main" val="2829628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3D3D17-79A5-4BF5-9ADA-05AA809B2921}"/>
              </a:ext>
            </a:extLst>
          </p:cNvPr>
          <p:cNvSpPr>
            <a:spLocks noGrp="1"/>
          </p:cNvSpPr>
          <p:nvPr>
            <p:ph type="title"/>
          </p:nvPr>
        </p:nvSpPr>
        <p:spPr/>
        <p:txBody>
          <a:bodyPr/>
          <a:lstStyle/>
          <a:p>
            <a:r>
              <a:rPr lang="it-IT" dirty="0" err="1"/>
              <a:t>Reductions</a:t>
            </a:r>
            <a:endParaRPr lang="it-IT" dirty="0"/>
          </a:p>
        </p:txBody>
      </p:sp>
      <p:sp>
        <p:nvSpPr>
          <p:cNvPr id="3" name="Segnaposto contenuto 2">
            <a:extLst>
              <a:ext uri="{FF2B5EF4-FFF2-40B4-BE49-F238E27FC236}">
                <a16:creationId xmlns:a16="http://schemas.microsoft.com/office/drawing/2014/main" id="{653D1CD8-EC70-4254-B389-BC7747415A94}"/>
              </a:ext>
            </a:extLst>
          </p:cNvPr>
          <p:cNvSpPr>
            <a:spLocks noGrp="1"/>
          </p:cNvSpPr>
          <p:nvPr>
            <p:ph idx="1"/>
          </p:nvPr>
        </p:nvSpPr>
        <p:spPr>
          <a:xfrm>
            <a:off x="838200" y="1080654"/>
            <a:ext cx="10134600" cy="4696692"/>
          </a:xfrm>
        </p:spPr>
        <p:txBody>
          <a:bodyPr/>
          <a:lstStyle/>
          <a:p>
            <a:pPr marL="0" indent="0">
              <a:buNone/>
            </a:pPr>
            <a:r>
              <a:rPr lang="en-GB" sz="1800" b="1" i="0" u="none" strike="noStrike" baseline="0" dirty="0">
                <a:solidFill>
                  <a:srgbClr val="FF9900"/>
                </a:solidFill>
                <a:latin typeface="Verdana" panose="020B0604030504040204" pitchFamily="34" charset="0"/>
                <a:ea typeface="Verdana" panose="020B0604030504040204" pitchFamily="34" charset="0"/>
              </a:rPr>
              <a:t>Reduction of the final grant in the event of weak implementation or non-compliance with publicity obligations </a:t>
            </a:r>
          </a:p>
          <a:p>
            <a:pPr marL="0" indent="0">
              <a:buNone/>
            </a:pPr>
            <a:endParaRPr lang="en-GB" sz="1800" b="0" i="0" u="none" strike="noStrike" baseline="0" dirty="0">
              <a:solidFill>
                <a:srgbClr val="FF9900"/>
              </a:solidFill>
              <a:latin typeface="Verdana" panose="020B0604030504040204" pitchFamily="34" charset="0"/>
              <a:ea typeface="Verdana" panose="020B0604030504040204" pitchFamily="34" charset="0"/>
            </a:endParaRPr>
          </a:p>
          <a:p>
            <a:pPr marL="0" indent="0">
              <a:buNone/>
            </a:pPr>
            <a:r>
              <a:rPr lang="en-GB" sz="1600" b="1" i="0" u="none" strike="noStrike" baseline="0" dirty="0">
                <a:solidFill>
                  <a:srgbClr val="326599"/>
                </a:solidFill>
                <a:latin typeface="Verdana" panose="020B0604030504040204" pitchFamily="34" charset="0"/>
                <a:ea typeface="Verdana" panose="020B0604030504040204" pitchFamily="34" charset="0"/>
              </a:rPr>
              <a:t>Article I.10.5 of the Special Conditions of the Grant Agreement: </a:t>
            </a:r>
            <a:endParaRPr lang="en-GB" sz="1600" b="1" i="0" u="none" strike="noStrike" baseline="0" dirty="0">
              <a:solidFill>
                <a:srgbClr val="000000"/>
              </a:solidFill>
              <a:latin typeface="Verdana" panose="020B0604030504040204" pitchFamily="34" charset="0"/>
              <a:ea typeface="Verdana" panose="020B0604030504040204" pitchFamily="34" charset="0"/>
            </a:endParaRPr>
          </a:p>
          <a:p>
            <a:r>
              <a:rPr lang="en-GB" sz="1600" b="0" i="0" u="none" strike="noStrike" baseline="0" dirty="0">
                <a:solidFill>
                  <a:srgbClr val="326599"/>
                </a:solidFill>
                <a:latin typeface="Verdana" panose="020B0604030504040204" pitchFamily="34" charset="0"/>
                <a:ea typeface="Verdana" panose="020B0604030504040204" pitchFamily="34" charset="0"/>
              </a:rPr>
              <a:t>Reduction of 20% of the amount of the Grant for in case of non-compliance with publicity obligations </a:t>
            </a:r>
            <a:endParaRPr lang="en-GB" sz="1600" b="0" i="0" u="none" strike="noStrike" baseline="0" dirty="0">
              <a:solidFill>
                <a:srgbClr val="000000"/>
              </a:solidFill>
              <a:latin typeface="Verdana" panose="020B0604030504040204" pitchFamily="34" charset="0"/>
              <a:ea typeface="Verdana" panose="020B0604030504040204" pitchFamily="34" charset="0"/>
            </a:endParaRPr>
          </a:p>
          <a:p>
            <a:r>
              <a:rPr lang="en-GB" sz="1600" b="0" i="0" u="none" strike="noStrike" baseline="0" dirty="0">
                <a:solidFill>
                  <a:srgbClr val="326599"/>
                </a:solidFill>
                <a:latin typeface="Verdana" panose="020B0604030504040204" pitchFamily="34" charset="0"/>
                <a:ea typeface="Verdana" panose="020B0604030504040204" pitchFamily="34" charset="0"/>
              </a:rPr>
              <a:t>Reduction from 25 to 75% of the amount of the Grant in case of poor, late or partial implementation depending on the scoring of the final report </a:t>
            </a:r>
          </a:p>
          <a:p>
            <a:endParaRPr lang="en-GB" sz="1600" dirty="0">
              <a:solidFill>
                <a:srgbClr val="326599"/>
              </a:solidFill>
              <a:latin typeface="Verdana" panose="020B0604030504040204" pitchFamily="34" charset="0"/>
              <a:ea typeface="Verdana" panose="020B0604030504040204" pitchFamily="34" charset="0"/>
            </a:endParaRPr>
          </a:p>
          <a:p>
            <a:pPr marL="0" indent="0">
              <a:buNone/>
            </a:pPr>
            <a:r>
              <a:rPr lang="en-GB" sz="1600" b="1" i="0" u="none" strike="noStrike" baseline="0" dirty="0">
                <a:solidFill>
                  <a:srgbClr val="326599"/>
                </a:solidFill>
                <a:latin typeface="Verdana" panose="020B0604030504040204" pitchFamily="34" charset="0"/>
                <a:ea typeface="Verdana" panose="020B0604030504040204" pitchFamily="34" charset="0"/>
              </a:rPr>
              <a:t>Article 8.3 of the Consortium Agreement: </a:t>
            </a:r>
            <a:endParaRPr lang="en-GB" sz="1600" b="1" i="0" u="none" strike="noStrike" baseline="0" dirty="0">
              <a:solidFill>
                <a:srgbClr val="000000"/>
              </a:solidFill>
              <a:latin typeface="Verdana" panose="020B0604030504040204" pitchFamily="34" charset="0"/>
              <a:ea typeface="Verdana" panose="020B0604030504040204" pitchFamily="34" charset="0"/>
            </a:endParaRPr>
          </a:p>
          <a:p>
            <a:pPr algn="l"/>
            <a:r>
              <a:rPr lang="en-GB" sz="1600" dirty="0">
                <a:solidFill>
                  <a:srgbClr val="326599"/>
                </a:solidFill>
                <a:latin typeface="Verdana" panose="020B0604030504040204" pitchFamily="34" charset="0"/>
                <a:ea typeface="Verdana" panose="020B0604030504040204" pitchFamily="34" charset="0"/>
              </a:rPr>
              <a:t>The Coordinator reserves the right to request, evaluate and validate the documentation (timesheets, employment contracts, eligible costs, etc.) to the Parties, relating to the reference period before proceeding with the transfer of the second pre-financing or final payment and to retain part of the payment in case of non-compliance of the documentation provided.</a:t>
            </a:r>
          </a:p>
        </p:txBody>
      </p:sp>
      <p:sp>
        <p:nvSpPr>
          <p:cNvPr id="4" name="Segnaposto numero diapositiva 3">
            <a:extLst>
              <a:ext uri="{FF2B5EF4-FFF2-40B4-BE49-F238E27FC236}">
                <a16:creationId xmlns:a16="http://schemas.microsoft.com/office/drawing/2014/main" id="{34D90C62-AA0C-4D51-BEBD-677B3445F957}"/>
              </a:ext>
            </a:extLst>
          </p:cNvPr>
          <p:cNvSpPr>
            <a:spLocks noGrp="1"/>
          </p:cNvSpPr>
          <p:nvPr>
            <p:ph type="sldNum" sz="quarter" idx="12"/>
          </p:nvPr>
        </p:nvSpPr>
        <p:spPr/>
        <p:txBody>
          <a:bodyPr/>
          <a:lstStyle/>
          <a:p>
            <a:fld id="{C94A9C6C-1472-49E2-A08D-475DB4E3CBD3}" type="slidenum">
              <a:rPr lang="en-US" smtClean="0"/>
              <a:pPr/>
              <a:t>14</a:t>
            </a:fld>
            <a:endParaRPr lang="en-US" dirty="0"/>
          </a:p>
        </p:txBody>
      </p:sp>
    </p:spTree>
    <p:extLst>
      <p:ext uri="{BB962C8B-B14F-4D97-AF65-F5344CB8AC3E}">
        <p14:creationId xmlns:p14="http://schemas.microsoft.com/office/powerpoint/2010/main" val="4070550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5982EB-5897-4E68-B2ED-EB9341D20577}"/>
              </a:ext>
            </a:extLst>
          </p:cNvPr>
          <p:cNvSpPr>
            <a:spLocks noGrp="1"/>
          </p:cNvSpPr>
          <p:nvPr>
            <p:ph type="title"/>
          </p:nvPr>
        </p:nvSpPr>
        <p:spPr/>
        <p:txBody>
          <a:bodyPr/>
          <a:lstStyle/>
          <a:p>
            <a:r>
              <a:rPr lang="it-IT" dirty="0"/>
              <a:t>Checks and Audits </a:t>
            </a:r>
            <a:br>
              <a:rPr lang="it-IT" dirty="0"/>
            </a:br>
            <a:endParaRPr lang="it-IT" dirty="0"/>
          </a:p>
        </p:txBody>
      </p:sp>
      <p:sp>
        <p:nvSpPr>
          <p:cNvPr id="3" name="Segnaposto contenuto 2">
            <a:extLst>
              <a:ext uri="{FF2B5EF4-FFF2-40B4-BE49-F238E27FC236}">
                <a16:creationId xmlns:a16="http://schemas.microsoft.com/office/drawing/2014/main" id="{F94ADD9F-583D-44A1-B034-3200F7B4FAFE}"/>
              </a:ext>
            </a:extLst>
          </p:cNvPr>
          <p:cNvSpPr>
            <a:spLocks noGrp="1"/>
          </p:cNvSpPr>
          <p:nvPr>
            <p:ph idx="1"/>
          </p:nvPr>
        </p:nvSpPr>
        <p:spPr>
          <a:xfrm>
            <a:off x="838200" y="881150"/>
            <a:ext cx="10515600" cy="5189450"/>
          </a:xfrm>
        </p:spPr>
        <p:txBody>
          <a:bodyPr/>
          <a:lstStyle/>
          <a:p>
            <a:pPr algn="l"/>
            <a:endParaRPr lang="it-IT" sz="1800" b="0" i="0" u="none" strike="noStrike" baseline="0" dirty="0">
              <a:solidFill>
                <a:srgbClr val="000000"/>
              </a:solidFill>
              <a:latin typeface="Verdana" panose="020B0604030504040204" pitchFamily="34" charset="0"/>
            </a:endParaRPr>
          </a:p>
          <a:p>
            <a:r>
              <a:rPr lang="en-US" sz="1800" b="0" i="0" u="none" strike="noStrike" baseline="0" dirty="0">
                <a:solidFill>
                  <a:srgbClr val="326599"/>
                </a:solidFill>
                <a:latin typeface="Verdana" panose="020B0604030504040204" pitchFamily="34" charset="0"/>
              </a:rPr>
              <a:t>Keep all supporting documents relating to the project no matter which partner incurred the costs. Unjustified activities will not be considered as eligible by the Agency nor by the auditors. </a:t>
            </a:r>
            <a:endParaRPr lang="en-US" sz="1800" b="0" i="0" u="none" strike="noStrike" baseline="0" dirty="0">
              <a:solidFill>
                <a:srgbClr val="000000"/>
              </a:solidFill>
              <a:latin typeface="Verdana" panose="020B0604030504040204" pitchFamily="34" charset="0"/>
            </a:endParaRPr>
          </a:p>
          <a:p>
            <a:r>
              <a:rPr lang="en-US" sz="1800" b="0" i="0" u="none" strike="noStrike" baseline="0" dirty="0">
                <a:solidFill>
                  <a:srgbClr val="326599"/>
                </a:solidFill>
                <a:latin typeface="Verdana" panose="020B0604030504040204" pitchFamily="34" charset="0"/>
              </a:rPr>
              <a:t>The supporting documents are </a:t>
            </a:r>
            <a:r>
              <a:rPr lang="en-US" sz="1800" b="1" i="0" u="none" strike="noStrike" baseline="0" dirty="0">
                <a:solidFill>
                  <a:srgbClr val="326599"/>
                </a:solidFill>
                <a:latin typeface="Verdana" panose="020B0604030504040204" pitchFamily="34" charset="0"/>
              </a:rPr>
              <a:t>NOT </a:t>
            </a:r>
            <a:r>
              <a:rPr lang="en-US" sz="1800" b="0" i="0" u="none" strike="noStrike" baseline="0" dirty="0">
                <a:solidFill>
                  <a:srgbClr val="326599"/>
                </a:solidFill>
                <a:latin typeface="Verdana" panose="020B0604030504040204" pitchFamily="34" charset="0"/>
              </a:rPr>
              <a:t>requested for demonstrating the underlying costs actually incurred. </a:t>
            </a:r>
            <a:endParaRPr lang="en-US" sz="1800" b="0" i="0" u="none" strike="noStrike" baseline="0" dirty="0">
              <a:solidFill>
                <a:srgbClr val="000000"/>
              </a:solidFill>
              <a:latin typeface="Verdana" panose="020B0604030504040204" pitchFamily="34" charset="0"/>
            </a:endParaRPr>
          </a:p>
          <a:p>
            <a:r>
              <a:rPr lang="en-US" sz="1800" b="0" i="0" u="none" strike="noStrike" baseline="0" dirty="0">
                <a:solidFill>
                  <a:srgbClr val="326599"/>
                </a:solidFill>
                <a:latin typeface="Verdana" panose="020B0604030504040204" pitchFamily="34" charset="0"/>
              </a:rPr>
              <a:t>The Commission and the Agency have the right to ask additional documents and information for the purpose of: </a:t>
            </a:r>
            <a:endParaRPr lang="en-US" sz="1800" b="0" i="0" u="none" strike="noStrike" baseline="0" dirty="0">
              <a:solidFill>
                <a:srgbClr val="000000"/>
              </a:solidFill>
              <a:latin typeface="Verdana" panose="020B0604030504040204" pitchFamily="34" charset="0"/>
            </a:endParaRPr>
          </a:p>
          <a:p>
            <a:pPr lvl="1">
              <a:buFont typeface="Courier New" panose="02070309020205020404" pitchFamily="49" charset="0"/>
              <a:buChar char="o"/>
            </a:pPr>
            <a:r>
              <a:rPr lang="en-US" sz="1800" b="0" i="0" u="none" strike="noStrike" baseline="0" dirty="0">
                <a:solidFill>
                  <a:srgbClr val="326599"/>
                </a:solidFill>
                <a:latin typeface="Verdana" panose="020B0604030504040204" pitchFamily="34" charset="0"/>
              </a:rPr>
              <a:t>the periodical re-assessment of data used in the method of determination of the unit cost, </a:t>
            </a:r>
            <a:endParaRPr lang="en-US" sz="1800" b="0" i="0" u="none" strike="noStrike" baseline="0" dirty="0">
              <a:solidFill>
                <a:srgbClr val="000000"/>
              </a:solidFill>
              <a:latin typeface="Verdana" panose="020B0604030504040204" pitchFamily="34" charset="0"/>
            </a:endParaRPr>
          </a:p>
          <a:p>
            <a:pPr lvl="1">
              <a:buFont typeface="Courier New" panose="02070309020205020404" pitchFamily="49" charset="0"/>
              <a:buChar char="o"/>
            </a:pPr>
            <a:r>
              <a:rPr lang="en-US" sz="1800" b="0" i="0" u="none" strike="noStrike" baseline="0" dirty="0">
                <a:solidFill>
                  <a:srgbClr val="326599"/>
                </a:solidFill>
                <a:latin typeface="Verdana" panose="020B0604030504040204" pitchFamily="34" charset="0"/>
              </a:rPr>
              <a:t>to exercise its powers of controls, notably for fraud prevention or detection. </a:t>
            </a:r>
            <a:endParaRPr lang="en-US" sz="1800" b="0" i="0" u="none" strike="noStrike" baseline="0" dirty="0">
              <a:solidFill>
                <a:srgbClr val="000000"/>
              </a:solidFill>
              <a:latin typeface="Verdana" panose="020B0604030504040204" pitchFamily="34" charset="0"/>
            </a:endParaRPr>
          </a:p>
          <a:p>
            <a:pPr marL="0" indent="0">
              <a:buNone/>
            </a:pPr>
            <a:endParaRPr lang="en-US" sz="1800" dirty="0">
              <a:solidFill>
                <a:srgbClr val="326599"/>
              </a:solidFill>
              <a:latin typeface="Verdana" panose="020B0604030504040204" pitchFamily="34" charset="0"/>
            </a:endParaRPr>
          </a:p>
          <a:p>
            <a:pPr marL="0" indent="0">
              <a:buNone/>
            </a:pPr>
            <a:r>
              <a:rPr lang="en-US" sz="1800" b="1" i="0" u="none" strike="noStrike" baseline="0" dirty="0">
                <a:solidFill>
                  <a:srgbClr val="326599"/>
                </a:solidFill>
                <a:latin typeface="Verdana" panose="020B0604030504040204" pitchFamily="34" charset="0"/>
              </a:rPr>
              <a:t>Up to 5 years after the final payment</a:t>
            </a:r>
            <a:r>
              <a:rPr lang="en-US" sz="1800" b="0" i="0" u="none" strike="noStrike" baseline="0" dirty="0">
                <a:solidFill>
                  <a:srgbClr val="326599"/>
                </a:solidFill>
                <a:latin typeface="Verdana" panose="020B0604030504040204" pitchFamily="34" charset="0"/>
              </a:rPr>
              <a:t>. </a:t>
            </a:r>
            <a:endParaRPr lang="en-US" sz="1800" b="0" i="0" u="none" strike="noStrike" baseline="0" dirty="0">
              <a:solidFill>
                <a:srgbClr val="000000"/>
              </a:solidFill>
              <a:latin typeface="Verdana" panose="020B0604030504040204" pitchFamily="34" charset="0"/>
            </a:endParaRPr>
          </a:p>
          <a:p>
            <a:pPr marL="0" indent="0">
              <a:buNone/>
            </a:pPr>
            <a:endParaRPr lang="it-IT" dirty="0"/>
          </a:p>
        </p:txBody>
      </p:sp>
      <p:sp>
        <p:nvSpPr>
          <p:cNvPr id="4" name="Segnaposto numero diapositiva 3">
            <a:extLst>
              <a:ext uri="{FF2B5EF4-FFF2-40B4-BE49-F238E27FC236}">
                <a16:creationId xmlns:a16="http://schemas.microsoft.com/office/drawing/2014/main" id="{5F7328D7-0D96-4124-B755-4071183654DE}"/>
              </a:ext>
            </a:extLst>
          </p:cNvPr>
          <p:cNvSpPr>
            <a:spLocks noGrp="1"/>
          </p:cNvSpPr>
          <p:nvPr>
            <p:ph type="sldNum" sz="quarter" idx="12"/>
          </p:nvPr>
        </p:nvSpPr>
        <p:spPr/>
        <p:txBody>
          <a:bodyPr/>
          <a:lstStyle/>
          <a:p>
            <a:fld id="{C94A9C6C-1472-49E2-A08D-475DB4E3CBD3}" type="slidenum">
              <a:rPr lang="en-US" smtClean="0"/>
              <a:pPr/>
              <a:t>15</a:t>
            </a:fld>
            <a:endParaRPr lang="en-US" dirty="0"/>
          </a:p>
        </p:txBody>
      </p:sp>
    </p:spTree>
    <p:extLst>
      <p:ext uri="{BB962C8B-B14F-4D97-AF65-F5344CB8AC3E}">
        <p14:creationId xmlns:p14="http://schemas.microsoft.com/office/powerpoint/2010/main" val="2696325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AC0BD8-6234-490D-B003-764880844810}"/>
              </a:ext>
            </a:extLst>
          </p:cNvPr>
          <p:cNvSpPr>
            <a:spLocks noGrp="1"/>
          </p:cNvSpPr>
          <p:nvPr>
            <p:ph type="title"/>
          </p:nvPr>
        </p:nvSpPr>
        <p:spPr/>
        <p:txBody>
          <a:bodyPr/>
          <a:lstStyle/>
          <a:p>
            <a:r>
              <a:rPr lang="it-IT" dirty="0" err="1"/>
              <a:t>Timesheet</a:t>
            </a:r>
            <a:endParaRPr lang="it-IT" dirty="0"/>
          </a:p>
        </p:txBody>
      </p:sp>
      <p:sp>
        <p:nvSpPr>
          <p:cNvPr id="4" name="Segnaposto numero diapositiva 3">
            <a:extLst>
              <a:ext uri="{FF2B5EF4-FFF2-40B4-BE49-F238E27FC236}">
                <a16:creationId xmlns:a16="http://schemas.microsoft.com/office/drawing/2014/main" id="{2F58D96C-9534-4946-AD7E-2B61E2007551}"/>
              </a:ext>
            </a:extLst>
          </p:cNvPr>
          <p:cNvSpPr>
            <a:spLocks noGrp="1"/>
          </p:cNvSpPr>
          <p:nvPr>
            <p:ph type="sldNum" sz="quarter" idx="12"/>
          </p:nvPr>
        </p:nvSpPr>
        <p:spPr/>
        <p:txBody>
          <a:bodyPr/>
          <a:lstStyle/>
          <a:p>
            <a:fld id="{C94A9C6C-1472-49E2-A08D-475DB4E3CBD3}" type="slidenum">
              <a:rPr lang="en-US" smtClean="0"/>
              <a:pPr/>
              <a:t>16</a:t>
            </a:fld>
            <a:endParaRPr lang="en-US" dirty="0"/>
          </a:p>
        </p:txBody>
      </p:sp>
      <p:sp>
        <p:nvSpPr>
          <p:cNvPr id="8" name="CasellaDiTesto 7">
            <a:extLst>
              <a:ext uri="{FF2B5EF4-FFF2-40B4-BE49-F238E27FC236}">
                <a16:creationId xmlns:a16="http://schemas.microsoft.com/office/drawing/2014/main" id="{F083C6C7-9669-4CAD-A48E-D9CC09B6B06E}"/>
              </a:ext>
            </a:extLst>
          </p:cNvPr>
          <p:cNvSpPr txBox="1"/>
          <p:nvPr/>
        </p:nvSpPr>
        <p:spPr>
          <a:xfrm>
            <a:off x="1464468" y="5040035"/>
            <a:ext cx="8750300" cy="461665"/>
          </a:xfrm>
          <a:prstGeom prst="rect">
            <a:avLst/>
          </a:prstGeom>
          <a:noFill/>
        </p:spPr>
        <p:txBody>
          <a:bodyPr wrap="square">
            <a:spAutoFit/>
          </a:bodyPr>
          <a:lstStyle/>
          <a:p>
            <a:r>
              <a:rPr lang="it-IT" sz="2400" b="1" dirty="0">
                <a:hlinkClick r:id="rId2"/>
              </a:rPr>
              <a:t>http://www.erasmus-fields.eu/management/?q=node/1667</a:t>
            </a:r>
            <a:r>
              <a:rPr lang="it-IT" sz="2400" b="1" dirty="0"/>
              <a:t> </a:t>
            </a:r>
          </a:p>
        </p:txBody>
      </p:sp>
      <p:grpSp>
        <p:nvGrpSpPr>
          <p:cNvPr id="12" name="Gruppo 11">
            <a:extLst>
              <a:ext uri="{FF2B5EF4-FFF2-40B4-BE49-F238E27FC236}">
                <a16:creationId xmlns:a16="http://schemas.microsoft.com/office/drawing/2014/main" id="{62E8DBC9-15E8-4B77-A7E6-6BFCC03EDA0B}"/>
              </a:ext>
            </a:extLst>
          </p:cNvPr>
          <p:cNvGrpSpPr/>
          <p:nvPr/>
        </p:nvGrpSpPr>
        <p:grpSpPr>
          <a:xfrm>
            <a:off x="575042" y="1000193"/>
            <a:ext cx="10410458" cy="3483384"/>
            <a:chOff x="632618" y="1046884"/>
            <a:chExt cx="8695106" cy="2834168"/>
          </a:xfrm>
        </p:grpSpPr>
        <p:pic>
          <p:nvPicPr>
            <p:cNvPr id="10" name="Immagine 9">
              <a:extLst>
                <a:ext uri="{FF2B5EF4-FFF2-40B4-BE49-F238E27FC236}">
                  <a16:creationId xmlns:a16="http://schemas.microsoft.com/office/drawing/2014/main" id="{7A29AEF7-E3EB-4EB0-AB0E-3A571FB0672D}"/>
                </a:ext>
              </a:extLst>
            </p:cNvPr>
            <p:cNvPicPr>
              <a:picLocks noChangeAspect="1"/>
            </p:cNvPicPr>
            <p:nvPr/>
          </p:nvPicPr>
          <p:blipFill rotWithShape="1">
            <a:blip r:embed="rId3"/>
            <a:srcRect r="48045"/>
            <a:stretch/>
          </p:blipFill>
          <p:spPr>
            <a:xfrm>
              <a:off x="632618" y="1046884"/>
              <a:ext cx="5463382" cy="2732456"/>
            </a:xfrm>
            <a:prstGeom prst="rect">
              <a:avLst/>
            </a:prstGeom>
          </p:spPr>
        </p:pic>
        <p:pic>
          <p:nvPicPr>
            <p:cNvPr id="11" name="Immagine 10">
              <a:extLst>
                <a:ext uri="{FF2B5EF4-FFF2-40B4-BE49-F238E27FC236}">
                  <a16:creationId xmlns:a16="http://schemas.microsoft.com/office/drawing/2014/main" id="{ABB8D8BF-DC77-4168-AE2B-F7F1866C659B}"/>
                </a:ext>
              </a:extLst>
            </p:cNvPr>
            <p:cNvPicPr>
              <a:picLocks noChangeAspect="1"/>
            </p:cNvPicPr>
            <p:nvPr/>
          </p:nvPicPr>
          <p:blipFill rotWithShape="1">
            <a:blip r:embed="rId3"/>
            <a:srcRect l="69082" t="3742" r="185" b="-3742"/>
            <a:stretch/>
          </p:blipFill>
          <p:spPr>
            <a:xfrm>
              <a:off x="6096000" y="1148596"/>
              <a:ext cx="3231724" cy="2732456"/>
            </a:xfrm>
            <a:prstGeom prst="rect">
              <a:avLst/>
            </a:prstGeom>
          </p:spPr>
        </p:pic>
      </p:grpSp>
      <p:sp>
        <p:nvSpPr>
          <p:cNvPr id="13" name="Ovale 12">
            <a:extLst>
              <a:ext uri="{FF2B5EF4-FFF2-40B4-BE49-F238E27FC236}">
                <a16:creationId xmlns:a16="http://schemas.microsoft.com/office/drawing/2014/main" id="{8DEE745F-4418-4D84-A5B2-9DC5D1C97D9F}"/>
              </a:ext>
            </a:extLst>
          </p:cNvPr>
          <p:cNvSpPr/>
          <p:nvPr/>
        </p:nvSpPr>
        <p:spPr>
          <a:xfrm>
            <a:off x="393700" y="2804390"/>
            <a:ext cx="2844800" cy="6246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07412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863ED0-38B7-47FC-B7E6-64926B31ACFB}"/>
              </a:ext>
            </a:extLst>
          </p:cNvPr>
          <p:cNvSpPr>
            <a:spLocks noGrp="1"/>
          </p:cNvSpPr>
          <p:nvPr>
            <p:ph type="title"/>
          </p:nvPr>
        </p:nvSpPr>
        <p:spPr/>
        <p:txBody>
          <a:bodyPr/>
          <a:lstStyle/>
          <a:p>
            <a:r>
              <a:rPr lang="en-US" dirty="0"/>
              <a:t>What time sheets should contain</a:t>
            </a:r>
            <a:endParaRPr lang="it-IT" dirty="0"/>
          </a:p>
        </p:txBody>
      </p:sp>
      <p:sp>
        <p:nvSpPr>
          <p:cNvPr id="3" name="Segnaposto contenuto 2">
            <a:extLst>
              <a:ext uri="{FF2B5EF4-FFF2-40B4-BE49-F238E27FC236}">
                <a16:creationId xmlns:a16="http://schemas.microsoft.com/office/drawing/2014/main" id="{F89E1FE7-8BA4-424D-BD76-9C880388CBFA}"/>
              </a:ext>
            </a:extLst>
          </p:cNvPr>
          <p:cNvSpPr>
            <a:spLocks noGrp="1"/>
          </p:cNvSpPr>
          <p:nvPr>
            <p:ph idx="1"/>
          </p:nvPr>
        </p:nvSpPr>
        <p:spPr>
          <a:xfrm>
            <a:off x="660400" y="789709"/>
            <a:ext cx="10795000" cy="5382491"/>
          </a:xfrm>
        </p:spPr>
        <p:txBody>
          <a:bodyPr/>
          <a:lstStyle/>
          <a:p>
            <a:pPr marL="0" indent="0">
              <a:buNone/>
            </a:pPr>
            <a:r>
              <a:rPr lang="en-GB" sz="1400" b="1" i="0" u="none" strike="noStrike" baseline="0" dirty="0">
                <a:solidFill>
                  <a:srgbClr val="326599"/>
                </a:solidFill>
                <a:latin typeface="Verdana" panose="020B0604030504040204" pitchFamily="34" charset="0"/>
              </a:rPr>
              <a:t>What to be in </a:t>
            </a:r>
          </a:p>
          <a:p>
            <a:r>
              <a:rPr lang="en-GB" sz="1400" b="0" i="0" u="none" strike="noStrike" baseline="0" dirty="0">
                <a:solidFill>
                  <a:srgbClr val="326599"/>
                </a:solidFill>
                <a:latin typeface="Verdana" panose="020B0604030504040204" pitchFamily="34" charset="0"/>
              </a:rPr>
              <a:t>Reference to the project reference number (grant agreement number);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Name of the employee;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The time sheet should allow the Agency to identify precisely the hours worked per day (+ the days worked on the project) and to verify that the actual rate per time unit is applied. Global sheets showing for example "x" hours spent per month are not accepted as supporting documentation;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The number of time units (days or hours but possibly the time unit used in the budget attached to the grant agreement) worked on the project during the period of the time sheet;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Number of time units (days or hours) worked on other grants/activities;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Total number of time units (days or hours) worked;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Details of the tasks performed for the project;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Date and signature of the employee (within 10 days of the following month); </a:t>
            </a:r>
            <a:endParaRPr lang="en-GB" sz="1400" b="0" i="0" u="none" strike="noStrike" baseline="0" dirty="0">
              <a:solidFill>
                <a:srgbClr val="000000"/>
              </a:solidFill>
              <a:latin typeface="Verdana" panose="020B0604030504040204" pitchFamily="34" charset="0"/>
            </a:endParaRPr>
          </a:p>
          <a:p>
            <a:r>
              <a:rPr lang="en-GB" sz="1400" b="0" i="0" u="none" strike="noStrike" baseline="0" dirty="0">
                <a:solidFill>
                  <a:srgbClr val="326599"/>
                </a:solidFill>
                <a:latin typeface="Verdana" panose="020B0604030504040204" pitchFamily="34" charset="0"/>
              </a:rPr>
              <a:t>Date and signature of the project manager (within 15 days of the following month, after the employee’s signature). </a:t>
            </a:r>
            <a:endParaRPr lang="en-GB" sz="1400" b="0" i="0" u="none" strike="noStrike" baseline="0" dirty="0">
              <a:solidFill>
                <a:srgbClr val="000000"/>
              </a:solidFill>
              <a:latin typeface="Verdana" panose="020B0604030504040204" pitchFamily="34" charset="0"/>
            </a:endParaRPr>
          </a:p>
          <a:p>
            <a:pPr marL="0" indent="0">
              <a:buNone/>
            </a:pPr>
            <a:endParaRPr lang="en-GB" sz="1400" dirty="0">
              <a:solidFill>
                <a:srgbClr val="000000"/>
              </a:solidFill>
              <a:latin typeface="Verdana" panose="020B0604030504040204" pitchFamily="34" charset="0"/>
            </a:endParaRPr>
          </a:p>
          <a:p>
            <a:pPr marL="0" indent="0">
              <a:buNone/>
            </a:pPr>
            <a:r>
              <a:rPr lang="en-GB" sz="1400" b="1" i="0" u="none" strike="noStrike" baseline="0" dirty="0">
                <a:solidFill>
                  <a:srgbClr val="326599"/>
                </a:solidFill>
                <a:latin typeface="Verdana" panose="020B0604030504040204" pitchFamily="34" charset="0"/>
              </a:rPr>
              <a:t>What should not be </a:t>
            </a:r>
          </a:p>
          <a:p>
            <a:r>
              <a:rPr lang="en-GB" sz="1400" b="0" i="0" u="none" strike="noStrike" baseline="0" dirty="0">
                <a:solidFill>
                  <a:srgbClr val="326599"/>
                </a:solidFill>
                <a:latin typeface="Verdana" panose="020B0604030504040204" pitchFamily="34" charset="0"/>
              </a:rPr>
              <a:t>Not retroactively </a:t>
            </a:r>
          </a:p>
          <a:p>
            <a:r>
              <a:rPr lang="en-GB" sz="1400" b="0" i="0" u="none" strike="noStrike" baseline="0" dirty="0">
                <a:solidFill>
                  <a:srgbClr val="326599"/>
                </a:solidFill>
                <a:latin typeface="Verdana" panose="020B0604030504040204" pitchFamily="34" charset="0"/>
              </a:rPr>
              <a:t>Not signed </a:t>
            </a:r>
          </a:p>
          <a:p>
            <a:r>
              <a:rPr lang="en-GB" sz="1400" b="0" i="0" u="none" strike="noStrike" baseline="0" dirty="0">
                <a:solidFill>
                  <a:srgbClr val="326599"/>
                </a:solidFill>
                <a:latin typeface="Verdana" panose="020B0604030504040204" pitchFamily="34" charset="0"/>
              </a:rPr>
              <a:t>On a year basis </a:t>
            </a:r>
            <a:endParaRPr lang="en-GB" sz="1600" dirty="0"/>
          </a:p>
        </p:txBody>
      </p:sp>
      <p:sp>
        <p:nvSpPr>
          <p:cNvPr id="4" name="Segnaposto numero diapositiva 3">
            <a:extLst>
              <a:ext uri="{FF2B5EF4-FFF2-40B4-BE49-F238E27FC236}">
                <a16:creationId xmlns:a16="http://schemas.microsoft.com/office/drawing/2014/main" id="{E3BD5033-9B96-4B75-8628-821664EA2B09}"/>
              </a:ext>
            </a:extLst>
          </p:cNvPr>
          <p:cNvSpPr>
            <a:spLocks noGrp="1"/>
          </p:cNvSpPr>
          <p:nvPr>
            <p:ph type="sldNum" sz="quarter" idx="12"/>
          </p:nvPr>
        </p:nvSpPr>
        <p:spPr/>
        <p:txBody>
          <a:bodyPr/>
          <a:lstStyle/>
          <a:p>
            <a:fld id="{C94A9C6C-1472-49E2-A08D-475DB4E3CBD3}" type="slidenum">
              <a:rPr lang="en-US" smtClean="0"/>
              <a:pPr/>
              <a:t>17</a:t>
            </a:fld>
            <a:endParaRPr lang="en-US" dirty="0"/>
          </a:p>
        </p:txBody>
      </p:sp>
    </p:spTree>
    <p:extLst>
      <p:ext uri="{BB962C8B-B14F-4D97-AF65-F5344CB8AC3E}">
        <p14:creationId xmlns:p14="http://schemas.microsoft.com/office/powerpoint/2010/main" val="802033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A3189ADA-3C09-4331-BA23-F2A337CFA449}"/>
              </a:ext>
            </a:extLst>
          </p:cNvPr>
          <p:cNvSpPr>
            <a:spLocks noGrp="1"/>
          </p:cNvSpPr>
          <p:nvPr>
            <p:ph type="sldNum" sz="quarter" idx="12"/>
          </p:nvPr>
        </p:nvSpPr>
        <p:spPr/>
        <p:txBody>
          <a:bodyPr/>
          <a:lstStyle/>
          <a:p>
            <a:fld id="{C94A9C6C-1472-49E2-A08D-475DB4E3CBD3}" type="slidenum">
              <a:rPr lang="en-US" smtClean="0"/>
              <a:pPr/>
              <a:t>18</a:t>
            </a:fld>
            <a:endParaRPr lang="en-US" dirty="0"/>
          </a:p>
        </p:txBody>
      </p:sp>
      <p:sp>
        <p:nvSpPr>
          <p:cNvPr id="5" name="Τίτλος 1">
            <a:extLst>
              <a:ext uri="{FF2B5EF4-FFF2-40B4-BE49-F238E27FC236}">
                <a16:creationId xmlns:a16="http://schemas.microsoft.com/office/drawing/2014/main" id="{622C94D6-ABD2-4991-A75E-3CF4B3F4AEF9}"/>
              </a:ext>
            </a:extLst>
          </p:cNvPr>
          <p:cNvSpPr>
            <a:spLocks noGrp="1"/>
          </p:cNvSpPr>
          <p:nvPr>
            <p:ph type="title"/>
          </p:nvPr>
        </p:nvSpPr>
        <p:spPr>
          <a:xfrm>
            <a:off x="908969" y="1101687"/>
            <a:ext cx="3828284" cy="1543855"/>
          </a:xfrm>
        </p:spPr>
        <p:txBody>
          <a:bodyPr>
            <a:normAutofit/>
          </a:bodyPr>
          <a:lstStyle/>
          <a:p>
            <a:r>
              <a:rPr lang="en-US" sz="8800" dirty="0">
                <a:solidFill>
                  <a:srgbClr val="304A89"/>
                </a:solidFill>
              </a:rPr>
              <a:t>Q&amp;A ? </a:t>
            </a:r>
          </a:p>
        </p:txBody>
      </p:sp>
    </p:spTree>
    <p:extLst>
      <p:ext uri="{BB962C8B-B14F-4D97-AF65-F5344CB8AC3E}">
        <p14:creationId xmlns:p14="http://schemas.microsoft.com/office/powerpoint/2010/main" val="1725887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0C786E-723E-468C-B36A-14899D4CAD20}"/>
              </a:ext>
            </a:extLst>
          </p:cNvPr>
          <p:cNvSpPr>
            <a:spLocks noGrp="1"/>
          </p:cNvSpPr>
          <p:nvPr>
            <p:ph type="title"/>
          </p:nvPr>
        </p:nvSpPr>
        <p:spPr>
          <a:xfrm>
            <a:off x="6655133" y="5313171"/>
            <a:ext cx="5093998" cy="584501"/>
          </a:xfrm>
        </p:spPr>
        <p:txBody>
          <a:bodyPr>
            <a:normAutofit/>
          </a:bodyPr>
          <a:lstStyle/>
          <a:p>
            <a:pPr algn="r"/>
            <a:r>
              <a:rPr lang="it-IT" sz="2800" i="1" dirty="0"/>
              <a:t>Thank </a:t>
            </a:r>
            <a:r>
              <a:rPr lang="it-IT" sz="2800" i="1" dirty="0" err="1"/>
              <a:t>you</a:t>
            </a:r>
            <a:r>
              <a:rPr lang="it-IT" sz="2800" i="1" dirty="0"/>
              <a:t> for </a:t>
            </a:r>
            <a:r>
              <a:rPr lang="it-IT" sz="2800" i="1" dirty="0" err="1"/>
              <a:t>your</a:t>
            </a:r>
            <a:r>
              <a:rPr lang="it-IT" sz="2800" i="1" dirty="0"/>
              <a:t> </a:t>
            </a:r>
            <a:r>
              <a:rPr lang="it-IT" sz="2800" i="1" dirty="0" err="1"/>
              <a:t>attention</a:t>
            </a:r>
            <a:r>
              <a:rPr lang="it-IT" sz="2800" i="1" dirty="0"/>
              <a:t>!</a:t>
            </a:r>
            <a:endParaRPr lang="en-GB" sz="2800" i="1" dirty="0"/>
          </a:p>
        </p:txBody>
      </p:sp>
      <p:sp>
        <p:nvSpPr>
          <p:cNvPr id="3" name="Segnaposto numero diapositiva 2">
            <a:extLst>
              <a:ext uri="{FF2B5EF4-FFF2-40B4-BE49-F238E27FC236}">
                <a16:creationId xmlns:a16="http://schemas.microsoft.com/office/drawing/2014/main" id="{590BAE0D-65AE-477A-8193-AD6EC1E7D333}"/>
              </a:ext>
            </a:extLst>
          </p:cNvPr>
          <p:cNvSpPr>
            <a:spLocks noGrp="1"/>
          </p:cNvSpPr>
          <p:nvPr>
            <p:ph type="sldNum" sz="quarter" idx="12"/>
          </p:nvPr>
        </p:nvSpPr>
        <p:spPr/>
        <p:txBody>
          <a:bodyPr/>
          <a:lstStyle/>
          <a:p>
            <a:fld id="{C94A9C6C-1472-49E2-A08D-475DB4E3CBD3}" type="slidenum">
              <a:rPr lang="en-US" smtClean="0"/>
              <a:pPr/>
              <a:t>19</a:t>
            </a:fld>
            <a:endParaRPr lang="en-US" dirty="0"/>
          </a:p>
        </p:txBody>
      </p:sp>
      <p:sp>
        <p:nvSpPr>
          <p:cNvPr id="4" name="Υπότιτλος 3">
            <a:extLst>
              <a:ext uri="{FF2B5EF4-FFF2-40B4-BE49-F238E27FC236}">
                <a16:creationId xmlns:a16="http://schemas.microsoft.com/office/drawing/2014/main" id="{65DEBD90-D19D-44E1-83DF-43620783F382}"/>
              </a:ext>
            </a:extLst>
          </p:cNvPr>
          <p:cNvSpPr txBox="1">
            <a:spLocks/>
          </p:cNvSpPr>
          <p:nvPr/>
        </p:nvSpPr>
        <p:spPr>
          <a:xfrm>
            <a:off x="642783" y="5338768"/>
            <a:ext cx="5453217" cy="756592"/>
          </a:xfrm>
        </p:spPr>
        <p:txBody>
          <a:bodyPr>
            <a:normAutofit/>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Francesca Sanna, UNITO</a:t>
            </a:r>
          </a:p>
          <a:p>
            <a:pPr marL="0" indent="0">
              <a:buNone/>
            </a:pPr>
            <a:r>
              <a:rPr lang="en-US" sz="1800" dirty="0"/>
              <a:t>francesca.sanna@unito.it</a:t>
            </a:r>
          </a:p>
        </p:txBody>
      </p:sp>
      <p:grpSp>
        <p:nvGrpSpPr>
          <p:cNvPr id="5" name="Gruppo 4">
            <a:extLst>
              <a:ext uri="{FF2B5EF4-FFF2-40B4-BE49-F238E27FC236}">
                <a16:creationId xmlns:a16="http://schemas.microsoft.com/office/drawing/2014/main" id="{23AC369B-ECF5-4BDD-9FEC-17042B5655C5}"/>
              </a:ext>
            </a:extLst>
          </p:cNvPr>
          <p:cNvGrpSpPr/>
          <p:nvPr/>
        </p:nvGrpSpPr>
        <p:grpSpPr>
          <a:xfrm>
            <a:off x="2029807" y="640414"/>
            <a:ext cx="8132385" cy="4376086"/>
            <a:chOff x="2029807" y="640414"/>
            <a:chExt cx="8132385" cy="4376086"/>
          </a:xfrm>
        </p:grpSpPr>
        <p:grpSp>
          <p:nvGrpSpPr>
            <p:cNvPr id="2149" name="Gruppo 2148">
              <a:extLst>
                <a:ext uri="{FF2B5EF4-FFF2-40B4-BE49-F238E27FC236}">
                  <a16:creationId xmlns:a16="http://schemas.microsoft.com/office/drawing/2014/main" id="{6938B44A-796C-4CFD-94B0-2C4F5FE7FDF5}"/>
                </a:ext>
              </a:extLst>
            </p:cNvPr>
            <p:cNvGrpSpPr/>
            <p:nvPr/>
          </p:nvGrpSpPr>
          <p:grpSpPr>
            <a:xfrm>
              <a:off x="2029807" y="640414"/>
              <a:ext cx="8132385" cy="4376086"/>
              <a:chOff x="561976" y="1122198"/>
              <a:chExt cx="8132385" cy="4163318"/>
            </a:xfrm>
          </p:grpSpPr>
          <p:pic>
            <p:nvPicPr>
              <p:cNvPr id="155" name="Immagine 154">
                <a:extLst>
                  <a:ext uri="{FF2B5EF4-FFF2-40B4-BE49-F238E27FC236}">
                    <a16:creationId xmlns:a16="http://schemas.microsoft.com/office/drawing/2014/main" id="{34EA405D-7F7D-4CE4-AC44-C236CD8B7B9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57590" y="2066517"/>
                <a:ext cx="1212821" cy="458009"/>
              </a:xfrm>
              <a:prstGeom prst="rect">
                <a:avLst/>
              </a:prstGeom>
              <a:noFill/>
              <a:ln>
                <a:noFill/>
              </a:ln>
            </p:spPr>
          </p:pic>
          <p:pic>
            <p:nvPicPr>
              <p:cNvPr id="156" name="Immagine 155">
                <a:extLst>
                  <a:ext uri="{FF2B5EF4-FFF2-40B4-BE49-F238E27FC236}">
                    <a16:creationId xmlns:a16="http://schemas.microsoft.com/office/drawing/2014/main" id="{8DD5F0B0-0484-48DF-B7A9-B9B46AFE482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32416" y="2200275"/>
                <a:ext cx="1230333" cy="505388"/>
              </a:xfrm>
              <a:prstGeom prst="rect">
                <a:avLst/>
              </a:prstGeom>
              <a:noFill/>
              <a:ln>
                <a:noFill/>
              </a:ln>
            </p:spPr>
          </p:pic>
          <p:pic>
            <p:nvPicPr>
              <p:cNvPr id="157" name="Immagine 156">
                <a:extLst>
                  <a:ext uri="{FF2B5EF4-FFF2-40B4-BE49-F238E27FC236}">
                    <a16:creationId xmlns:a16="http://schemas.microsoft.com/office/drawing/2014/main" id="{2B203592-19AA-42CA-A1BA-9F8B4644638F}"/>
                  </a:ext>
                </a:extLst>
              </p:cNvPr>
              <p:cNvPicPr/>
              <p:nvPr/>
            </p:nvPicPr>
            <p:blipFill rotWithShape="1">
              <a:blip r:embed="rId4" cstate="print">
                <a:extLst>
                  <a:ext uri="{28A0092B-C50C-407E-A947-70E740481C1C}">
                    <a14:useLocalDpi xmlns:a14="http://schemas.microsoft.com/office/drawing/2010/main" val="0"/>
                  </a:ext>
                </a:extLst>
              </a:blip>
              <a:srcRect/>
              <a:stretch/>
            </p:blipFill>
            <p:spPr bwMode="auto">
              <a:xfrm>
                <a:off x="561976" y="2000251"/>
                <a:ext cx="1327904" cy="393526"/>
              </a:xfrm>
              <a:prstGeom prst="rect">
                <a:avLst/>
              </a:prstGeom>
              <a:noFill/>
              <a:ln>
                <a:noFill/>
              </a:ln>
              <a:extLst>
                <a:ext uri="{53640926-AAD7-44D8-BBD7-CCE9431645EC}">
                  <a14:shadowObscured xmlns:a14="http://schemas.microsoft.com/office/drawing/2010/main"/>
                </a:ext>
              </a:extLst>
            </p:spPr>
          </p:pic>
          <p:pic>
            <p:nvPicPr>
              <p:cNvPr id="158" name="Immagine 157">
                <a:extLst>
                  <a:ext uri="{FF2B5EF4-FFF2-40B4-BE49-F238E27FC236}">
                    <a16:creationId xmlns:a16="http://schemas.microsoft.com/office/drawing/2014/main" id="{07C8F74A-5B61-4244-AC15-10706D298CB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3018" y="1122198"/>
                <a:ext cx="1043939" cy="441020"/>
              </a:xfrm>
              <a:prstGeom prst="rect">
                <a:avLst/>
              </a:prstGeom>
              <a:noFill/>
              <a:ln>
                <a:noFill/>
              </a:ln>
            </p:spPr>
          </p:pic>
          <p:pic>
            <p:nvPicPr>
              <p:cNvPr id="159" name="Immagine 158">
                <a:extLst>
                  <a:ext uri="{FF2B5EF4-FFF2-40B4-BE49-F238E27FC236}">
                    <a16:creationId xmlns:a16="http://schemas.microsoft.com/office/drawing/2014/main" id="{54DED8C5-4414-4E48-8AEB-A0867ED7A178}"/>
                  </a:ext>
                </a:extLst>
              </p:cNvPr>
              <p:cNvPicPr/>
              <p:nvPr/>
            </p:nvPicPr>
            <p:blipFill rotWithShape="1">
              <a:blip r:embed="rId6" cstate="print">
                <a:extLst>
                  <a:ext uri="{28A0092B-C50C-407E-A947-70E740481C1C}">
                    <a14:useLocalDpi xmlns:a14="http://schemas.microsoft.com/office/drawing/2010/main" val="0"/>
                  </a:ext>
                </a:extLst>
              </a:blip>
              <a:srcRect/>
              <a:stretch/>
            </p:blipFill>
            <p:spPr bwMode="auto">
              <a:xfrm>
                <a:off x="1276350" y="1208500"/>
                <a:ext cx="1029789" cy="506000"/>
              </a:xfrm>
              <a:prstGeom prst="rect">
                <a:avLst/>
              </a:prstGeom>
              <a:noFill/>
              <a:ln>
                <a:noFill/>
              </a:ln>
              <a:extLst>
                <a:ext uri="{53640926-AAD7-44D8-BBD7-CCE9431645EC}">
                  <a14:shadowObscured xmlns:a14="http://schemas.microsoft.com/office/drawing/2010/main"/>
                </a:ext>
              </a:extLst>
            </p:spPr>
          </p:pic>
          <p:pic>
            <p:nvPicPr>
              <p:cNvPr id="160" name="Immagine 159">
                <a:extLst>
                  <a:ext uri="{FF2B5EF4-FFF2-40B4-BE49-F238E27FC236}">
                    <a16:creationId xmlns:a16="http://schemas.microsoft.com/office/drawing/2014/main" id="{67FB50D9-F194-4C29-81BE-838AE0A9FC08}"/>
                  </a:ext>
                </a:extLst>
              </p:cNvPr>
              <p:cNvPicPr/>
              <p:nvPr/>
            </p:nvPicPr>
            <p:blipFill rotWithShape="1">
              <a:blip r:embed="rId7" cstate="print">
                <a:extLst>
                  <a:ext uri="{28A0092B-C50C-407E-A947-70E740481C1C}">
                    <a14:useLocalDpi xmlns:a14="http://schemas.microsoft.com/office/drawing/2010/main" val="0"/>
                  </a:ext>
                </a:extLst>
              </a:blip>
              <a:srcRect/>
              <a:stretch/>
            </p:blipFill>
            <p:spPr bwMode="auto">
              <a:xfrm>
                <a:off x="5018636" y="1238046"/>
                <a:ext cx="836817" cy="387406"/>
              </a:xfrm>
              <a:prstGeom prst="rect">
                <a:avLst/>
              </a:prstGeom>
              <a:noFill/>
              <a:ln>
                <a:noFill/>
              </a:ln>
              <a:extLst>
                <a:ext uri="{53640926-AAD7-44D8-BBD7-CCE9431645EC}">
                  <a14:shadowObscured xmlns:a14="http://schemas.microsoft.com/office/drawing/2010/main"/>
                </a:ext>
              </a:extLst>
            </p:spPr>
          </p:pic>
          <p:pic>
            <p:nvPicPr>
              <p:cNvPr id="161" name="Immagine 160">
                <a:extLst>
                  <a:ext uri="{FF2B5EF4-FFF2-40B4-BE49-F238E27FC236}">
                    <a16:creationId xmlns:a16="http://schemas.microsoft.com/office/drawing/2014/main" id="{0D94944F-48DD-4E80-A43F-2A1295C22B8C}"/>
                  </a:ext>
                </a:extLst>
              </p:cNvPr>
              <p:cNvPicPr/>
              <p:nvPr/>
            </p:nvPicPr>
            <p:blipFill rotWithShape="1">
              <a:blip r:embed="rId8" cstate="print">
                <a:extLst>
                  <a:ext uri="{28A0092B-C50C-407E-A947-70E740481C1C}">
                    <a14:useLocalDpi xmlns:a14="http://schemas.microsoft.com/office/drawing/2010/main" val="0"/>
                  </a:ext>
                </a:extLst>
              </a:blip>
              <a:srcRect t="5844" b="10777"/>
              <a:stretch/>
            </p:blipFill>
            <p:spPr bwMode="auto">
              <a:xfrm>
                <a:off x="3680341" y="2072855"/>
                <a:ext cx="1612671" cy="152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pic>
            <p:nvPicPr>
              <p:cNvPr id="162" name="Immagine 161">
                <a:extLst>
                  <a:ext uri="{FF2B5EF4-FFF2-40B4-BE49-F238E27FC236}">
                    <a16:creationId xmlns:a16="http://schemas.microsoft.com/office/drawing/2014/main" id="{2404C417-368E-470C-9A2C-4E49374F7398}"/>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68137" y="1181271"/>
                <a:ext cx="815570" cy="381002"/>
              </a:xfrm>
              <a:prstGeom prst="rect">
                <a:avLst/>
              </a:prstGeom>
              <a:noFill/>
              <a:ln>
                <a:noFill/>
              </a:ln>
            </p:spPr>
          </p:pic>
          <p:pic>
            <p:nvPicPr>
              <p:cNvPr id="163" name="Immagine 162">
                <a:extLst>
                  <a:ext uri="{FF2B5EF4-FFF2-40B4-BE49-F238E27FC236}">
                    <a16:creationId xmlns:a16="http://schemas.microsoft.com/office/drawing/2014/main" id="{20D1BF64-A832-40F0-A62A-EBC7EBC44709}"/>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172069" y="1169372"/>
                <a:ext cx="1066717" cy="293802"/>
              </a:xfrm>
              <a:prstGeom prst="rect">
                <a:avLst/>
              </a:prstGeom>
              <a:noFill/>
              <a:ln>
                <a:noFill/>
              </a:ln>
            </p:spPr>
          </p:pic>
          <p:pic>
            <p:nvPicPr>
              <p:cNvPr id="164" name="Immagine 163">
                <a:extLst>
                  <a:ext uri="{FF2B5EF4-FFF2-40B4-BE49-F238E27FC236}">
                    <a16:creationId xmlns:a16="http://schemas.microsoft.com/office/drawing/2014/main" id="{3E972B44-89D4-42F8-807F-698AAE4D15F3}"/>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87488" y="3781425"/>
                <a:ext cx="1161062" cy="398495"/>
              </a:xfrm>
              <a:prstGeom prst="rect">
                <a:avLst/>
              </a:prstGeom>
              <a:noFill/>
              <a:ln>
                <a:noFill/>
              </a:ln>
            </p:spPr>
          </p:pic>
          <p:pic>
            <p:nvPicPr>
              <p:cNvPr id="165" name="Immagine 164">
                <a:extLst>
                  <a:ext uri="{FF2B5EF4-FFF2-40B4-BE49-F238E27FC236}">
                    <a16:creationId xmlns:a16="http://schemas.microsoft.com/office/drawing/2014/main" id="{D85BE486-DF54-4821-B308-F801734ACEA6}"/>
                  </a:ext>
                </a:extLst>
              </p:cNvPr>
              <p:cNvPicPr/>
              <p:nvPr/>
            </p:nvPicPr>
            <p:blipFill rotWithShape="1">
              <a:blip r:embed="rId12" cstate="print">
                <a:extLst>
                  <a:ext uri="{28A0092B-C50C-407E-A947-70E740481C1C}">
                    <a14:useLocalDpi xmlns:a14="http://schemas.microsoft.com/office/drawing/2010/main" val="0"/>
                  </a:ext>
                </a:extLst>
              </a:blip>
              <a:srcRect/>
              <a:stretch/>
            </p:blipFill>
            <p:spPr bwMode="auto">
              <a:xfrm>
                <a:off x="6815763" y="2809875"/>
                <a:ext cx="470862" cy="533712"/>
              </a:xfrm>
              <a:prstGeom prst="rect">
                <a:avLst/>
              </a:prstGeom>
              <a:noFill/>
              <a:ln>
                <a:noFill/>
              </a:ln>
              <a:extLst>
                <a:ext uri="{53640926-AAD7-44D8-BBD7-CCE9431645EC}">
                  <a14:shadowObscured xmlns:a14="http://schemas.microsoft.com/office/drawing/2010/main"/>
                </a:ext>
              </a:extLst>
            </p:spPr>
          </p:pic>
          <p:pic>
            <p:nvPicPr>
              <p:cNvPr id="166" name="Immagine 165">
                <a:extLst>
                  <a:ext uri="{FF2B5EF4-FFF2-40B4-BE49-F238E27FC236}">
                    <a16:creationId xmlns:a16="http://schemas.microsoft.com/office/drawing/2014/main" id="{040B623A-5840-4891-8257-5CDE306CBD87}"/>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75621" y="1762437"/>
                <a:ext cx="933218" cy="331950"/>
              </a:xfrm>
              <a:prstGeom prst="rect">
                <a:avLst/>
              </a:prstGeom>
              <a:noFill/>
              <a:ln>
                <a:noFill/>
              </a:ln>
            </p:spPr>
          </p:pic>
          <p:pic>
            <p:nvPicPr>
              <p:cNvPr id="167" name="Immagine 166">
                <a:extLst>
                  <a:ext uri="{FF2B5EF4-FFF2-40B4-BE49-F238E27FC236}">
                    <a16:creationId xmlns:a16="http://schemas.microsoft.com/office/drawing/2014/main" id="{8E6210E5-E849-4082-8E8B-2FB44B9F6AE1}"/>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66545" y="2745885"/>
                <a:ext cx="540623" cy="473468"/>
              </a:xfrm>
              <a:prstGeom prst="rect">
                <a:avLst/>
              </a:prstGeom>
              <a:noFill/>
              <a:ln>
                <a:noFill/>
              </a:ln>
            </p:spPr>
          </p:pic>
          <p:pic>
            <p:nvPicPr>
              <p:cNvPr id="168" name="Immagine 167">
                <a:extLst>
                  <a:ext uri="{FF2B5EF4-FFF2-40B4-BE49-F238E27FC236}">
                    <a16:creationId xmlns:a16="http://schemas.microsoft.com/office/drawing/2014/main" id="{3DE2C529-1C42-4F48-9D05-EB49E8D73A80}"/>
                  </a:ext>
                </a:extLst>
              </p:cNvPr>
              <p:cNvPicPr/>
              <p:nvPr/>
            </p:nvPicPr>
            <p:blipFill rotWithShape="1">
              <a:blip r:embed="rId15" cstate="print">
                <a:extLst>
                  <a:ext uri="{28A0092B-C50C-407E-A947-70E740481C1C}">
                    <a14:useLocalDpi xmlns:a14="http://schemas.microsoft.com/office/drawing/2010/main" val="0"/>
                  </a:ext>
                </a:extLst>
              </a:blip>
              <a:srcRect/>
              <a:stretch/>
            </p:blipFill>
            <p:spPr bwMode="auto">
              <a:xfrm>
                <a:off x="7294720" y="2107108"/>
                <a:ext cx="1399641" cy="398494"/>
              </a:xfrm>
              <a:prstGeom prst="rect">
                <a:avLst/>
              </a:prstGeom>
              <a:noFill/>
              <a:ln>
                <a:noFill/>
              </a:ln>
              <a:extLst>
                <a:ext uri="{53640926-AAD7-44D8-BBD7-CCE9431645EC}">
                  <a14:shadowObscured xmlns:a14="http://schemas.microsoft.com/office/drawing/2010/main"/>
                </a:ext>
              </a:extLst>
            </p:spPr>
          </p:pic>
          <p:pic>
            <p:nvPicPr>
              <p:cNvPr id="169" name="Immagine 168">
                <a:extLst>
                  <a:ext uri="{FF2B5EF4-FFF2-40B4-BE49-F238E27FC236}">
                    <a16:creationId xmlns:a16="http://schemas.microsoft.com/office/drawing/2014/main" id="{B8E561EA-4662-49D6-A42A-9951162108C9}"/>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97715" y="2924175"/>
                <a:ext cx="669110" cy="574084"/>
              </a:xfrm>
              <a:prstGeom prst="rect">
                <a:avLst/>
              </a:prstGeom>
              <a:noFill/>
              <a:ln>
                <a:noFill/>
              </a:ln>
            </p:spPr>
          </p:pic>
          <p:pic>
            <p:nvPicPr>
              <p:cNvPr id="170" name="Immagine 169">
                <a:extLst>
                  <a:ext uri="{FF2B5EF4-FFF2-40B4-BE49-F238E27FC236}">
                    <a16:creationId xmlns:a16="http://schemas.microsoft.com/office/drawing/2014/main" id="{8AE5AAAA-3266-4CD7-AA01-8EAA7EB5FF02}"/>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5416" y="3691053"/>
                <a:ext cx="689325" cy="574084"/>
              </a:xfrm>
              <a:prstGeom prst="rect">
                <a:avLst/>
              </a:prstGeom>
              <a:noFill/>
              <a:ln>
                <a:noFill/>
              </a:ln>
            </p:spPr>
          </p:pic>
          <p:pic>
            <p:nvPicPr>
              <p:cNvPr id="171" name="Immagine 170">
                <a:extLst>
                  <a:ext uri="{FF2B5EF4-FFF2-40B4-BE49-F238E27FC236}">
                    <a16:creationId xmlns:a16="http://schemas.microsoft.com/office/drawing/2014/main" id="{388D9862-02F5-4341-A4A5-B603DFF1DEE3}"/>
                  </a:ext>
                </a:extLst>
              </p:cNvPr>
              <p:cNvPicPr/>
              <p:nvPr/>
            </p:nvPicPr>
            <p:blipFill rotWithShape="1">
              <a:blip r:embed="rId18" cstate="print">
                <a:extLst>
                  <a:ext uri="{28A0092B-C50C-407E-A947-70E740481C1C}">
                    <a14:useLocalDpi xmlns:a14="http://schemas.microsoft.com/office/drawing/2010/main" val="0"/>
                  </a:ext>
                </a:extLst>
              </a:blip>
              <a:srcRect b="-525"/>
              <a:stretch/>
            </p:blipFill>
            <p:spPr bwMode="auto">
              <a:xfrm>
                <a:off x="2026757" y="3552775"/>
                <a:ext cx="1158230" cy="400319"/>
              </a:xfrm>
              <a:prstGeom prst="rect">
                <a:avLst/>
              </a:prstGeom>
              <a:noFill/>
              <a:ln>
                <a:noFill/>
              </a:ln>
              <a:extLst>
                <a:ext uri="{53640926-AAD7-44D8-BBD7-CCE9431645EC}">
                  <a14:shadowObscured xmlns:a14="http://schemas.microsoft.com/office/drawing/2010/main"/>
                </a:ext>
              </a:extLst>
            </p:spPr>
          </p:pic>
          <p:pic>
            <p:nvPicPr>
              <p:cNvPr id="172" name="Immagine 171">
                <a:extLst>
                  <a:ext uri="{FF2B5EF4-FFF2-40B4-BE49-F238E27FC236}">
                    <a16:creationId xmlns:a16="http://schemas.microsoft.com/office/drawing/2014/main" id="{D374DEEA-9D97-49A1-A352-D03136C75B70}"/>
                  </a:ext>
                </a:extLst>
              </p:cNvPr>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43766" y="4567171"/>
                <a:ext cx="613216" cy="679465"/>
              </a:xfrm>
              <a:prstGeom prst="rect">
                <a:avLst/>
              </a:prstGeom>
              <a:noFill/>
              <a:ln>
                <a:noFill/>
              </a:ln>
            </p:spPr>
          </p:pic>
          <p:pic>
            <p:nvPicPr>
              <p:cNvPr id="173" name="Immagine 172">
                <a:extLst>
                  <a:ext uri="{FF2B5EF4-FFF2-40B4-BE49-F238E27FC236}">
                    <a16:creationId xmlns:a16="http://schemas.microsoft.com/office/drawing/2014/main" id="{F63ED7F2-F1EE-4802-A85B-A758D57978CE}"/>
                  </a:ext>
                </a:extLst>
              </p:cNvPr>
              <p:cNvPicPr/>
              <p:nvPr/>
            </p:nvPicPr>
            <p:blipFill rotWithShape="1">
              <a:blip r:embed="rId20" cstate="print">
                <a:extLst>
                  <a:ext uri="{28A0092B-C50C-407E-A947-70E740481C1C}">
                    <a14:useLocalDpi xmlns:a14="http://schemas.microsoft.com/office/drawing/2010/main" val="0"/>
                  </a:ext>
                </a:extLst>
              </a:blip>
              <a:srcRect t="-36649"/>
              <a:stretch/>
            </p:blipFill>
            <p:spPr bwMode="auto">
              <a:xfrm>
                <a:off x="4071416" y="3654518"/>
                <a:ext cx="1070610" cy="533400"/>
              </a:xfrm>
              <a:prstGeom prst="rect">
                <a:avLst/>
              </a:prstGeom>
              <a:noFill/>
              <a:ln>
                <a:noFill/>
              </a:ln>
              <a:extLst>
                <a:ext uri="{53640926-AAD7-44D8-BBD7-CCE9431645EC}">
                  <a14:shadowObscured xmlns:a14="http://schemas.microsoft.com/office/drawing/2010/main"/>
                </a:ext>
              </a:extLst>
            </p:spPr>
          </p:pic>
          <p:pic>
            <p:nvPicPr>
              <p:cNvPr id="174" name="Immagine 173">
                <a:extLst>
                  <a:ext uri="{FF2B5EF4-FFF2-40B4-BE49-F238E27FC236}">
                    <a16:creationId xmlns:a16="http://schemas.microsoft.com/office/drawing/2014/main" id="{EB65C0F9-62FA-423A-A329-01F40076CECC}"/>
                  </a:ext>
                </a:extLst>
              </p:cNvPr>
              <p:cNvPicPr/>
              <p:nvPr/>
            </p:nvPicPr>
            <p:blipFill rotWithShape="1">
              <a:blip r:embed="rId21" cstate="print">
                <a:extLst>
                  <a:ext uri="{28A0092B-C50C-407E-A947-70E740481C1C}">
                    <a14:useLocalDpi xmlns:a14="http://schemas.microsoft.com/office/drawing/2010/main" val="0"/>
                  </a:ext>
                </a:extLst>
              </a:blip>
              <a:srcRect l="10303" t="11627" r="8292" b="7899"/>
              <a:stretch/>
            </p:blipFill>
            <p:spPr bwMode="auto">
              <a:xfrm>
                <a:off x="5592732" y="2995603"/>
                <a:ext cx="1013453" cy="574045"/>
              </a:xfrm>
              <a:prstGeom prst="rect">
                <a:avLst/>
              </a:prstGeom>
              <a:noFill/>
              <a:ln>
                <a:noFill/>
              </a:ln>
              <a:extLst>
                <a:ext uri="{53640926-AAD7-44D8-BBD7-CCE9431645EC}">
                  <a14:shadowObscured xmlns:a14="http://schemas.microsoft.com/office/drawing/2010/main"/>
                </a:ext>
              </a:extLst>
            </p:spPr>
          </p:pic>
          <p:pic>
            <p:nvPicPr>
              <p:cNvPr id="175" name="Immagine 174">
                <a:extLst>
                  <a:ext uri="{FF2B5EF4-FFF2-40B4-BE49-F238E27FC236}">
                    <a16:creationId xmlns:a16="http://schemas.microsoft.com/office/drawing/2014/main" id="{6820BCA3-71D3-47C9-9109-3EC90BCE9EA8}"/>
                  </a:ext>
                </a:extLst>
              </p:cNvPr>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7734301" y="2717258"/>
                <a:ext cx="533100" cy="730394"/>
              </a:xfrm>
              <a:prstGeom prst="rect">
                <a:avLst/>
              </a:prstGeom>
              <a:noFill/>
              <a:ln>
                <a:noFill/>
              </a:ln>
            </p:spPr>
          </p:pic>
          <p:pic>
            <p:nvPicPr>
              <p:cNvPr id="176" name="Immagine 175">
                <a:extLst>
                  <a:ext uri="{FF2B5EF4-FFF2-40B4-BE49-F238E27FC236}">
                    <a16:creationId xmlns:a16="http://schemas.microsoft.com/office/drawing/2014/main" id="{1C2F374F-A68E-4F67-A91B-C3622EC4343D}"/>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2458901" y="2828557"/>
                <a:ext cx="931545" cy="372110"/>
              </a:xfrm>
              <a:prstGeom prst="rect">
                <a:avLst/>
              </a:prstGeom>
              <a:noFill/>
              <a:ln>
                <a:noFill/>
              </a:ln>
            </p:spPr>
          </p:pic>
          <p:pic>
            <p:nvPicPr>
              <p:cNvPr id="177" name="Immagine 176">
                <a:extLst>
                  <a:ext uri="{FF2B5EF4-FFF2-40B4-BE49-F238E27FC236}">
                    <a16:creationId xmlns:a16="http://schemas.microsoft.com/office/drawing/2014/main" id="{1781EE73-C433-4285-9B2F-7C8815263BB3}"/>
                  </a:ext>
                </a:extLst>
              </p:cNvPr>
              <p:cNvPicPr/>
              <p:nvPr/>
            </p:nvPicPr>
            <p:blipFill rotWithShape="1">
              <a:blip r:embed="rId24" cstate="print">
                <a:extLst>
                  <a:ext uri="{28A0092B-C50C-407E-A947-70E740481C1C}">
                    <a14:useLocalDpi xmlns:a14="http://schemas.microsoft.com/office/drawing/2010/main" val="0"/>
                  </a:ext>
                </a:extLst>
              </a:blip>
              <a:srcRect l="-6470" t="-14364" r="-8843" b="-26693"/>
              <a:stretch/>
            </p:blipFill>
            <p:spPr bwMode="auto">
              <a:xfrm>
                <a:off x="2056333" y="4481169"/>
                <a:ext cx="805136" cy="437516"/>
              </a:xfrm>
              <a:prstGeom prst="rect">
                <a:avLst/>
              </a:prstGeom>
              <a:noFill/>
              <a:ln>
                <a:noFill/>
              </a:ln>
              <a:extLst>
                <a:ext uri="{53640926-AAD7-44D8-BBD7-CCE9431645EC}">
                  <a14:shadowObscured xmlns:a14="http://schemas.microsoft.com/office/drawing/2010/main"/>
                </a:ext>
              </a:extLst>
            </p:spPr>
          </p:pic>
          <p:pic>
            <p:nvPicPr>
              <p:cNvPr id="178" name="Immagine 177">
                <a:extLst>
                  <a:ext uri="{FF2B5EF4-FFF2-40B4-BE49-F238E27FC236}">
                    <a16:creationId xmlns:a16="http://schemas.microsoft.com/office/drawing/2014/main" id="{14966F3A-BBCA-4683-86AB-274848120A01}"/>
                  </a:ext>
                </a:extLst>
              </p:cNvPr>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2760419" y="4931054"/>
                <a:ext cx="908008" cy="354462"/>
              </a:xfrm>
              <a:prstGeom prst="rect">
                <a:avLst/>
              </a:prstGeom>
              <a:noFill/>
              <a:ln>
                <a:noFill/>
              </a:ln>
            </p:spPr>
          </p:pic>
          <p:pic>
            <p:nvPicPr>
              <p:cNvPr id="179" name="Immagine 178">
                <a:extLst>
                  <a:ext uri="{FF2B5EF4-FFF2-40B4-BE49-F238E27FC236}">
                    <a16:creationId xmlns:a16="http://schemas.microsoft.com/office/drawing/2014/main" id="{B7C33491-C9D0-4F7F-82B5-C8EA3BF5914B}"/>
                  </a:ext>
                </a:extLst>
              </p:cNvPr>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84987" y="4049809"/>
                <a:ext cx="581827" cy="369090"/>
              </a:xfrm>
              <a:prstGeom prst="rect">
                <a:avLst/>
              </a:prstGeom>
              <a:noFill/>
              <a:ln>
                <a:noFill/>
              </a:ln>
            </p:spPr>
          </p:pic>
          <p:pic>
            <p:nvPicPr>
              <p:cNvPr id="180" name="Immagine 179">
                <a:extLst>
                  <a:ext uri="{FF2B5EF4-FFF2-40B4-BE49-F238E27FC236}">
                    <a16:creationId xmlns:a16="http://schemas.microsoft.com/office/drawing/2014/main" id="{699370E8-91AE-4D91-B524-913F3C8362B4}"/>
                  </a:ext>
                </a:extLst>
              </p:cNvPr>
              <p:cNvPicPr/>
              <p:nvPr/>
            </p:nvPicPr>
            <p:blipFill rotWithShape="1">
              <a:blip r:embed="rId27" cstate="print">
                <a:extLst>
                  <a:ext uri="{28A0092B-C50C-407E-A947-70E740481C1C}">
                    <a14:useLocalDpi xmlns:a14="http://schemas.microsoft.com/office/drawing/2010/main" val="0"/>
                  </a:ext>
                </a:extLst>
              </a:blip>
              <a:srcRect/>
              <a:stretch/>
            </p:blipFill>
            <p:spPr bwMode="auto">
              <a:xfrm>
                <a:off x="5255719" y="4115348"/>
                <a:ext cx="922752" cy="505387"/>
              </a:xfrm>
              <a:prstGeom prst="rect">
                <a:avLst/>
              </a:prstGeom>
              <a:noFill/>
              <a:ln>
                <a:noFill/>
              </a:ln>
              <a:extLst>
                <a:ext uri="{53640926-AAD7-44D8-BBD7-CCE9431645EC}">
                  <a14:shadowObscured xmlns:a14="http://schemas.microsoft.com/office/drawing/2010/main"/>
                </a:ext>
              </a:extLst>
            </p:spPr>
          </p:pic>
          <p:pic>
            <p:nvPicPr>
              <p:cNvPr id="181" name="Immagine 180">
                <a:extLst>
                  <a:ext uri="{FF2B5EF4-FFF2-40B4-BE49-F238E27FC236}">
                    <a16:creationId xmlns:a16="http://schemas.microsoft.com/office/drawing/2014/main" id="{C9500430-FFFE-4FB9-A791-37E41B9A56F7}"/>
                  </a:ext>
                </a:extLst>
              </p:cNvPr>
              <p:cNvPicPr/>
              <p:nvPr/>
            </p:nvPicPr>
            <p:blipFill rotWithShape="1">
              <a:blip r:embed="rId28" cstate="print">
                <a:extLst>
                  <a:ext uri="{28A0092B-C50C-407E-A947-70E740481C1C}">
                    <a14:useLocalDpi xmlns:a14="http://schemas.microsoft.com/office/drawing/2010/main" val="0"/>
                  </a:ext>
                </a:extLst>
              </a:blip>
              <a:srcRect b="-27342"/>
              <a:stretch/>
            </p:blipFill>
            <p:spPr bwMode="auto">
              <a:xfrm>
                <a:off x="6989709" y="4351747"/>
                <a:ext cx="1229562" cy="364888"/>
              </a:xfrm>
              <a:prstGeom prst="rect">
                <a:avLst/>
              </a:prstGeom>
              <a:noFill/>
              <a:ln>
                <a:noFill/>
              </a:ln>
              <a:extLst>
                <a:ext uri="{53640926-AAD7-44D8-BBD7-CCE9431645EC}">
                  <a14:shadowObscured xmlns:a14="http://schemas.microsoft.com/office/drawing/2010/main"/>
                </a:ext>
              </a:extLst>
            </p:spPr>
          </p:pic>
          <p:pic>
            <p:nvPicPr>
              <p:cNvPr id="182" name="Immagine 181">
                <a:extLst>
                  <a:ext uri="{FF2B5EF4-FFF2-40B4-BE49-F238E27FC236}">
                    <a16:creationId xmlns:a16="http://schemas.microsoft.com/office/drawing/2014/main" id="{07CE7946-D4C5-422A-8BD5-E38C41AA389E}"/>
                  </a:ext>
                </a:extLst>
              </p:cNvPr>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301245" y="4222198"/>
                <a:ext cx="589280" cy="638794"/>
              </a:xfrm>
              <a:prstGeom prst="rect">
                <a:avLst/>
              </a:prstGeom>
              <a:noFill/>
              <a:ln>
                <a:noFill/>
              </a:ln>
            </p:spPr>
          </p:pic>
          <p:pic>
            <p:nvPicPr>
              <p:cNvPr id="183" name="Immagine 182">
                <a:extLst>
                  <a:ext uri="{FF2B5EF4-FFF2-40B4-BE49-F238E27FC236}">
                    <a16:creationId xmlns:a16="http://schemas.microsoft.com/office/drawing/2014/main" id="{31598A49-4639-41A2-955D-0725493C4878}"/>
                  </a:ext>
                </a:extLst>
              </p:cNvPr>
              <p:cNvPicPr/>
              <p:nvPr/>
            </p:nvPicPr>
            <p:blipFill>
              <a:blip r:embed="rId30" cstate="print">
                <a:extLst>
                  <a:ext uri="{28A0092B-C50C-407E-A947-70E740481C1C}">
                    <a14:useLocalDpi xmlns:a14="http://schemas.microsoft.com/office/drawing/2010/main" val="0"/>
                  </a:ext>
                </a:extLst>
              </a:blip>
              <a:srcRect/>
              <a:stretch/>
            </p:blipFill>
            <p:spPr bwMode="auto">
              <a:xfrm>
                <a:off x="4855175" y="4846858"/>
                <a:ext cx="2000556" cy="411215"/>
              </a:xfrm>
              <a:prstGeom prst="rect">
                <a:avLst/>
              </a:prstGeom>
              <a:noFill/>
              <a:ln>
                <a:noFill/>
              </a:ln>
            </p:spPr>
          </p:pic>
          <p:pic>
            <p:nvPicPr>
              <p:cNvPr id="184" name="Immagine 183">
                <a:extLst>
                  <a:ext uri="{FF2B5EF4-FFF2-40B4-BE49-F238E27FC236}">
                    <a16:creationId xmlns:a16="http://schemas.microsoft.com/office/drawing/2014/main" id="{87D5F2A2-C19E-46F5-9C15-30DCE78C3596}"/>
                  </a:ext>
                </a:extLst>
              </p:cNvPr>
              <p:cNvPicPr/>
              <p:nvPr/>
            </p:nvPicPr>
            <p:blipFill>
              <a:blip r:embed="rId31">
                <a:extLst>
                  <a:ext uri="{28A0092B-C50C-407E-A947-70E740481C1C}">
                    <a14:useLocalDpi xmlns:a14="http://schemas.microsoft.com/office/drawing/2010/main" val="0"/>
                  </a:ext>
                </a:extLst>
              </a:blip>
              <a:srcRect/>
              <a:stretch>
                <a:fillRect/>
              </a:stretch>
            </p:blipFill>
            <p:spPr bwMode="auto">
              <a:xfrm>
                <a:off x="7538778" y="1199484"/>
                <a:ext cx="680493" cy="660242"/>
              </a:xfrm>
              <a:prstGeom prst="rect">
                <a:avLst/>
              </a:prstGeom>
              <a:noFill/>
              <a:ln>
                <a:noFill/>
              </a:ln>
            </p:spPr>
          </p:pic>
          <p:pic>
            <p:nvPicPr>
              <p:cNvPr id="185" name="Immagine 184">
                <a:extLst>
                  <a:ext uri="{FF2B5EF4-FFF2-40B4-BE49-F238E27FC236}">
                    <a16:creationId xmlns:a16="http://schemas.microsoft.com/office/drawing/2014/main" id="{508248BB-8DFF-4B1C-88E0-6A1843C9EA65}"/>
                  </a:ext>
                </a:extLst>
              </p:cNvPr>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7516657" y="3765985"/>
                <a:ext cx="998693" cy="430682"/>
              </a:xfrm>
              <a:prstGeom prst="rect">
                <a:avLst/>
              </a:prstGeom>
              <a:noFill/>
              <a:ln>
                <a:noFill/>
              </a:ln>
            </p:spPr>
          </p:pic>
        </p:grpSp>
        <p:pic>
          <p:nvPicPr>
            <p:cNvPr id="1026" name="Picture 2">
              <a:extLst>
                <a:ext uri="{FF2B5EF4-FFF2-40B4-BE49-F238E27FC236}">
                  <a16:creationId xmlns:a16="http://schemas.microsoft.com/office/drawing/2014/main" id="{20F19BFD-3171-450F-A090-7BA6E2360D5C}"/>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8594021" y="4577274"/>
              <a:ext cx="780934" cy="3286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09325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a:solidFill>
                  <a:srgbClr val="2C8FCE"/>
                </a:solidFill>
              </a:rPr>
              <a:t>Overview</a:t>
            </a:r>
          </a:p>
        </p:txBody>
      </p:sp>
      <p:sp>
        <p:nvSpPr>
          <p:cNvPr id="8" name="Θέση περιεχομένου 7"/>
          <p:cNvSpPr>
            <a:spLocks noGrp="1"/>
          </p:cNvSpPr>
          <p:nvPr>
            <p:ph idx="1"/>
          </p:nvPr>
        </p:nvSpPr>
        <p:spPr>
          <a:xfrm>
            <a:off x="838200" y="935875"/>
            <a:ext cx="10515600" cy="4986250"/>
          </a:xfrm>
        </p:spPr>
        <p:txBody>
          <a:bodyPr>
            <a:noAutofit/>
          </a:bodyPr>
          <a:lstStyle/>
          <a:p>
            <a:r>
              <a:rPr lang="en-US" sz="1800" dirty="0">
                <a:solidFill>
                  <a:srgbClr val="326599"/>
                </a:solidFill>
                <a:latin typeface="Verdana" panose="020B0604030504040204" pitchFamily="34" charset="0"/>
              </a:rPr>
              <a:t>The main actors in project implementation </a:t>
            </a:r>
          </a:p>
          <a:p>
            <a:r>
              <a:rPr lang="en-US" sz="1800" dirty="0">
                <a:solidFill>
                  <a:srgbClr val="326599"/>
                </a:solidFill>
                <a:latin typeface="Verdana" panose="020B0604030504040204" pitchFamily="34" charset="0"/>
              </a:rPr>
              <a:t>Type of reports</a:t>
            </a:r>
          </a:p>
          <a:p>
            <a:r>
              <a:rPr lang="en-US" sz="1800" dirty="0">
                <a:solidFill>
                  <a:srgbClr val="326599"/>
                </a:solidFill>
                <a:latin typeface="Verdana" panose="020B0604030504040204" pitchFamily="34" charset="0"/>
              </a:rPr>
              <a:t>Scoring report</a:t>
            </a:r>
          </a:p>
          <a:p>
            <a:r>
              <a:rPr lang="en-US" sz="1800" dirty="0">
                <a:solidFill>
                  <a:srgbClr val="326599"/>
                </a:solidFill>
                <a:latin typeface="Verdana" panose="020B0604030504040204" pitchFamily="34" charset="0"/>
              </a:rPr>
              <a:t>Unit cost system</a:t>
            </a:r>
          </a:p>
          <a:p>
            <a:r>
              <a:rPr lang="en-US" sz="1800" dirty="0">
                <a:solidFill>
                  <a:srgbClr val="326599"/>
                </a:solidFill>
                <a:latin typeface="Verdana" panose="020B0604030504040204" pitchFamily="34" charset="0"/>
              </a:rPr>
              <a:t>Eligible activities</a:t>
            </a:r>
          </a:p>
          <a:p>
            <a:r>
              <a:rPr lang="en-US" sz="1800" dirty="0">
                <a:solidFill>
                  <a:srgbClr val="326599"/>
                </a:solidFill>
                <a:latin typeface="Verdana" panose="020B0604030504040204" pitchFamily="34" charset="0"/>
              </a:rPr>
              <a:t>Budget structure</a:t>
            </a:r>
          </a:p>
          <a:p>
            <a:r>
              <a:rPr lang="en-US" sz="1800" dirty="0">
                <a:solidFill>
                  <a:srgbClr val="326599"/>
                </a:solidFill>
                <a:latin typeface="Verdana" panose="020B0604030504040204" pitchFamily="34" charset="0"/>
              </a:rPr>
              <a:t>Eligible staff days</a:t>
            </a:r>
          </a:p>
          <a:p>
            <a:r>
              <a:rPr lang="en-US" sz="1800" dirty="0">
                <a:solidFill>
                  <a:srgbClr val="326599"/>
                </a:solidFill>
                <a:latin typeface="Verdana" panose="020B0604030504040204" pitchFamily="34" charset="0"/>
              </a:rPr>
              <a:t>How to report the costs </a:t>
            </a:r>
          </a:p>
          <a:p>
            <a:r>
              <a:rPr lang="en-US" sz="1800" dirty="0">
                <a:solidFill>
                  <a:srgbClr val="326599"/>
                </a:solidFill>
                <a:latin typeface="Verdana" panose="020B0604030504040204" pitchFamily="34" charset="0"/>
              </a:rPr>
              <a:t>Supporting documentation to be kept</a:t>
            </a:r>
          </a:p>
          <a:p>
            <a:r>
              <a:rPr lang="en-US" sz="1800" dirty="0">
                <a:solidFill>
                  <a:srgbClr val="326599"/>
                </a:solidFill>
                <a:latin typeface="Verdana" panose="020B0604030504040204" pitchFamily="34" charset="0"/>
              </a:rPr>
              <a:t>Reductions</a:t>
            </a:r>
          </a:p>
          <a:p>
            <a:r>
              <a:rPr lang="en-US" sz="1800" dirty="0">
                <a:solidFill>
                  <a:srgbClr val="326599"/>
                </a:solidFill>
                <a:latin typeface="Verdana" panose="020B0604030504040204" pitchFamily="34" charset="0"/>
              </a:rPr>
              <a:t>Checks and Audits</a:t>
            </a:r>
            <a:r>
              <a:rPr lang="it-IT" sz="1800" dirty="0">
                <a:solidFill>
                  <a:srgbClr val="326599"/>
                </a:solidFill>
                <a:latin typeface="Verdana" panose="020B0604030504040204" pitchFamily="34" charset="0"/>
              </a:rPr>
              <a:t> </a:t>
            </a:r>
            <a:endParaRPr lang="nb-NO" sz="1800" dirty="0">
              <a:solidFill>
                <a:srgbClr val="326599"/>
              </a:solidFill>
              <a:latin typeface="Verdana" panose="020B0604030504040204" pitchFamily="34" charset="0"/>
            </a:endParaRPr>
          </a:p>
          <a:p>
            <a:r>
              <a:rPr lang="en-US" sz="1800" dirty="0">
                <a:solidFill>
                  <a:srgbClr val="326599"/>
                </a:solidFill>
                <a:latin typeface="Verdana" panose="020B0604030504040204" pitchFamily="34" charset="0"/>
              </a:rPr>
              <a:t>What time sheets should contain</a:t>
            </a:r>
          </a:p>
          <a:p>
            <a:r>
              <a:rPr lang="en-US" sz="1800" dirty="0">
                <a:solidFill>
                  <a:srgbClr val="326599"/>
                </a:solidFill>
                <a:latin typeface="Verdana" panose="020B0604030504040204" pitchFamily="34" charset="0"/>
              </a:rPr>
              <a:t>Time sheets, practical example</a:t>
            </a:r>
          </a:p>
          <a:p>
            <a:pPr marL="0" indent="0">
              <a:buNone/>
            </a:pPr>
            <a:endParaRPr lang="en-US" sz="18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2</a:t>
            </a:fld>
            <a:endParaRPr lang="en-US"/>
          </a:p>
        </p:txBody>
      </p:sp>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908CEF-0398-4E54-B47D-2FE32AFEDF17}"/>
              </a:ext>
            </a:extLst>
          </p:cNvPr>
          <p:cNvSpPr>
            <a:spLocks noGrp="1"/>
          </p:cNvSpPr>
          <p:nvPr>
            <p:ph type="title"/>
          </p:nvPr>
        </p:nvSpPr>
        <p:spPr/>
        <p:txBody>
          <a:bodyPr/>
          <a:lstStyle/>
          <a:p>
            <a:r>
              <a:rPr lang="en-US" dirty="0"/>
              <a:t>The main actors in project implementation and their roles</a:t>
            </a:r>
            <a:endParaRPr lang="it-IT" dirty="0"/>
          </a:p>
        </p:txBody>
      </p:sp>
      <p:sp>
        <p:nvSpPr>
          <p:cNvPr id="4" name="Segnaposto numero diapositiva 3">
            <a:extLst>
              <a:ext uri="{FF2B5EF4-FFF2-40B4-BE49-F238E27FC236}">
                <a16:creationId xmlns:a16="http://schemas.microsoft.com/office/drawing/2014/main" id="{1D715AEC-17F3-4080-9488-F7B06711A7ED}"/>
              </a:ext>
            </a:extLst>
          </p:cNvPr>
          <p:cNvSpPr>
            <a:spLocks noGrp="1"/>
          </p:cNvSpPr>
          <p:nvPr>
            <p:ph type="sldNum" sz="quarter" idx="12"/>
          </p:nvPr>
        </p:nvSpPr>
        <p:spPr/>
        <p:txBody>
          <a:bodyPr/>
          <a:lstStyle/>
          <a:p>
            <a:fld id="{C94A9C6C-1472-49E2-A08D-475DB4E3CBD3}" type="slidenum">
              <a:rPr lang="en-US" smtClean="0"/>
              <a:pPr/>
              <a:t>3</a:t>
            </a:fld>
            <a:endParaRPr lang="en-US" dirty="0"/>
          </a:p>
        </p:txBody>
      </p:sp>
      <p:sp>
        <p:nvSpPr>
          <p:cNvPr id="6" name="CasellaDiTesto 5">
            <a:extLst>
              <a:ext uri="{FF2B5EF4-FFF2-40B4-BE49-F238E27FC236}">
                <a16:creationId xmlns:a16="http://schemas.microsoft.com/office/drawing/2014/main" id="{976CF766-75C4-4F77-A24F-27D81A883328}"/>
              </a:ext>
            </a:extLst>
          </p:cNvPr>
          <p:cNvSpPr txBox="1"/>
          <p:nvPr/>
        </p:nvSpPr>
        <p:spPr>
          <a:xfrm>
            <a:off x="933450" y="3311943"/>
            <a:ext cx="3416300" cy="2585323"/>
          </a:xfrm>
          <a:prstGeom prst="rect">
            <a:avLst/>
          </a:prstGeom>
          <a:noFill/>
        </p:spPr>
        <p:txBody>
          <a:bodyPr wrap="square">
            <a:spAutoFit/>
          </a:bodyPr>
          <a:lstStyle/>
          <a:p>
            <a:r>
              <a:rPr lang="it-IT" sz="1800" b="1" i="0" u="none" strike="noStrike" baseline="0" dirty="0">
                <a:solidFill>
                  <a:srgbClr val="F79546"/>
                </a:solidFill>
                <a:latin typeface="Tahoma" panose="020B0604030504040204" pitchFamily="34" charset="0"/>
                <a:ea typeface="Tahoma" panose="020B0604030504040204" pitchFamily="34" charset="0"/>
                <a:cs typeface="Tahoma" panose="020B0604030504040204" pitchFamily="34" charset="0"/>
              </a:rPr>
              <a:t>The Agency - EACEA</a:t>
            </a:r>
            <a:endParaRPr lang="it-IT" sz="1800" b="0" i="0" u="none" strike="noStrike" baseline="0" dirty="0">
              <a:solidFill>
                <a:srgbClr val="F79546"/>
              </a:solidFill>
              <a:latin typeface="Tahoma" panose="020B0604030504040204" pitchFamily="34" charset="0"/>
              <a:ea typeface="Tahoma" panose="020B0604030504040204" pitchFamily="34" charset="0"/>
              <a:cs typeface="Tahoma" panose="020B060403050404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err="1">
                <a:solidFill>
                  <a:srgbClr val="007EC7"/>
                </a:solidFill>
                <a:latin typeface="Calibri" panose="020F0502020204030204" pitchFamily="34" charset="0"/>
              </a:rPr>
              <a:t>Delegated</a:t>
            </a:r>
            <a:r>
              <a:rPr lang="it-IT" sz="1800" b="0" i="0" u="none" strike="noStrike" baseline="0" dirty="0">
                <a:solidFill>
                  <a:srgbClr val="007EC7"/>
                </a:solidFill>
                <a:latin typeface="Calibri" panose="020F0502020204030204" pitchFamily="34" charset="0"/>
              </a:rPr>
              <a:t> by the </a:t>
            </a:r>
            <a:r>
              <a:rPr lang="it-IT" sz="1800" b="0" i="0" u="none" strike="noStrike" baseline="0" dirty="0" err="1">
                <a:solidFill>
                  <a:srgbClr val="007EC7"/>
                </a:solidFill>
                <a:latin typeface="Calibri" panose="020F0502020204030204" pitchFamily="34" charset="0"/>
              </a:rPr>
              <a:t>European</a:t>
            </a:r>
            <a:r>
              <a:rPr lang="it-IT" sz="1800" b="0" i="0" u="none" strike="noStrike" baseline="0" dirty="0">
                <a:solidFill>
                  <a:srgbClr val="007EC7"/>
                </a:solidFill>
                <a:latin typeface="Calibri" panose="020F0502020204030204" pitchFamily="34" charset="0"/>
              </a:rPr>
              <a:t> Commission to </a:t>
            </a:r>
            <a:r>
              <a:rPr lang="it-IT" sz="1800" b="0" i="0" u="none" strike="noStrike" baseline="0" dirty="0" err="1">
                <a:solidFill>
                  <a:srgbClr val="007EC7"/>
                </a:solidFill>
                <a:latin typeface="Calibri" panose="020F0502020204030204" pitchFamily="34" charset="0"/>
              </a:rPr>
              <a:t>manage</a:t>
            </a:r>
            <a:r>
              <a:rPr lang="it-IT" sz="1800" b="0" i="0" u="none" strike="noStrike" baseline="0" dirty="0">
                <a:solidFill>
                  <a:srgbClr val="007EC7"/>
                </a:solidFill>
                <a:latin typeface="Calibri" panose="020F0502020204030204" pitchFamily="34" charset="0"/>
              </a:rPr>
              <a:t> </a:t>
            </a:r>
            <a:r>
              <a:rPr lang="it-IT" sz="1800" b="0" i="0" u="none" strike="noStrike" baseline="0" dirty="0" err="1">
                <a:solidFill>
                  <a:srgbClr val="007EC7"/>
                </a:solidFill>
                <a:latin typeface="Calibri" panose="020F0502020204030204" pitchFamily="34" charset="0"/>
              </a:rPr>
              <a:t>specific</a:t>
            </a:r>
            <a:r>
              <a:rPr lang="it-IT" sz="1800" b="0" i="0" u="none" strike="noStrike" baseline="0" dirty="0">
                <a:solidFill>
                  <a:srgbClr val="007EC7"/>
                </a:solidFill>
                <a:latin typeface="Calibri" panose="020F0502020204030204" pitchFamily="34" charset="0"/>
              </a:rPr>
              <a:t> Erasmus+ actions</a:t>
            </a: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Responsible for the </a:t>
            </a:r>
            <a:r>
              <a:rPr lang="it-IT" sz="1800" b="0" i="0" u="none" strike="noStrike" baseline="0" dirty="0" err="1">
                <a:solidFill>
                  <a:srgbClr val="007EC7"/>
                </a:solidFill>
                <a:latin typeface="Calibri" panose="020F0502020204030204" pitchFamily="34" charset="0"/>
              </a:rPr>
              <a:t>legal</a:t>
            </a:r>
            <a:r>
              <a:rPr lang="it-IT" sz="1800" b="0" i="0" u="none" strike="noStrike" baseline="0" dirty="0">
                <a:solidFill>
                  <a:srgbClr val="007EC7"/>
                </a:solidFill>
                <a:latin typeface="Calibri" panose="020F0502020204030204" pitchFamily="34" charset="0"/>
              </a:rPr>
              <a:t> and </a:t>
            </a:r>
            <a:r>
              <a:rPr lang="it-IT" sz="1800" b="0" i="0" u="none" strike="noStrike" baseline="0" dirty="0" err="1">
                <a:solidFill>
                  <a:srgbClr val="007EC7"/>
                </a:solidFill>
                <a:latin typeface="Calibri" panose="020F0502020204030204" pitchFamily="34" charset="0"/>
              </a:rPr>
              <a:t>financial</a:t>
            </a:r>
            <a:r>
              <a:rPr lang="it-IT" sz="1800" b="0" i="0" u="none" strike="noStrike" baseline="0" dirty="0">
                <a:solidFill>
                  <a:srgbClr val="007EC7"/>
                </a:solidFill>
                <a:latin typeface="Calibri" panose="020F0502020204030204" pitchFamily="34" charset="0"/>
              </a:rPr>
              <a:t> compliance</a:t>
            </a: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Monitoring and support</a:t>
            </a: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Evaluation of </a:t>
            </a:r>
            <a:r>
              <a:rPr lang="it-IT" sz="1800" b="0" i="0" u="none" strike="noStrike" baseline="0" dirty="0" err="1">
                <a:solidFill>
                  <a:srgbClr val="007EC7"/>
                </a:solidFill>
                <a:latin typeface="Calibri" panose="020F0502020204030204" pitchFamily="34" charset="0"/>
              </a:rPr>
              <a:t>results</a:t>
            </a:r>
            <a:endParaRPr lang="it-IT" sz="1800" b="0" i="0" u="none" strike="noStrike" baseline="0" dirty="0">
              <a:solidFill>
                <a:srgbClr val="007EC7"/>
              </a:solidFill>
              <a:latin typeface="Calibri" panose="020F050202020403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Dissemination of </a:t>
            </a:r>
            <a:r>
              <a:rPr lang="it-IT" sz="1800" b="0" i="0" u="none" strike="noStrike" baseline="0" dirty="0" err="1">
                <a:solidFill>
                  <a:srgbClr val="007EC7"/>
                </a:solidFill>
                <a:latin typeface="Calibri" panose="020F0502020204030204" pitchFamily="34" charset="0"/>
              </a:rPr>
              <a:t>results</a:t>
            </a:r>
            <a:endParaRPr lang="it-IT" sz="1800" b="0" i="0" u="none" strike="noStrike" baseline="0" dirty="0">
              <a:solidFill>
                <a:srgbClr val="007EC7"/>
              </a:solidFill>
              <a:latin typeface="Calibri" panose="020F0502020204030204" pitchFamily="34" charset="0"/>
            </a:endParaRPr>
          </a:p>
        </p:txBody>
      </p:sp>
      <p:sp>
        <p:nvSpPr>
          <p:cNvPr id="10" name="CasellaDiTesto 9">
            <a:extLst>
              <a:ext uri="{FF2B5EF4-FFF2-40B4-BE49-F238E27FC236}">
                <a16:creationId xmlns:a16="http://schemas.microsoft.com/office/drawing/2014/main" id="{F9195D1C-85FC-41E7-98CD-703425BB601F}"/>
              </a:ext>
            </a:extLst>
          </p:cNvPr>
          <p:cNvSpPr txBox="1"/>
          <p:nvPr/>
        </p:nvSpPr>
        <p:spPr>
          <a:xfrm>
            <a:off x="838200" y="960734"/>
            <a:ext cx="3606800" cy="1754326"/>
          </a:xfrm>
          <a:prstGeom prst="rect">
            <a:avLst/>
          </a:prstGeom>
          <a:noFill/>
        </p:spPr>
        <p:txBody>
          <a:bodyPr wrap="square">
            <a:spAutoFit/>
          </a:bodyPr>
          <a:lstStyle/>
          <a:p>
            <a:r>
              <a:rPr lang="it-IT" sz="1800" b="1" i="0" u="none" strike="noStrike" baseline="0" dirty="0" err="1">
                <a:solidFill>
                  <a:srgbClr val="FF9900"/>
                </a:solidFill>
                <a:latin typeface="Tahoma" panose="020B0604030504040204" pitchFamily="34" charset="0"/>
                <a:ea typeface="Tahoma" panose="020B0604030504040204" pitchFamily="34" charset="0"/>
                <a:cs typeface="Tahoma" panose="020B0604030504040204" pitchFamily="34" charset="0"/>
              </a:rPr>
              <a:t>European</a:t>
            </a:r>
            <a:r>
              <a:rPr lang="it-IT" sz="1800" b="1" i="0" u="none" strike="noStrike" baseline="0" dirty="0">
                <a:solidFill>
                  <a:srgbClr val="FF9900"/>
                </a:solidFill>
                <a:latin typeface="Tahoma" panose="020B0604030504040204" pitchFamily="34" charset="0"/>
                <a:ea typeface="Tahoma" panose="020B0604030504040204" pitchFamily="34" charset="0"/>
                <a:cs typeface="Tahoma" panose="020B0604030504040204" pitchFamily="34" charset="0"/>
              </a:rPr>
              <a:t> Commission – DG EAC/DG EMPL</a:t>
            </a:r>
            <a:endParaRPr lang="it-IT" sz="1800" b="0" i="0" u="none" strike="noStrike" baseline="0" dirty="0">
              <a:solidFill>
                <a:srgbClr val="FF9900"/>
              </a:solidFill>
              <a:latin typeface="Tahoma" panose="020B0604030504040204" pitchFamily="34" charset="0"/>
              <a:ea typeface="Tahoma" panose="020B0604030504040204" pitchFamily="34" charset="0"/>
              <a:cs typeface="Tahoma" panose="020B060403050404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Policy and </a:t>
            </a:r>
            <a:r>
              <a:rPr lang="it-IT" sz="1800" b="0" i="0" u="none" strike="noStrike" baseline="0" dirty="0" err="1">
                <a:solidFill>
                  <a:srgbClr val="007EC7"/>
                </a:solidFill>
                <a:latin typeface="Calibri" panose="020F0502020204030204" pitchFamily="34" charset="0"/>
              </a:rPr>
              <a:t>programme</a:t>
            </a:r>
            <a:r>
              <a:rPr lang="it-IT" sz="1800" b="0" i="0" u="none" strike="noStrike" baseline="0" dirty="0">
                <a:solidFill>
                  <a:srgbClr val="007EC7"/>
                </a:solidFill>
                <a:latin typeface="Calibri" panose="020F0502020204030204" pitchFamily="34" charset="0"/>
              </a:rPr>
              <a:t> </a:t>
            </a:r>
            <a:r>
              <a:rPr lang="it-IT" sz="1800" b="0" i="0" u="none" strike="noStrike" baseline="0" dirty="0" err="1">
                <a:solidFill>
                  <a:srgbClr val="007EC7"/>
                </a:solidFill>
                <a:latin typeface="Calibri" panose="020F0502020204030204" pitchFamily="34" charset="0"/>
              </a:rPr>
              <a:t>definition</a:t>
            </a:r>
            <a:endParaRPr lang="it-IT" sz="1800" b="0" i="0" u="none" strike="noStrike" baseline="0" dirty="0">
              <a:solidFill>
                <a:srgbClr val="007EC7"/>
              </a:solidFill>
              <a:latin typeface="Calibri" panose="020F050202020403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Dissemination and exploitation of </a:t>
            </a:r>
            <a:r>
              <a:rPr lang="it-IT" sz="1800" b="0" i="0" u="none" strike="noStrike" baseline="0" dirty="0" err="1">
                <a:solidFill>
                  <a:srgbClr val="007EC7"/>
                </a:solidFill>
                <a:latin typeface="Calibri" panose="020F0502020204030204" pitchFamily="34" charset="0"/>
              </a:rPr>
              <a:t>results</a:t>
            </a:r>
            <a:r>
              <a:rPr lang="it-IT" sz="1800" b="0" i="0" u="none" strike="noStrike" baseline="0" dirty="0">
                <a:solidFill>
                  <a:srgbClr val="007EC7"/>
                </a:solidFill>
                <a:latin typeface="Calibri" panose="020F0502020204030204" pitchFamily="34" charset="0"/>
              </a:rPr>
              <a:t> +impact </a:t>
            </a:r>
            <a:r>
              <a:rPr lang="it-IT" sz="1800" b="0" i="0" u="none" strike="noStrike" baseline="0" dirty="0" err="1">
                <a:solidFill>
                  <a:srgbClr val="007EC7"/>
                </a:solidFill>
                <a:latin typeface="Calibri" panose="020F0502020204030204" pitchFamily="34" charset="0"/>
              </a:rPr>
              <a:t>analysis</a:t>
            </a:r>
            <a:endParaRPr lang="it-IT" sz="1800" b="0" i="0" u="none" strike="noStrike" baseline="0" dirty="0">
              <a:solidFill>
                <a:srgbClr val="007EC7"/>
              </a:solidFill>
              <a:latin typeface="Calibri" panose="020F0502020204030204" pitchFamily="34" charset="0"/>
            </a:endParaRPr>
          </a:p>
        </p:txBody>
      </p:sp>
      <p:sp>
        <p:nvSpPr>
          <p:cNvPr id="12" name="CasellaDiTesto 11">
            <a:extLst>
              <a:ext uri="{FF2B5EF4-FFF2-40B4-BE49-F238E27FC236}">
                <a16:creationId xmlns:a16="http://schemas.microsoft.com/office/drawing/2014/main" id="{A5C6E909-3182-4BBE-B82E-D29D6368D1F9}"/>
              </a:ext>
            </a:extLst>
          </p:cNvPr>
          <p:cNvSpPr txBox="1"/>
          <p:nvPr/>
        </p:nvSpPr>
        <p:spPr>
          <a:xfrm>
            <a:off x="5600700" y="789709"/>
            <a:ext cx="6096000" cy="4755148"/>
          </a:xfrm>
          <a:prstGeom prst="rect">
            <a:avLst/>
          </a:prstGeom>
          <a:noFill/>
        </p:spPr>
        <p:txBody>
          <a:bodyPr wrap="square">
            <a:spAutoFit/>
          </a:bodyPr>
          <a:lstStyle/>
          <a:p>
            <a:endParaRPr lang="it-IT" sz="1100" b="0" i="0" u="none" strike="noStrike" baseline="0" dirty="0">
              <a:latin typeface="Tahoma" panose="020B0604030504040204" pitchFamily="34" charset="0"/>
            </a:endParaRPr>
          </a:p>
          <a:p>
            <a:r>
              <a:rPr lang="it-IT" sz="2000" b="1" i="0" u="none" strike="noStrike" baseline="0" dirty="0">
                <a:solidFill>
                  <a:srgbClr val="FF9900"/>
                </a:solidFill>
                <a:latin typeface="Tahoma" panose="020B0604030504040204" pitchFamily="34" charset="0"/>
              </a:rPr>
              <a:t>Coordinator</a:t>
            </a:r>
            <a:endParaRPr lang="it-IT" sz="2000" b="0" i="0" u="none" strike="noStrike" baseline="0" dirty="0">
              <a:solidFill>
                <a:srgbClr val="FF9900"/>
              </a:solidFill>
              <a:latin typeface="Tahoma" panose="020B060403050404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1" i="0" u="none" strike="noStrike" baseline="0" dirty="0" err="1">
                <a:solidFill>
                  <a:srgbClr val="007EC7"/>
                </a:solidFill>
                <a:latin typeface="Calibri" panose="020F0502020204030204" pitchFamily="34" charset="0"/>
              </a:rPr>
              <a:t>Monitors</a:t>
            </a:r>
            <a:r>
              <a:rPr lang="it-IT" sz="1800" b="1" i="0" u="none" strike="noStrike" baseline="0" dirty="0">
                <a:solidFill>
                  <a:srgbClr val="007EC7"/>
                </a:solidFill>
                <a:latin typeface="Calibri" panose="020F0502020204030204" pitchFamily="34" charset="0"/>
              </a:rPr>
              <a:t> </a:t>
            </a:r>
            <a:r>
              <a:rPr lang="it-IT" sz="1800" b="0" i="0" u="none" strike="noStrike" baseline="0" dirty="0" err="1">
                <a:solidFill>
                  <a:srgbClr val="007EC7"/>
                </a:solidFill>
                <a:latin typeface="Calibri" panose="020F0502020204030204" pitchFamily="34" charset="0"/>
              </a:rPr>
              <a:t>implementation</a:t>
            </a:r>
            <a:endParaRPr lang="it-IT" sz="1800" b="0" i="0" u="none" strike="noStrike" baseline="0" dirty="0">
              <a:solidFill>
                <a:srgbClr val="007EC7"/>
              </a:solidFill>
              <a:latin typeface="Calibri" panose="020F0502020204030204" pitchFamily="34" charset="0"/>
            </a:endParaRPr>
          </a:p>
          <a:p>
            <a:pPr marL="444500" indent="-444500"/>
            <a:r>
              <a:rPr lang="en-US" sz="1800" b="0" i="0" u="none" strike="noStrike" baseline="0" dirty="0">
                <a:solidFill>
                  <a:srgbClr val="007EC7"/>
                </a:solidFill>
                <a:latin typeface="Wingdings" panose="05000000000000000000" pitchFamily="2" charset="2"/>
              </a:rPr>
              <a:t> </a:t>
            </a:r>
            <a:r>
              <a:rPr lang="en-US" sz="1800" b="1" i="0" u="none" strike="noStrike" baseline="0" dirty="0">
                <a:solidFill>
                  <a:srgbClr val="007EC7"/>
                </a:solidFill>
                <a:latin typeface="Calibri" panose="020F0502020204030204" pitchFamily="34" charset="0"/>
              </a:rPr>
              <a:t>Intermediary </a:t>
            </a:r>
            <a:r>
              <a:rPr lang="en-US" sz="1800" b="0" i="0" u="none" strike="noStrike" baseline="0" dirty="0">
                <a:solidFill>
                  <a:srgbClr val="007EC7"/>
                </a:solidFill>
                <a:latin typeface="Calibri" panose="020F0502020204030204" pitchFamily="34" charset="0"/>
              </a:rPr>
              <a:t>between the Agency and the other beneficiaries, informs about changes</a:t>
            </a:r>
          </a:p>
          <a:p>
            <a:pPr marL="444500" indent="-444500"/>
            <a:r>
              <a:rPr lang="en-US" sz="1800" b="0" i="0" u="none" strike="noStrike" baseline="0" dirty="0">
                <a:solidFill>
                  <a:srgbClr val="007EC7"/>
                </a:solidFill>
                <a:latin typeface="Wingdings" panose="05000000000000000000" pitchFamily="2" charset="2"/>
              </a:rPr>
              <a:t> </a:t>
            </a:r>
            <a:r>
              <a:rPr lang="en-US" sz="1800" b="0" i="0" u="none" strike="noStrike" baseline="0" dirty="0">
                <a:solidFill>
                  <a:srgbClr val="007EC7"/>
                </a:solidFill>
                <a:latin typeface="Calibri" panose="020F0502020204030204" pitchFamily="34" charset="0"/>
              </a:rPr>
              <a:t>Sole </a:t>
            </a:r>
            <a:r>
              <a:rPr lang="en-US" sz="1800" b="1" i="0" u="none" strike="noStrike" baseline="0" dirty="0">
                <a:solidFill>
                  <a:srgbClr val="007EC7"/>
                </a:solidFill>
                <a:latin typeface="Calibri" panose="020F0502020204030204" pitchFamily="34" charset="0"/>
              </a:rPr>
              <a:t>recipient of payments –transfers </a:t>
            </a:r>
            <a:r>
              <a:rPr lang="en-US" sz="1800" b="0" i="0" u="none" strike="noStrike" baseline="0" dirty="0">
                <a:solidFill>
                  <a:srgbClr val="007EC7"/>
                </a:solidFill>
                <a:latin typeface="Calibri" panose="020F0502020204030204" pitchFamily="34" charset="0"/>
              </a:rPr>
              <a:t>to other beneficiaries</a:t>
            </a:r>
          </a:p>
          <a:p>
            <a:pPr marL="444500" indent="-444500"/>
            <a:r>
              <a:rPr lang="en-US" sz="1800" b="0" i="0" u="none" strike="noStrike" baseline="0" dirty="0">
                <a:solidFill>
                  <a:srgbClr val="007EC7"/>
                </a:solidFill>
                <a:latin typeface="Wingdings" panose="05000000000000000000" pitchFamily="2" charset="2"/>
              </a:rPr>
              <a:t> </a:t>
            </a:r>
            <a:r>
              <a:rPr lang="en-US" sz="1800" b="1" i="0" u="none" strike="noStrike" baseline="0" dirty="0">
                <a:solidFill>
                  <a:srgbClr val="007EC7"/>
                </a:solidFill>
                <a:latin typeface="Calibri" panose="020F0502020204030204" pitchFamily="34" charset="0"/>
              </a:rPr>
              <a:t>Always accountable </a:t>
            </a:r>
            <a:r>
              <a:rPr lang="en-US" sz="1800" b="0" i="0" u="none" strike="noStrike" baseline="0" dirty="0">
                <a:solidFill>
                  <a:srgbClr val="007EC7"/>
                </a:solidFill>
                <a:latin typeface="Calibri" panose="020F0502020204030204" pitchFamily="34" charset="0"/>
              </a:rPr>
              <a:t>for administrative and financial management (cannot be subcontracted)</a:t>
            </a:r>
          </a:p>
          <a:p>
            <a:pPr marL="444500" indent="-444500"/>
            <a:endParaRPr lang="it-IT" sz="1800" b="0" i="0" u="none" strike="noStrike" baseline="0" dirty="0">
              <a:solidFill>
                <a:srgbClr val="007EC7"/>
              </a:solidFill>
              <a:latin typeface="Calibri" panose="020F0502020204030204" pitchFamily="34" charset="0"/>
            </a:endParaRPr>
          </a:p>
          <a:p>
            <a:pPr marL="444500" indent="-444500"/>
            <a:r>
              <a:rPr lang="it-IT" sz="2000" b="1" i="0" u="none" strike="noStrike" baseline="0" dirty="0" err="1">
                <a:solidFill>
                  <a:srgbClr val="FF9900"/>
                </a:solidFill>
                <a:latin typeface="Tahoma" panose="020B0604030504040204" pitchFamily="34" charset="0"/>
              </a:rPr>
              <a:t>Beneficiaries</a:t>
            </a:r>
            <a:endParaRPr lang="it-IT" sz="2000" b="0" i="0" u="none" strike="noStrike" baseline="0" dirty="0">
              <a:solidFill>
                <a:srgbClr val="FF9900"/>
              </a:solidFill>
              <a:latin typeface="Tahoma" panose="020B060403050404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Co-</a:t>
            </a:r>
            <a:r>
              <a:rPr lang="it-IT" sz="1800" b="0" i="0" u="none" strike="noStrike" baseline="0" dirty="0" err="1">
                <a:solidFill>
                  <a:srgbClr val="007EC7"/>
                </a:solidFill>
                <a:latin typeface="Calibri" panose="020F0502020204030204" pitchFamily="34" charset="0"/>
              </a:rPr>
              <a:t>responsible</a:t>
            </a:r>
            <a:r>
              <a:rPr lang="it-IT" sz="1800" b="0" i="0" u="none" strike="noStrike" baseline="0" dirty="0">
                <a:solidFill>
                  <a:srgbClr val="007EC7"/>
                </a:solidFill>
                <a:latin typeface="Calibri" panose="020F0502020204030204" pitchFamily="34" charset="0"/>
              </a:rPr>
              <a:t> for project </a:t>
            </a:r>
            <a:r>
              <a:rPr lang="it-IT" sz="1800" b="0" i="0" u="none" strike="noStrike" baseline="0" dirty="0" err="1">
                <a:solidFill>
                  <a:srgbClr val="007EC7"/>
                </a:solidFill>
                <a:latin typeface="Calibri" panose="020F0502020204030204" pitchFamily="34" charset="0"/>
              </a:rPr>
              <a:t>implementation</a:t>
            </a:r>
            <a:endParaRPr lang="it-IT" sz="1800" b="0" i="0" u="none" strike="noStrike" baseline="0" dirty="0">
              <a:solidFill>
                <a:srgbClr val="007EC7"/>
              </a:solidFill>
              <a:latin typeface="Calibri" panose="020F050202020403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err="1">
                <a:solidFill>
                  <a:srgbClr val="007EC7"/>
                </a:solidFill>
                <a:latin typeface="Calibri" panose="020F0502020204030204" pitchFamily="34" charset="0"/>
              </a:rPr>
              <a:t>Inform</a:t>
            </a:r>
            <a:r>
              <a:rPr lang="it-IT" sz="1800" b="0" i="0" u="none" strike="noStrike" baseline="0" dirty="0">
                <a:solidFill>
                  <a:srgbClr val="007EC7"/>
                </a:solidFill>
                <a:latin typeface="Calibri" panose="020F0502020204030204" pitchFamily="34" charset="0"/>
              </a:rPr>
              <a:t> coordinator of </a:t>
            </a:r>
            <a:r>
              <a:rPr lang="it-IT" sz="1800" b="0" i="0" u="none" strike="noStrike" baseline="0" dirty="0" err="1">
                <a:solidFill>
                  <a:srgbClr val="007EC7"/>
                </a:solidFill>
                <a:latin typeface="Calibri" panose="020F0502020204030204" pitchFamily="34" charset="0"/>
              </a:rPr>
              <a:t>any</a:t>
            </a:r>
            <a:r>
              <a:rPr lang="it-IT" sz="1800" b="0" i="0" u="none" strike="noStrike" baseline="0" dirty="0">
                <a:solidFill>
                  <a:srgbClr val="007EC7"/>
                </a:solidFill>
                <a:latin typeface="Calibri" panose="020F0502020204030204" pitchFamily="34" charset="0"/>
              </a:rPr>
              <a:t> </a:t>
            </a:r>
            <a:r>
              <a:rPr lang="it-IT" sz="1800" b="0" i="0" u="none" strike="noStrike" baseline="0" dirty="0" err="1">
                <a:solidFill>
                  <a:srgbClr val="007EC7"/>
                </a:solidFill>
                <a:latin typeface="Calibri" panose="020F0502020204030204" pitchFamily="34" charset="0"/>
              </a:rPr>
              <a:t>changes</a:t>
            </a:r>
            <a:endParaRPr lang="it-IT" sz="1800" b="0" i="0" u="none" strike="noStrike" baseline="0" dirty="0">
              <a:solidFill>
                <a:srgbClr val="007EC7"/>
              </a:solidFill>
              <a:latin typeface="Calibri" panose="020F050202020403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err="1">
                <a:solidFill>
                  <a:srgbClr val="007EC7"/>
                </a:solidFill>
                <a:latin typeface="Calibri" panose="020F0502020204030204" pitchFamily="34" charset="0"/>
              </a:rPr>
              <a:t>Internal</a:t>
            </a:r>
            <a:r>
              <a:rPr lang="it-IT" sz="1800" b="0" i="0" u="none" strike="noStrike" baseline="0" dirty="0">
                <a:solidFill>
                  <a:srgbClr val="007EC7"/>
                </a:solidFill>
                <a:latin typeface="Calibri" panose="020F0502020204030204" pitchFamily="34" charset="0"/>
              </a:rPr>
              <a:t> co-</a:t>
            </a:r>
            <a:r>
              <a:rPr lang="it-IT" sz="1800" b="0" i="0" u="none" strike="noStrike" baseline="0" dirty="0" err="1">
                <a:solidFill>
                  <a:srgbClr val="007EC7"/>
                </a:solidFill>
                <a:latin typeface="Calibri" panose="020F0502020204030204" pitchFamily="34" charset="0"/>
              </a:rPr>
              <a:t>operation</a:t>
            </a:r>
            <a:r>
              <a:rPr lang="it-IT" sz="1800" b="0" i="0" u="none" strike="noStrike" baseline="0" dirty="0">
                <a:solidFill>
                  <a:srgbClr val="007EC7"/>
                </a:solidFill>
                <a:latin typeface="Calibri" panose="020F0502020204030204" pitchFamily="34" charset="0"/>
              </a:rPr>
              <a:t> </a:t>
            </a:r>
            <a:r>
              <a:rPr lang="it-IT" sz="1800" b="1" i="0" u="none" strike="noStrike" baseline="0" dirty="0">
                <a:solidFill>
                  <a:srgbClr val="007EC7"/>
                </a:solidFill>
                <a:latin typeface="Calibri" panose="020F0502020204030204" pitchFamily="34" charset="0"/>
              </a:rPr>
              <a:t>agreements </a:t>
            </a:r>
            <a:r>
              <a:rPr lang="it-IT" sz="1800" b="0" i="0" u="none" strike="noStrike" baseline="0" dirty="0">
                <a:solidFill>
                  <a:srgbClr val="007EC7"/>
                </a:solidFill>
                <a:latin typeface="Calibri" panose="020F0502020204030204" pitchFamily="34" charset="0"/>
              </a:rPr>
              <a:t>with coordinator</a:t>
            </a: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a:solidFill>
                  <a:srgbClr val="007EC7"/>
                </a:solidFill>
                <a:latin typeface="Calibri" panose="020F0502020204030204" pitchFamily="34" charset="0"/>
              </a:rPr>
              <a:t>Responsible for the </a:t>
            </a:r>
            <a:r>
              <a:rPr lang="it-IT" sz="1800" b="0" i="0" u="none" strike="noStrike" baseline="0" dirty="0" err="1">
                <a:solidFill>
                  <a:srgbClr val="007EC7"/>
                </a:solidFill>
                <a:latin typeface="Calibri" panose="020F0502020204030204" pitchFamily="34" charset="0"/>
              </a:rPr>
              <a:t>financial</a:t>
            </a:r>
            <a:r>
              <a:rPr lang="it-IT" sz="1800" b="0" i="0" u="none" strike="noStrike" baseline="0" dirty="0">
                <a:solidFill>
                  <a:srgbClr val="007EC7"/>
                </a:solidFill>
                <a:latin typeface="Calibri" panose="020F0502020204030204" pitchFamily="34" charset="0"/>
              </a:rPr>
              <a:t> </a:t>
            </a:r>
            <a:r>
              <a:rPr lang="en-GB" sz="1800" b="0" i="0" u="none" strike="noStrike" baseline="0" dirty="0">
                <a:solidFill>
                  <a:srgbClr val="007EC7"/>
                </a:solidFill>
                <a:latin typeface="Calibri" panose="020F0502020204030204" pitchFamily="34" charset="0"/>
              </a:rPr>
              <a:t>contribution</a:t>
            </a:r>
            <a:r>
              <a:rPr lang="it-IT" sz="1800" b="0" i="0" u="none" strike="noStrike" baseline="0" dirty="0">
                <a:solidFill>
                  <a:srgbClr val="007EC7"/>
                </a:solidFill>
                <a:latin typeface="Calibri" panose="020F0502020204030204" pitchFamily="34" charset="0"/>
              </a:rPr>
              <a:t> </a:t>
            </a:r>
            <a:r>
              <a:rPr lang="it-IT" sz="1800" b="0" i="0" u="none" strike="noStrike" baseline="0" dirty="0" err="1">
                <a:solidFill>
                  <a:srgbClr val="007EC7"/>
                </a:solidFill>
                <a:latin typeface="Calibri" panose="020F0502020204030204" pitchFamily="34" charset="0"/>
              </a:rPr>
              <a:t>received</a:t>
            </a:r>
            <a:endParaRPr lang="it-IT" sz="1800" b="0" i="0" u="none" strike="noStrike" baseline="0" dirty="0">
              <a:solidFill>
                <a:srgbClr val="007EC7"/>
              </a:solidFill>
              <a:latin typeface="Calibri" panose="020F0502020204030204" pitchFamily="34" charset="0"/>
            </a:endParaRPr>
          </a:p>
          <a:p>
            <a:pPr marL="444500" indent="-444500"/>
            <a:r>
              <a:rPr lang="it-IT" sz="1800" b="0" i="0" u="none" strike="noStrike" baseline="0" dirty="0">
                <a:solidFill>
                  <a:srgbClr val="007EC7"/>
                </a:solidFill>
                <a:latin typeface="Wingdings" panose="05000000000000000000" pitchFamily="2" charset="2"/>
              </a:rPr>
              <a:t> </a:t>
            </a:r>
            <a:r>
              <a:rPr lang="it-IT" sz="1800" b="0" i="0" u="none" strike="noStrike" baseline="0" dirty="0" err="1">
                <a:solidFill>
                  <a:srgbClr val="007EC7"/>
                </a:solidFill>
                <a:latin typeface="Calibri" panose="020F0502020204030204" pitchFamily="34" charset="0"/>
              </a:rPr>
              <a:t>Submit</a:t>
            </a:r>
            <a:r>
              <a:rPr lang="it-IT" sz="1800" b="0" i="0" u="none" strike="noStrike" baseline="0" dirty="0">
                <a:solidFill>
                  <a:srgbClr val="007EC7"/>
                </a:solidFill>
                <a:latin typeface="Calibri" panose="020F0502020204030204" pitchFamily="34" charset="0"/>
              </a:rPr>
              <a:t> to co-ordinator </a:t>
            </a:r>
            <a:r>
              <a:rPr lang="it-IT" sz="1800" b="0" i="0" u="none" strike="noStrike" baseline="0" dirty="0" err="1">
                <a:solidFill>
                  <a:srgbClr val="007EC7"/>
                </a:solidFill>
                <a:latin typeface="Calibri" panose="020F0502020204030204" pitchFamily="34" charset="0"/>
              </a:rPr>
              <a:t>all</a:t>
            </a:r>
            <a:r>
              <a:rPr lang="it-IT" sz="1800" b="0" i="0" u="none" strike="noStrike" baseline="0" dirty="0">
                <a:solidFill>
                  <a:srgbClr val="007EC7"/>
                </a:solidFill>
                <a:latin typeface="Calibri" panose="020F0502020204030204" pitchFamily="34" charset="0"/>
              </a:rPr>
              <a:t> </a:t>
            </a:r>
            <a:r>
              <a:rPr lang="it-IT" sz="1800" b="0" i="0" u="none" strike="noStrike" baseline="0" dirty="0" err="1">
                <a:solidFill>
                  <a:srgbClr val="007EC7"/>
                </a:solidFill>
                <a:latin typeface="Calibri" panose="020F0502020204030204" pitchFamily="34" charset="0"/>
              </a:rPr>
              <a:t>necessary</a:t>
            </a:r>
            <a:r>
              <a:rPr lang="it-IT" sz="1800" b="0" i="0" u="none" strike="noStrike" baseline="0" dirty="0">
                <a:solidFill>
                  <a:srgbClr val="007EC7"/>
                </a:solidFill>
                <a:latin typeface="Calibri" panose="020F0502020204030204" pitchFamily="34" charset="0"/>
              </a:rPr>
              <a:t> reports, information, </a:t>
            </a:r>
            <a:r>
              <a:rPr lang="it-IT" sz="1800" b="0" i="0" u="none" strike="noStrike" baseline="0" dirty="0" err="1">
                <a:solidFill>
                  <a:srgbClr val="007EC7"/>
                </a:solidFill>
                <a:latin typeface="Calibri" panose="020F0502020204030204" pitchFamily="34" charset="0"/>
              </a:rPr>
              <a:t>documents</a:t>
            </a:r>
            <a:endParaRPr lang="it-IT" sz="1800" b="0" i="0" u="none" strike="noStrike" baseline="0" dirty="0">
              <a:solidFill>
                <a:srgbClr val="007EC7"/>
              </a:solidFill>
              <a:latin typeface="Calibri" panose="020F0502020204030204" pitchFamily="34" charset="0"/>
            </a:endParaRPr>
          </a:p>
        </p:txBody>
      </p:sp>
    </p:spTree>
    <p:extLst>
      <p:ext uri="{BB962C8B-B14F-4D97-AF65-F5344CB8AC3E}">
        <p14:creationId xmlns:p14="http://schemas.microsoft.com/office/powerpoint/2010/main" val="2622552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449C54-D623-4657-8543-0762BD70A04B}"/>
              </a:ext>
            </a:extLst>
          </p:cNvPr>
          <p:cNvSpPr>
            <a:spLocks noGrp="1"/>
          </p:cNvSpPr>
          <p:nvPr>
            <p:ph type="title"/>
          </p:nvPr>
        </p:nvSpPr>
        <p:spPr/>
        <p:txBody>
          <a:bodyPr/>
          <a:lstStyle/>
          <a:p>
            <a:r>
              <a:rPr lang="en-US" dirty="0"/>
              <a:t>What are the types of reports?</a:t>
            </a:r>
            <a:endParaRPr lang="it-IT" dirty="0"/>
          </a:p>
        </p:txBody>
      </p:sp>
      <p:sp>
        <p:nvSpPr>
          <p:cNvPr id="3" name="Segnaposto contenuto 2">
            <a:extLst>
              <a:ext uri="{FF2B5EF4-FFF2-40B4-BE49-F238E27FC236}">
                <a16:creationId xmlns:a16="http://schemas.microsoft.com/office/drawing/2014/main" id="{C0DC1EC1-FCB8-4333-8E27-A0DDB60A8726}"/>
              </a:ext>
            </a:extLst>
          </p:cNvPr>
          <p:cNvSpPr>
            <a:spLocks noGrp="1"/>
          </p:cNvSpPr>
          <p:nvPr>
            <p:ph idx="1"/>
          </p:nvPr>
        </p:nvSpPr>
        <p:spPr>
          <a:xfrm>
            <a:off x="723900" y="970050"/>
            <a:ext cx="8783894" cy="1798550"/>
          </a:xfrm>
        </p:spPr>
        <p:txBody>
          <a:bodyPr/>
          <a:lstStyle/>
          <a:p>
            <a:r>
              <a:rPr lang="it-IT" b="0" i="0" u="none" strike="noStrike" baseline="0" dirty="0">
                <a:solidFill>
                  <a:srgbClr val="007EC7"/>
                </a:solidFill>
                <a:latin typeface="Calibri" panose="020F0502020204030204" pitchFamily="34" charset="0"/>
              </a:rPr>
              <a:t>Flash reports (word </a:t>
            </a:r>
            <a:r>
              <a:rPr lang="it-IT" b="0" i="0" u="none" strike="noStrike" baseline="0" dirty="0" err="1">
                <a:solidFill>
                  <a:srgbClr val="007EC7"/>
                </a:solidFill>
                <a:latin typeface="Calibri" panose="020F0502020204030204" pitchFamily="34" charset="0"/>
              </a:rPr>
              <a:t>document</a:t>
            </a:r>
            <a:r>
              <a:rPr lang="it-IT" b="0" i="0" u="none" strike="noStrike" baseline="0" dirty="0">
                <a:solidFill>
                  <a:srgbClr val="007EC7"/>
                </a:solidFill>
                <a:latin typeface="Calibri" panose="020F0502020204030204" pitchFamily="34" charset="0"/>
              </a:rPr>
              <a:t>)– </a:t>
            </a:r>
            <a:r>
              <a:rPr lang="it-IT" b="0" i="1" u="none" strike="noStrike" baseline="0" dirty="0">
                <a:solidFill>
                  <a:srgbClr val="007EC7"/>
                </a:solidFill>
                <a:latin typeface="Calibri" panose="020F0502020204030204" pitchFamily="34" charset="0"/>
              </a:rPr>
              <a:t>no </a:t>
            </a:r>
            <a:r>
              <a:rPr lang="it-IT" b="0" i="1" u="none" strike="noStrike" baseline="0" dirty="0" err="1">
                <a:solidFill>
                  <a:srgbClr val="007EC7"/>
                </a:solidFill>
                <a:latin typeface="Calibri" panose="020F0502020204030204" pitchFamily="34" charset="0"/>
              </a:rPr>
              <a:t>pre</a:t>
            </a:r>
            <a:r>
              <a:rPr lang="it-IT" b="0" i="1" u="none" strike="noStrike" baseline="0" dirty="0">
                <a:solidFill>
                  <a:srgbClr val="007EC7"/>
                </a:solidFill>
                <a:latin typeface="Calibri" panose="020F0502020204030204" pitchFamily="34" charset="0"/>
              </a:rPr>
              <a:t>-financing</a:t>
            </a:r>
            <a:endParaRPr lang="it-IT" b="0" i="0" u="none" strike="noStrike" baseline="0" dirty="0">
              <a:solidFill>
                <a:srgbClr val="007EC7"/>
              </a:solidFill>
              <a:latin typeface="Calibri" panose="020F0502020204030204" pitchFamily="34" charset="0"/>
            </a:endParaRPr>
          </a:p>
          <a:p>
            <a:r>
              <a:rPr lang="it-IT" dirty="0">
                <a:solidFill>
                  <a:srgbClr val="007EC7"/>
                </a:solidFill>
                <a:latin typeface="Calibri" panose="020F0502020204030204" pitchFamily="34" charset="0"/>
              </a:rPr>
              <a:t>Technical progress report (word </a:t>
            </a:r>
            <a:r>
              <a:rPr lang="it-IT" dirty="0" err="1">
                <a:solidFill>
                  <a:srgbClr val="007EC7"/>
                </a:solidFill>
                <a:latin typeface="Calibri" panose="020F0502020204030204" pitchFamily="34" charset="0"/>
              </a:rPr>
              <a:t>document</a:t>
            </a:r>
            <a:r>
              <a:rPr lang="it-IT" dirty="0">
                <a:solidFill>
                  <a:srgbClr val="007EC7"/>
                </a:solidFill>
                <a:latin typeface="Calibri" panose="020F0502020204030204" pitchFamily="34" charset="0"/>
              </a:rPr>
              <a:t>) – </a:t>
            </a:r>
            <a:r>
              <a:rPr lang="it-IT" i="1" dirty="0">
                <a:solidFill>
                  <a:srgbClr val="007EC7"/>
                </a:solidFill>
                <a:latin typeface="Calibri" panose="020F0502020204030204" pitchFamily="34" charset="0"/>
              </a:rPr>
              <a:t>no </a:t>
            </a:r>
            <a:r>
              <a:rPr lang="it-IT" i="1" dirty="0" err="1">
                <a:solidFill>
                  <a:srgbClr val="007EC7"/>
                </a:solidFill>
                <a:latin typeface="Calibri" panose="020F0502020204030204" pitchFamily="34" charset="0"/>
              </a:rPr>
              <a:t>pre</a:t>
            </a:r>
            <a:r>
              <a:rPr lang="it-IT" i="1" dirty="0">
                <a:solidFill>
                  <a:srgbClr val="007EC7"/>
                </a:solidFill>
                <a:latin typeface="Calibri" panose="020F0502020204030204" pitchFamily="34" charset="0"/>
              </a:rPr>
              <a:t>-financing</a:t>
            </a:r>
            <a:endParaRPr lang="it-IT" dirty="0">
              <a:solidFill>
                <a:srgbClr val="0000FF"/>
              </a:solidFill>
              <a:latin typeface="Calibri" panose="020F0502020204030204" pitchFamily="34" charset="0"/>
            </a:endParaRPr>
          </a:p>
          <a:p>
            <a:r>
              <a:rPr lang="it-IT" b="0" i="0" u="none" strike="noStrike" baseline="0" dirty="0">
                <a:solidFill>
                  <a:srgbClr val="007EC7"/>
                </a:solidFill>
                <a:latin typeface="Calibri" panose="020F0502020204030204" pitchFamily="34" charset="0"/>
              </a:rPr>
              <a:t>Progress </a:t>
            </a:r>
            <a:r>
              <a:rPr lang="it-IT" dirty="0">
                <a:solidFill>
                  <a:srgbClr val="007EC7"/>
                </a:solidFill>
                <a:latin typeface="Calibri" panose="020F0502020204030204" pitchFamily="34" charset="0"/>
              </a:rPr>
              <a:t>midterm </a:t>
            </a:r>
            <a:r>
              <a:rPr lang="it-IT" b="0" i="0" u="none" strike="noStrike" baseline="0" dirty="0">
                <a:solidFill>
                  <a:srgbClr val="007EC7"/>
                </a:solidFill>
                <a:latin typeface="Calibri" panose="020F0502020204030204" pitchFamily="34" charset="0"/>
              </a:rPr>
              <a:t>report (e-report + </a:t>
            </a:r>
            <a:r>
              <a:rPr lang="it-IT" b="0" i="0" u="none" strike="noStrike" baseline="0" dirty="0" err="1">
                <a:solidFill>
                  <a:srgbClr val="007EC7"/>
                </a:solidFill>
                <a:latin typeface="Calibri" panose="020F0502020204030204" pitchFamily="34" charset="0"/>
              </a:rPr>
              <a:t>annexes</a:t>
            </a:r>
            <a:r>
              <a:rPr lang="it-IT" b="0" i="0" u="none" strike="noStrike" baseline="0" dirty="0">
                <a:solidFill>
                  <a:srgbClr val="007EC7"/>
                </a:solidFill>
                <a:latin typeface="Calibri" panose="020F0502020204030204" pitchFamily="34" charset="0"/>
              </a:rPr>
              <a:t>) – </a:t>
            </a:r>
            <a:r>
              <a:rPr lang="it-IT" b="0" i="1" u="none" strike="noStrike" baseline="0" dirty="0">
                <a:solidFill>
                  <a:srgbClr val="007EC7"/>
                </a:solidFill>
                <a:latin typeface="Calibri" panose="020F0502020204030204" pitchFamily="34" charset="0"/>
              </a:rPr>
              <a:t>with </a:t>
            </a:r>
            <a:r>
              <a:rPr lang="it-IT" b="0" i="1" u="none" strike="noStrike" baseline="0" dirty="0" err="1">
                <a:solidFill>
                  <a:srgbClr val="007EC7"/>
                </a:solidFill>
                <a:latin typeface="Calibri" panose="020F0502020204030204" pitchFamily="34" charset="0"/>
              </a:rPr>
              <a:t>pre</a:t>
            </a:r>
            <a:r>
              <a:rPr lang="it-IT" b="0" i="1" u="none" strike="noStrike" baseline="0" dirty="0">
                <a:solidFill>
                  <a:srgbClr val="007EC7"/>
                </a:solidFill>
                <a:latin typeface="Calibri" panose="020F0502020204030204" pitchFamily="34" charset="0"/>
              </a:rPr>
              <a:t>-financing (40%)</a:t>
            </a:r>
          </a:p>
          <a:p>
            <a:r>
              <a:rPr lang="it-IT" b="0" i="0" u="none" strike="noStrike" baseline="0" dirty="0" err="1">
                <a:solidFill>
                  <a:srgbClr val="007EC7"/>
                </a:solidFill>
                <a:latin typeface="Calibri" panose="020F0502020204030204" pitchFamily="34" charset="0"/>
              </a:rPr>
              <a:t>Final</a:t>
            </a:r>
            <a:r>
              <a:rPr lang="it-IT" b="0" i="0" u="none" strike="noStrike" baseline="0" dirty="0">
                <a:solidFill>
                  <a:srgbClr val="007EC7"/>
                </a:solidFill>
                <a:latin typeface="Calibri" panose="020F0502020204030204" pitchFamily="34" charset="0"/>
              </a:rPr>
              <a:t> report (e-report +</a:t>
            </a:r>
            <a:r>
              <a:rPr lang="it-IT" b="0" i="0" u="none" strike="noStrike" baseline="0" dirty="0" err="1">
                <a:solidFill>
                  <a:srgbClr val="007EC7"/>
                </a:solidFill>
                <a:latin typeface="Calibri" panose="020F0502020204030204" pitchFamily="34" charset="0"/>
              </a:rPr>
              <a:t>annexes</a:t>
            </a:r>
            <a:r>
              <a:rPr lang="it-IT" b="0" i="0" u="none" strike="noStrike" baseline="0" dirty="0">
                <a:solidFill>
                  <a:srgbClr val="007EC7"/>
                </a:solidFill>
                <a:latin typeface="Calibri" panose="020F0502020204030204" pitchFamily="34" charset="0"/>
              </a:rPr>
              <a:t>) – </a:t>
            </a:r>
            <a:r>
              <a:rPr lang="it-IT" b="0" i="1" u="none" strike="noStrike" baseline="0" dirty="0">
                <a:solidFill>
                  <a:srgbClr val="007EC7"/>
                </a:solidFill>
                <a:latin typeface="Calibri" panose="020F0502020204030204" pitchFamily="34" charset="0"/>
              </a:rPr>
              <a:t>with balance payment (</a:t>
            </a:r>
            <a:r>
              <a:rPr lang="it-IT" b="0" i="1" u="none" strike="noStrike" baseline="0" dirty="0" err="1">
                <a:solidFill>
                  <a:srgbClr val="007EC7"/>
                </a:solidFill>
                <a:latin typeface="Calibri" panose="020F0502020204030204" pitchFamily="34" charset="0"/>
              </a:rPr>
              <a:t>remaining</a:t>
            </a:r>
            <a:r>
              <a:rPr lang="it-IT" b="0" i="1" u="none" strike="noStrike" baseline="0" dirty="0">
                <a:solidFill>
                  <a:srgbClr val="007EC7"/>
                </a:solidFill>
                <a:latin typeface="Calibri" panose="020F0502020204030204" pitchFamily="34" charset="0"/>
              </a:rPr>
              <a:t> 20%)</a:t>
            </a:r>
            <a:endParaRPr lang="it-IT" b="0" i="0" u="none" strike="noStrike" baseline="0" dirty="0">
              <a:solidFill>
                <a:srgbClr val="007EC7"/>
              </a:solidFill>
              <a:latin typeface="Calibri" panose="020F0502020204030204" pitchFamily="34" charset="0"/>
            </a:endParaRPr>
          </a:p>
          <a:p>
            <a:endParaRPr lang="it-IT" sz="1800" b="0" i="0" u="none" strike="noStrike" baseline="0" dirty="0">
              <a:solidFill>
                <a:srgbClr val="007EC7"/>
              </a:solidFill>
              <a:latin typeface="Calibri" panose="020F0502020204030204" pitchFamily="34" charset="0"/>
            </a:endParaRPr>
          </a:p>
        </p:txBody>
      </p:sp>
      <p:sp>
        <p:nvSpPr>
          <p:cNvPr id="4" name="Segnaposto numero diapositiva 3">
            <a:extLst>
              <a:ext uri="{FF2B5EF4-FFF2-40B4-BE49-F238E27FC236}">
                <a16:creationId xmlns:a16="http://schemas.microsoft.com/office/drawing/2014/main" id="{570DE16D-B83F-4032-8F5A-1F586CAD7DBA}"/>
              </a:ext>
            </a:extLst>
          </p:cNvPr>
          <p:cNvSpPr>
            <a:spLocks noGrp="1"/>
          </p:cNvSpPr>
          <p:nvPr>
            <p:ph type="sldNum" sz="quarter" idx="12"/>
          </p:nvPr>
        </p:nvSpPr>
        <p:spPr/>
        <p:txBody>
          <a:bodyPr/>
          <a:lstStyle/>
          <a:p>
            <a:fld id="{C94A9C6C-1472-49E2-A08D-475DB4E3CBD3}" type="slidenum">
              <a:rPr lang="en-US" smtClean="0"/>
              <a:pPr/>
              <a:t>4</a:t>
            </a:fld>
            <a:endParaRPr lang="en-US" dirty="0"/>
          </a:p>
        </p:txBody>
      </p:sp>
      <p:sp>
        <p:nvSpPr>
          <p:cNvPr id="6" name="CasellaDiTesto 5">
            <a:extLst>
              <a:ext uri="{FF2B5EF4-FFF2-40B4-BE49-F238E27FC236}">
                <a16:creationId xmlns:a16="http://schemas.microsoft.com/office/drawing/2014/main" id="{2E9C4E89-CF8F-4061-A503-6A2CF355E977}"/>
              </a:ext>
            </a:extLst>
          </p:cNvPr>
          <p:cNvSpPr txBox="1"/>
          <p:nvPr/>
        </p:nvSpPr>
        <p:spPr>
          <a:xfrm>
            <a:off x="7112000" y="2951482"/>
            <a:ext cx="4838700" cy="2862322"/>
          </a:xfrm>
          <a:prstGeom prst="rect">
            <a:avLst/>
          </a:prstGeom>
          <a:noFill/>
        </p:spPr>
        <p:txBody>
          <a:bodyPr wrap="square">
            <a:spAutoFit/>
          </a:bodyPr>
          <a:lstStyle/>
          <a:p>
            <a:pPr marL="0" indent="0">
              <a:buNone/>
            </a:pPr>
            <a:r>
              <a:rPr lang="en-GB" sz="2000" b="1" i="1" u="none" strike="noStrike" baseline="0" dirty="0">
                <a:solidFill>
                  <a:srgbClr val="007EC7"/>
                </a:solidFill>
                <a:latin typeface="Calibri" panose="020F0502020204030204" pitchFamily="34" charset="0"/>
              </a:rPr>
              <a:t>General aspects</a:t>
            </a:r>
            <a:endParaRPr lang="en-GB" sz="2000" b="0" i="0" u="none" strike="noStrike" baseline="0" dirty="0">
              <a:solidFill>
                <a:srgbClr val="007EC7"/>
              </a:solidFill>
              <a:latin typeface="Calibri" panose="020F0502020204030204" pitchFamily="34" charset="0"/>
            </a:endParaRPr>
          </a:p>
          <a:p>
            <a:pPr marL="285750" indent="-285750">
              <a:buFont typeface="Arial" panose="020B0604020202020204" pitchFamily="34" charset="0"/>
              <a:buChar char="•"/>
            </a:pPr>
            <a:r>
              <a:rPr lang="en-GB" sz="2000" b="0" i="0" u="none" strike="noStrike" baseline="0" dirty="0">
                <a:solidFill>
                  <a:srgbClr val="006FC0"/>
                </a:solidFill>
                <a:latin typeface="Calibri" panose="020F0502020204030204" pitchFamily="34" charset="0"/>
              </a:rPr>
              <a:t>Describe project activities, </a:t>
            </a:r>
            <a:r>
              <a:rPr lang="en-GB" sz="2000" b="0" i="0" u="none" strike="noStrike" baseline="0" dirty="0">
                <a:solidFill>
                  <a:srgbClr val="0080C5"/>
                </a:solidFill>
                <a:latin typeface="Calibri" panose="020F0502020204030204" pitchFamily="34" charset="0"/>
              </a:rPr>
              <a:t>achievements (finished, unfinished)</a:t>
            </a:r>
          </a:p>
          <a:p>
            <a:pPr marL="285750" indent="-285750">
              <a:buFont typeface="Arial" panose="020B0604020202020204" pitchFamily="34" charset="0"/>
              <a:buChar char="•"/>
            </a:pPr>
            <a:r>
              <a:rPr lang="en-GB" sz="2000" b="0" i="0" u="none" strike="noStrike" baseline="0" dirty="0">
                <a:solidFill>
                  <a:srgbClr val="006FC0"/>
                </a:solidFill>
                <a:latin typeface="Calibri" panose="020F0502020204030204" pitchFamily="34" charset="0"/>
              </a:rPr>
              <a:t>Declare costs</a:t>
            </a:r>
          </a:p>
          <a:p>
            <a:pPr marL="285750" indent="-285750">
              <a:buFont typeface="Arial" panose="020B0604020202020204" pitchFamily="34" charset="0"/>
              <a:buChar char="•"/>
            </a:pPr>
            <a:r>
              <a:rPr lang="en-GB" sz="2000" b="0" i="0" u="none" strike="noStrike" baseline="0" dirty="0">
                <a:solidFill>
                  <a:srgbClr val="006FC0"/>
                </a:solidFill>
                <a:latin typeface="Calibri" panose="020F0502020204030204" pitchFamily="34" charset="0"/>
              </a:rPr>
              <a:t>Provide deliverables and content supporting documents (e.g. minutes, internal assessment, testing)</a:t>
            </a:r>
          </a:p>
          <a:p>
            <a:pPr marL="285750" indent="-285750">
              <a:buFont typeface="Arial" panose="020B0604020202020204" pitchFamily="34" charset="0"/>
              <a:buChar char="•"/>
            </a:pPr>
            <a:r>
              <a:rPr lang="en-GB" sz="2000" b="0" i="0" u="none" strike="noStrike" baseline="0" dirty="0">
                <a:solidFill>
                  <a:srgbClr val="006FC0"/>
                </a:solidFill>
                <a:latin typeface="Calibri" panose="020F0502020204030204" pitchFamily="34" charset="0"/>
              </a:rPr>
              <a:t>Provide financial supporting documents only upon request</a:t>
            </a:r>
          </a:p>
        </p:txBody>
      </p:sp>
      <p:pic>
        <p:nvPicPr>
          <p:cNvPr id="7" name="Immagine 6">
            <a:extLst>
              <a:ext uri="{FF2B5EF4-FFF2-40B4-BE49-F238E27FC236}">
                <a16:creationId xmlns:a16="http://schemas.microsoft.com/office/drawing/2014/main" id="{45F2FB08-8ADD-46A6-8B85-39799F13B1CD}"/>
              </a:ext>
            </a:extLst>
          </p:cNvPr>
          <p:cNvPicPr>
            <a:picLocks noChangeAspect="1"/>
          </p:cNvPicPr>
          <p:nvPr/>
        </p:nvPicPr>
        <p:blipFill>
          <a:blip r:embed="rId2"/>
          <a:stretch>
            <a:fillRect/>
          </a:stretch>
        </p:blipFill>
        <p:spPr>
          <a:xfrm>
            <a:off x="484187" y="3089981"/>
            <a:ext cx="6447881" cy="2585323"/>
          </a:xfrm>
          <a:prstGeom prst="rect">
            <a:avLst/>
          </a:prstGeom>
        </p:spPr>
      </p:pic>
      <p:sp>
        <p:nvSpPr>
          <p:cNvPr id="9" name="CasellaDiTesto 8">
            <a:extLst>
              <a:ext uri="{FF2B5EF4-FFF2-40B4-BE49-F238E27FC236}">
                <a16:creationId xmlns:a16="http://schemas.microsoft.com/office/drawing/2014/main" id="{4585AEF0-2E18-49EF-BF59-E480694AB969}"/>
              </a:ext>
            </a:extLst>
          </p:cNvPr>
          <p:cNvSpPr txBox="1"/>
          <p:nvPr/>
        </p:nvSpPr>
        <p:spPr>
          <a:xfrm>
            <a:off x="2184400" y="5735075"/>
            <a:ext cx="1955800" cy="523220"/>
          </a:xfrm>
          <a:prstGeom prst="rect">
            <a:avLst/>
          </a:prstGeom>
          <a:noFill/>
        </p:spPr>
        <p:txBody>
          <a:bodyPr wrap="square">
            <a:spAutoFit/>
          </a:bodyPr>
          <a:lstStyle/>
          <a:p>
            <a:r>
              <a:rPr lang="it-IT" sz="2800" b="1" i="0" u="none" strike="noStrike" baseline="0" dirty="0">
                <a:solidFill>
                  <a:srgbClr val="92D050"/>
                </a:solidFill>
                <a:latin typeface="Calibri" panose="020F0502020204030204" pitchFamily="34" charset="0"/>
              </a:rPr>
              <a:t>e-REPORT</a:t>
            </a:r>
            <a:endParaRPr lang="it-IT" sz="2800" dirty="0"/>
          </a:p>
        </p:txBody>
      </p:sp>
    </p:spTree>
    <p:extLst>
      <p:ext uri="{BB962C8B-B14F-4D97-AF65-F5344CB8AC3E}">
        <p14:creationId xmlns:p14="http://schemas.microsoft.com/office/powerpoint/2010/main" val="1397447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82150426-A6E6-49B1-9DA3-19D99F577012}"/>
              </a:ext>
            </a:extLst>
          </p:cNvPr>
          <p:cNvSpPr>
            <a:spLocks noGrp="1"/>
          </p:cNvSpPr>
          <p:nvPr>
            <p:ph type="sldNum" sz="quarter" idx="12"/>
          </p:nvPr>
        </p:nvSpPr>
        <p:spPr/>
        <p:txBody>
          <a:bodyPr/>
          <a:lstStyle/>
          <a:p>
            <a:fld id="{C94A9C6C-1472-49E2-A08D-475DB4E3CBD3}" type="slidenum">
              <a:rPr lang="en-US" smtClean="0"/>
              <a:pPr/>
              <a:t>5</a:t>
            </a:fld>
            <a:endParaRPr lang="en-US" dirty="0"/>
          </a:p>
        </p:txBody>
      </p:sp>
      <p:sp>
        <p:nvSpPr>
          <p:cNvPr id="6" name="Titolo 1">
            <a:extLst>
              <a:ext uri="{FF2B5EF4-FFF2-40B4-BE49-F238E27FC236}">
                <a16:creationId xmlns:a16="http://schemas.microsoft.com/office/drawing/2014/main" id="{5817A73E-68CD-4FC1-B65E-FE29007D8286}"/>
              </a:ext>
            </a:extLst>
          </p:cNvPr>
          <p:cNvSpPr>
            <a:spLocks noGrp="1"/>
          </p:cNvSpPr>
          <p:nvPr>
            <p:ph type="title"/>
          </p:nvPr>
        </p:nvSpPr>
        <p:spPr>
          <a:xfrm>
            <a:off x="838200" y="248749"/>
            <a:ext cx="10896600" cy="540960"/>
          </a:xfrm>
        </p:spPr>
        <p:txBody>
          <a:bodyPr/>
          <a:lstStyle/>
          <a:p>
            <a:r>
              <a:rPr lang="en-US" dirty="0"/>
              <a:t>What is the purpose of reports and when to submit them</a:t>
            </a:r>
            <a:endParaRPr lang="it-IT" dirty="0"/>
          </a:p>
        </p:txBody>
      </p:sp>
      <p:sp>
        <p:nvSpPr>
          <p:cNvPr id="8" name="CasellaDiTesto 7">
            <a:extLst>
              <a:ext uri="{FF2B5EF4-FFF2-40B4-BE49-F238E27FC236}">
                <a16:creationId xmlns:a16="http://schemas.microsoft.com/office/drawing/2014/main" id="{6CC3945E-3FF2-4EC4-B617-28A2FE609060}"/>
              </a:ext>
            </a:extLst>
          </p:cNvPr>
          <p:cNvSpPr txBox="1"/>
          <p:nvPr/>
        </p:nvSpPr>
        <p:spPr>
          <a:xfrm>
            <a:off x="838200" y="1100163"/>
            <a:ext cx="9269360" cy="4339650"/>
          </a:xfrm>
          <a:prstGeom prst="rect">
            <a:avLst/>
          </a:prstGeom>
          <a:noFill/>
        </p:spPr>
        <p:txBody>
          <a:bodyPr wrap="square">
            <a:spAutoFit/>
          </a:bodyPr>
          <a:lstStyle/>
          <a:p>
            <a:r>
              <a:rPr lang="en-US" sz="2000" b="1" i="0" u="none" strike="noStrike" baseline="0" dirty="0">
                <a:solidFill>
                  <a:srgbClr val="92D050"/>
                </a:solidFill>
                <a:latin typeface="Calibri" panose="020F0502020204030204" pitchFamily="34" charset="0"/>
              </a:rPr>
              <a:t>Specificity –Flash report (without pre-financing)</a:t>
            </a:r>
            <a:endParaRPr lang="en-US" sz="2000" b="0" i="0" u="none" strike="noStrike" baseline="0" dirty="0">
              <a:solidFill>
                <a:srgbClr val="92D050"/>
              </a:solidFill>
              <a:latin typeface="Calibri" panose="020F0502020204030204" pitchFamily="34" charset="0"/>
            </a:endParaRPr>
          </a:p>
          <a:p>
            <a:r>
              <a:rPr lang="it-IT" b="0" i="0" u="none" strike="noStrike" baseline="0" dirty="0">
                <a:solidFill>
                  <a:srgbClr val="006FC0"/>
                </a:solidFill>
                <a:latin typeface="Wingdings" panose="05000000000000000000" pitchFamily="2" charset="2"/>
              </a:rPr>
              <a:t></a:t>
            </a:r>
            <a:r>
              <a:rPr lang="it-IT" b="0" i="0" u="none" strike="noStrike" baseline="0" dirty="0">
                <a:solidFill>
                  <a:srgbClr val="006FC0"/>
                </a:solidFill>
                <a:latin typeface="Calibri" panose="020F0502020204030204" pitchFamily="34" charset="0"/>
              </a:rPr>
              <a:t>Sent to the Agency via </a:t>
            </a:r>
            <a:r>
              <a:rPr lang="it-IT" dirty="0">
                <a:solidFill>
                  <a:srgbClr val="006FC0"/>
                </a:solidFill>
                <a:latin typeface="Calibri" panose="020F0502020204030204" pitchFamily="34" charset="0"/>
              </a:rPr>
              <a:t>e-mail </a:t>
            </a:r>
            <a:r>
              <a:rPr lang="it-IT" dirty="0" err="1">
                <a:solidFill>
                  <a:srgbClr val="006FC0"/>
                </a:solidFill>
                <a:latin typeface="Calibri" panose="020F0502020204030204" pitchFamily="34" charset="0"/>
              </a:rPr>
              <a:t>only</a:t>
            </a:r>
            <a:r>
              <a:rPr lang="it-IT" dirty="0">
                <a:solidFill>
                  <a:srgbClr val="006FC0"/>
                </a:solidFill>
                <a:latin typeface="Calibri" panose="020F0502020204030204" pitchFamily="34" charset="0"/>
              </a:rPr>
              <a:t> (3 -4 pages)</a:t>
            </a:r>
          </a:p>
          <a:p>
            <a:r>
              <a:rPr lang="it-IT" b="0" i="0" u="none" strike="noStrike" baseline="0" dirty="0">
                <a:solidFill>
                  <a:srgbClr val="006FC0"/>
                </a:solidFill>
                <a:latin typeface="Wingdings" panose="05000000000000000000" pitchFamily="2" charset="2"/>
              </a:rPr>
              <a:t></a:t>
            </a:r>
            <a:r>
              <a:rPr lang="it-IT" b="0" i="0" u="none" strike="noStrike" baseline="0" dirty="0">
                <a:solidFill>
                  <a:srgbClr val="006FC0"/>
                </a:solidFill>
                <a:latin typeface="Calibri" panose="020F0502020204030204" pitchFamily="34" charset="0"/>
              </a:rPr>
              <a:t>Covers 3 </a:t>
            </a:r>
            <a:r>
              <a:rPr lang="it-IT" b="0" i="0" u="none" strike="noStrike" baseline="0" dirty="0" err="1">
                <a:solidFill>
                  <a:srgbClr val="006FC0"/>
                </a:solidFill>
                <a:latin typeface="Calibri" panose="020F0502020204030204" pitchFamily="34" charset="0"/>
              </a:rPr>
              <a:t>months</a:t>
            </a:r>
            <a:r>
              <a:rPr lang="it-IT" b="0" i="0" u="none" strike="noStrike" baseline="0" dirty="0">
                <a:solidFill>
                  <a:srgbClr val="006FC0"/>
                </a:solidFill>
                <a:latin typeface="Calibri" panose="020F0502020204030204" pitchFamily="34" charset="0"/>
              </a:rPr>
              <a:t> </a:t>
            </a:r>
            <a:r>
              <a:rPr lang="it-IT" b="0" i="0" u="none" strike="noStrike" baseline="0" dirty="0" err="1">
                <a:solidFill>
                  <a:srgbClr val="006FC0"/>
                </a:solidFill>
                <a:latin typeface="Calibri" panose="020F0502020204030204" pitchFamily="34" charset="0"/>
              </a:rPr>
              <a:t>period</a:t>
            </a:r>
            <a:r>
              <a:rPr lang="it-IT" b="0" i="0" u="none" strike="noStrike" baseline="0" dirty="0">
                <a:solidFill>
                  <a:srgbClr val="006FC0"/>
                </a:solidFill>
                <a:latin typeface="Calibri" panose="020F0502020204030204" pitchFamily="34" charset="0"/>
              </a:rPr>
              <a:t> </a:t>
            </a:r>
          </a:p>
          <a:p>
            <a:r>
              <a:rPr lang="it-IT" b="0" i="0" u="none" strike="noStrike" baseline="0" dirty="0">
                <a:solidFill>
                  <a:srgbClr val="006FC0"/>
                </a:solidFill>
                <a:latin typeface="Wingdings" panose="05000000000000000000" pitchFamily="2" charset="2"/>
              </a:rPr>
              <a:t></a:t>
            </a:r>
            <a:r>
              <a:rPr lang="en-US" b="0" i="0" u="none" strike="noStrike" baseline="0" dirty="0">
                <a:solidFill>
                  <a:srgbClr val="006FC0"/>
                </a:solidFill>
                <a:latin typeface="Calibri" panose="020F0502020204030204" pitchFamily="34" charset="0"/>
              </a:rPr>
              <a:t>Reviewed by the Agency and relevant DG</a:t>
            </a:r>
          </a:p>
          <a:p>
            <a:r>
              <a:rPr lang="en-US" b="0" i="0" u="none" strike="noStrike" baseline="0" dirty="0">
                <a:solidFill>
                  <a:srgbClr val="006FC0"/>
                </a:solidFill>
                <a:latin typeface="Wingdings" panose="05000000000000000000" pitchFamily="2" charset="2"/>
              </a:rPr>
              <a:t></a:t>
            </a:r>
            <a:r>
              <a:rPr lang="en-US" b="0" i="0" u="none" strike="noStrike" baseline="0" dirty="0">
                <a:solidFill>
                  <a:srgbClr val="006FC0"/>
                </a:solidFill>
                <a:latin typeface="Calibri" panose="020F0502020204030204" pitchFamily="34" charset="0"/>
              </a:rPr>
              <a:t>Structure: Work progress and results, next steps, dissemination and exploitation, challenges</a:t>
            </a:r>
          </a:p>
          <a:p>
            <a:endParaRPr lang="it-IT" sz="2000" b="1" i="0" u="none" strike="noStrike" baseline="0" dirty="0">
              <a:solidFill>
                <a:srgbClr val="92D050"/>
              </a:solidFill>
              <a:latin typeface="Calibri" panose="020F0502020204030204" pitchFamily="34" charset="0"/>
            </a:endParaRPr>
          </a:p>
          <a:p>
            <a:r>
              <a:rPr lang="it-IT" sz="2000" b="1" i="0" u="none" strike="noStrike" baseline="0" dirty="0" err="1">
                <a:solidFill>
                  <a:srgbClr val="92D050"/>
                </a:solidFill>
                <a:latin typeface="Calibri" panose="020F0502020204030204" pitchFamily="34" charset="0"/>
              </a:rPr>
              <a:t>Specificity</a:t>
            </a:r>
            <a:r>
              <a:rPr lang="it-IT" sz="2000" b="1" i="0" u="none" strike="noStrike" baseline="0" dirty="0">
                <a:solidFill>
                  <a:srgbClr val="92D050"/>
                </a:solidFill>
                <a:latin typeface="Calibri" panose="020F0502020204030204" pitchFamily="34" charset="0"/>
              </a:rPr>
              <a:t>–Technical progress report (</a:t>
            </a:r>
            <a:r>
              <a:rPr lang="it-IT" sz="2000" b="1" i="0" u="none" strike="noStrike" baseline="0" dirty="0" err="1">
                <a:solidFill>
                  <a:srgbClr val="92D050"/>
                </a:solidFill>
                <a:latin typeface="Calibri" panose="020F0502020204030204" pitchFamily="34" charset="0"/>
              </a:rPr>
              <a:t>without</a:t>
            </a:r>
            <a:r>
              <a:rPr lang="it-IT" sz="2000" b="1" i="0" u="none" strike="noStrike" baseline="0" dirty="0">
                <a:solidFill>
                  <a:srgbClr val="92D050"/>
                </a:solidFill>
                <a:latin typeface="Calibri" panose="020F0502020204030204" pitchFamily="34" charset="0"/>
              </a:rPr>
              <a:t> </a:t>
            </a:r>
            <a:r>
              <a:rPr lang="it-IT" sz="2000" b="1" i="0" u="none" strike="noStrike" baseline="0" dirty="0" err="1">
                <a:solidFill>
                  <a:srgbClr val="92D050"/>
                </a:solidFill>
                <a:latin typeface="Calibri" panose="020F0502020204030204" pitchFamily="34" charset="0"/>
              </a:rPr>
              <a:t>pre</a:t>
            </a:r>
            <a:r>
              <a:rPr lang="it-IT" sz="2000" b="1" i="0" u="none" strike="noStrike" baseline="0" dirty="0">
                <a:solidFill>
                  <a:srgbClr val="92D050"/>
                </a:solidFill>
                <a:latin typeface="Calibri" panose="020F0502020204030204" pitchFamily="34" charset="0"/>
              </a:rPr>
              <a:t>-financing)</a:t>
            </a:r>
            <a:endParaRPr lang="it-IT" sz="2000" b="0" i="0" u="none" strike="noStrike" baseline="0" dirty="0">
              <a:solidFill>
                <a:srgbClr val="92D050"/>
              </a:solidFill>
              <a:latin typeface="Calibri" panose="020F0502020204030204" pitchFamily="34" charset="0"/>
            </a:endParaRPr>
          </a:p>
          <a:p>
            <a:r>
              <a:rPr lang="en-US" b="0" i="0" u="none" strike="noStrike" baseline="0" dirty="0">
                <a:solidFill>
                  <a:srgbClr val="006FC0"/>
                </a:solidFill>
                <a:latin typeface="Wingdings" panose="05000000000000000000" pitchFamily="2" charset="2"/>
              </a:rPr>
              <a:t></a:t>
            </a:r>
            <a:r>
              <a:rPr lang="en-US" b="0" i="0" u="none" strike="noStrike" baseline="0" dirty="0">
                <a:solidFill>
                  <a:srgbClr val="006FC0"/>
                </a:solidFill>
                <a:latin typeface="Calibri" panose="020F0502020204030204" pitchFamily="34" charset="0"/>
              </a:rPr>
              <a:t>Covers first year and three years period   </a:t>
            </a:r>
          </a:p>
          <a:p>
            <a:r>
              <a:rPr lang="en-US" b="0" i="0" u="none" strike="noStrike" baseline="0" dirty="0">
                <a:solidFill>
                  <a:srgbClr val="006FC0"/>
                </a:solidFill>
                <a:latin typeface="Wingdings" panose="05000000000000000000" pitchFamily="2" charset="2"/>
              </a:rPr>
              <a:t></a:t>
            </a:r>
            <a:r>
              <a:rPr lang="en-US" b="0" i="0" u="none" strike="noStrike" baseline="0" dirty="0">
                <a:solidFill>
                  <a:srgbClr val="006FC0"/>
                </a:solidFill>
                <a:latin typeface="Calibri" panose="020F0502020204030204" pitchFamily="34" charset="0"/>
              </a:rPr>
              <a:t>Deadline: end of first year + 1 month AND end of third year + 1 month </a:t>
            </a:r>
          </a:p>
          <a:p>
            <a:r>
              <a:rPr lang="it-IT" b="0" i="0" u="none" strike="noStrike" baseline="0" dirty="0">
                <a:solidFill>
                  <a:srgbClr val="006FC0"/>
                </a:solidFill>
                <a:latin typeface="Wingdings" panose="05000000000000000000" pitchFamily="2" charset="2"/>
              </a:rPr>
              <a:t></a:t>
            </a:r>
            <a:r>
              <a:rPr lang="it-IT" b="0" i="0" u="none" strike="noStrike" baseline="0" dirty="0">
                <a:solidFill>
                  <a:srgbClr val="006FC0"/>
                </a:solidFill>
                <a:latin typeface="Calibri" panose="020F0502020204030204" pitchFamily="34" charset="0"/>
              </a:rPr>
              <a:t>Sent to the Agency via e-mail </a:t>
            </a:r>
            <a:r>
              <a:rPr lang="it-IT" b="0" i="0" u="none" strike="noStrike" baseline="0" dirty="0" err="1">
                <a:solidFill>
                  <a:srgbClr val="006FC0"/>
                </a:solidFill>
                <a:latin typeface="Calibri" panose="020F0502020204030204" pitchFamily="34" charset="0"/>
              </a:rPr>
              <a:t>only</a:t>
            </a:r>
            <a:endParaRPr lang="en-US" b="0" i="0" u="none" strike="noStrike" baseline="0" dirty="0">
              <a:solidFill>
                <a:srgbClr val="006FC0"/>
              </a:solidFill>
              <a:latin typeface="Calibri" panose="020F0502020204030204" pitchFamily="34" charset="0"/>
            </a:endParaRPr>
          </a:p>
          <a:p>
            <a:r>
              <a:rPr lang="it-IT" b="0" i="0" u="none" strike="noStrike" baseline="0" dirty="0">
                <a:solidFill>
                  <a:srgbClr val="006FC0"/>
                </a:solidFill>
                <a:latin typeface="Wingdings" panose="05000000000000000000" pitchFamily="2" charset="2"/>
              </a:rPr>
              <a:t></a:t>
            </a:r>
            <a:r>
              <a:rPr lang="it-IT" b="0" i="0" u="none" strike="noStrike" baseline="0" dirty="0" err="1">
                <a:solidFill>
                  <a:srgbClr val="006FC0"/>
                </a:solidFill>
                <a:latin typeface="Calibri" panose="020F0502020204030204" pitchFamily="34" charset="0"/>
              </a:rPr>
              <a:t>Declare</a:t>
            </a:r>
            <a:r>
              <a:rPr lang="it-IT" b="0" i="0" u="none" strike="noStrike" baseline="0" dirty="0">
                <a:solidFill>
                  <a:srgbClr val="006FC0"/>
                </a:solidFill>
                <a:latin typeface="Calibri" panose="020F0502020204030204" pitchFamily="34" charset="0"/>
              </a:rPr>
              <a:t> costs</a:t>
            </a:r>
          </a:p>
          <a:p>
            <a:r>
              <a:rPr lang="en-US" b="0" i="0" u="none" strike="noStrike" baseline="0" dirty="0">
                <a:solidFill>
                  <a:srgbClr val="006FC0"/>
                </a:solidFill>
                <a:latin typeface="Wingdings" panose="05000000000000000000" pitchFamily="2" charset="2"/>
              </a:rPr>
              <a:t></a:t>
            </a:r>
            <a:r>
              <a:rPr lang="en-US" b="0" i="0" u="none" strike="noStrike" baseline="0" dirty="0">
                <a:solidFill>
                  <a:srgbClr val="006FC0"/>
                </a:solidFill>
                <a:latin typeface="Calibri" panose="020F0502020204030204" pitchFamily="34" charset="0"/>
              </a:rPr>
              <a:t>Descriptive part  (word) + financial part (excel) + Declaration of </a:t>
            </a:r>
            <a:r>
              <a:rPr lang="en-US" b="0" i="0" u="none" strike="noStrike" baseline="0" dirty="0" err="1">
                <a:solidFill>
                  <a:srgbClr val="006FC0"/>
                </a:solidFill>
                <a:latin typeface="Calibri" panose="020F0502020204030204" pitchFamily="34" charset="0"/>
              </a:rPr>
              <a:t>honour</a:t>
            </a:r>
            <a:r>
              <a:rPr lang="en-US" b="0" i="0" u="none" strike="noStrike" baseline="0" dirty="0">
                <a:solidFill>
                  <a:srgbClr val="006FC0"/>
                </a:solidFill>
                <a:latin typeface="Calibri" panose="020F0502020204030204" pitchFamily="34" charset="0"/>
              </a:rPr>
              <a:t> (word) </a:t>
            </a:r>
          </a:p>
          <a:p>
            <a:r>
              <a:rPr lang="en-US" b="0" i="0" u="none" strike="noStrike" baseline="0" dirty="0">
                <a:solidFill>
                  <a:srgbClr val="006FC0"/>
                </a:solidFill>
                <a:latin typeface="Wingdings" panose="05000000000000000000" pitchFamily="2" charset="2"/>
              </a:rPr>
              <a:t></a:t>
            </a:r>
            <a:r>
              <a:rPr lang="en-US" b="0" i="0" u="none" strike="noStrike" baseline="0" dirty="0">
                <a:solidFill>
                  <a:srgbClr val="006FC0"/>
                </a:solidFill>
                <a:latin typeface="Calibri" panose="020F0502020204030204" pitchFamily="34" charset="0"/>
              </a:rPr>
              <a:t>Provide financial supporting documents only upon request</a:t>
            </a:r>
          </a:p>
          <a:p>
            <a:pPr marL="0" indent="0">
              <a:buNone/>
            </a:pPr>
            <a:r>
              <a:rPr lang="en-US" sz="1600" b="0" i="0" u="none" strike="noStrike" baseline="0" dirty="0">
                <a:solidFill>
                  <a:srgbClr val="006FC0"/>
                </a:solidFill>
                <a:latin typeface="Wingdings" panose="05000000000000000000" pitchFamily="2" charset="2"/>
              </a:rPr>
              <a:t></a:t>
            </a:r>
            <a:r>
              <a:rPr lang="it-IT" b="1" i="0" u="none" strike="noStrike" baseline="0" dirty="0">
                <a:solidFill>
                  <a:srgbClr val="0080C5"/>
                </a:solidFill>
                <a:latin typeface="Calibri" panose="020F0502020204030204" pitchFamily="34" charset="0"/>
              </a:rPr>
              <a:t>Feedback </a:t>
            </a:r>
            <a:r>
              <a:rPr lang="it-IT" b="0" i="0" u="none" strike="noStrike" baseline="0" dirty="0">
                <a:solidFill>
                  <a:srgbClr val="0080C5"/>
                </a:solidFill>
                <a:latin typeface="Calibri" panose="020F0502020204030204" pitchFamily="34" charset="0"/>
              </a:rPr>
              <a:t>(</a:t>
            </a:r>
            <a:r>
              <a:rPr lang="it-IT" b="0" i="0" u="none" strike="noStrike" baseline="0" dirty="0" err="1">
                <a:solidFill>
                  <a:srgbClr val="0080C5"/>
                </a:solidFill>
                <a:latin typeface="Calibri" panose="020F0502020204030204" pitchFamily="34" charset="0"/>
              </a:rPr>
              <a:t>within</a:t>
            </a:r>
            <a:r>
              <a:rPr lang="it-IT" b="0" i="0" u="none" strike="noStrike" baseline="0" dirty="0">
                <a:solidFill>
                  <a:srgbClr val="0080C5"/>
                </a:solidFill>
                <a:latin typeface="Calibri" panose="020F0502020204030204" pitchFamily="34" charset="0"/>
              </a:rPr>
              <a:t> 60 days) </a:t>
            </a:r>
            <a:r>
              <a:rPr lang="it-IT" b="0" i="0" u="none" strike="noStrike" baseline="0" dirty="0">
                <a:solidFill>
                  <a:srgbClr val="0080C5"/>
                </a:solidFill>
                <a:latin typeface="Wingdings" panose="05000000000000000000" pitchFamily="2" charset="2"/>
              </a:rPr>
              <a:t> </a:t>
            </a:r>
            <a:r>
              <a:rPr lang="it-IT" b="0" i="0" u="none" strike="noStrike" baseline="0" dirty="0" err="1">
                <a:solidFill>
                  <a:srgbClr val="0080C5"/>
                </a:solidFill>
                <a:latin typeface="Calibri" panose="020F0502020204030204" pitchFamily="34" charset="0"/>
              </a:rPr>
              <a:t>sent</a:t>
            </a:r>
            <a:r>
              <a:rPr lang="it-IT" b="0" i="0" u="none" strike="noStrike" baseline="0" dirty="0">
                <a:solidFill>
                  <a:srgbClr val="0080C5"/>
                </a:solidFill>
                <a:latin typeface="Calibri" panose="020F0502020204030204" pitchFamily="34" charset="0"/>
              </a:rPr>
              <a:t> to coordinator</a:t>
            </a:r>
          </a:p>
          <a:p>
            <a:pPr marL="0" indent="0">
              <a:buNone/>
            </a:pPr>
            <a:r>
              <a:rPr lang="it-IT" b="0" i="0" u="none" strike="noStrike" baseline="0" dirty="0">
                <a:solidFill>
                  <a:srgbClr val="0080C5"/>
                </a:solidFill>
                <a:latin typeface="Wingdings" panose="05000000000000000000" pitchFamily="2" charset="2"/>
              </a:rPr>
              <a:t></a:t>
            </a:r>
            <a:r>
              <a:rPr lang="it-IT" b="1" i="0" u="none" strike="noStrike" baseline="0" dirty="0" err="1">
                <a:solidFill>
                  <a:srgbClr val="0080C5"/>
                </a:solidFill>
                <a:latin typeface="Calibri" panose="020F0502020204030204" pitchFamily="34" charset="0"/>
              </a:rPr>
              <a:t>Discuss</a:t>
            </a:r>
            <a:r>
              <a:rPr lang="it-IT" b="1" i="0" u="none" strike="noStrike" baseline="0" dirty="0">
                <a:solidFill>
                  <a:srgbClr val="0080C5"/>
                </a:solidFill>
                <a:latin typeface="Calibri" panose="020F0502020204030204" pitchFamily="34" charset="0"/>
              </a:rPr>
              <a:t> feedback and </a:t>
            </a:r>
            <a:r>
              <a:rPr lang="it-IT" b="0" i="0" u="none" strike="noStrike" baseline="0" dirty="0" err="1">
                <a:solidFill>
                  <a:srgbClr val="0080C5"/>
                </a:solidFill>
                <a:latin typeface="Calibri" panose="020F0502020204030204" pitchFamily="34" charset="0"/>
              </a:rPr>
              <a:t>implement</a:t>
            </a:r>
            <a:r>
              <a:rPr lang="it-IT" b="0" i="0" u="none" strike="noStrike" baseline="0" dirty="0">
                <a:solidFill>
                  <a:srgbClr val="0080C5"/>
                </a:solidFill>
                <a:latin typeface="Calibri" panose="020F0502020204030204" pitchFamily="34" charset="0"/>
              </a:rPr>
              <a:t> with partners</a:t>
            </a:r>
            <a:endParaRPr lang="it-IT" b="0" i="0" u="none" strike="noStrike" baseline="0" dirty="0">
              <a:solidFill>
                <a:srgbClr val="006FC0"/>
              </a:solidFill>
              <a:latin typeface="Calibri" panose="020F0502020204030204" pitchFamily="34" charset="0"/>
            </a:endParaRPr>
          </a:p>
        </p:txBody>
      </p:sp>
    </p:spTree>
    <p:extLst>
      <p:ext uri="{BB962C8B-B14F-4D97-AF65-F5344CB8AC3E}">
        <p14:creationId xmlns:p14="http://schemas.microsoft.com/office/powerpoint/2010/main" val="3959977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50C401-A2A7-4A35-AFD2-ABD0787F1F66}"/>
              </a:ext>
            </a:extLst>
          </p:cNvPr>
          <p:cNvSpPr>
            <a:spLocks noGrp="1"/>
          </p:cNvSpPr>
          <p:nvPr>
            <p:ph type="title"/>
          </p:nvPr>
        </p:nvSpPr>
        <p:spPr>
          <a:xfrm>
            <a:off x="838200" y="248749"/>
            <a:ext cx="10896600" cy="540960"/>
          </a:xfrm>
        </p:spPr>
        <p:txBody>
          <a:bodyPr/>
          <a:lstStyle/>
          <a:p>
            <a:r>
              <a:rPr lang="en-US" dirty="0"/>
              <a:t>What is the purpose of reports and when to submit them</a:t>
            </a:r>
            <a:endParaRPr lang="it-IT" dirty="0"/>
          </a:p>
        </p:txBody>
      </p:sp>
      <p:sp>
        <p:nvSpPr>
          <p:cNvPr id="3" name="Segnaposto contenuto 2">
            <a:extLst>
              <a:ext uri="{FF2B5EF4-FFF2-40B4-BE49-F238E27FC236}">
                <a16:creationId xmlns:a16="http://schemas.microsoft.com/office/drawing/2014/main" id="{C922A8E1-C176-4BC5-BFCB-B7253D09692B}"/>
              </a:ext>
            </a:extLst>
          </p:cNvPr>
          <p:cNvSpPr>
            <a:spLocks noGrp="1"/>
          </p:cNvSpPr>
          <p:nvPr>
            <p:ph idx="1"/>
          </p:nvPr>
        </p:nvSpPr>
        <p:spPr>
          <a:xfrm>
            <a:off x="838200" y="1071650"/>
            <a:ext cx="10515600" cy="5341849"/>
          </a:xfrm>
        </p:spPr>
        <p:txBody>
          <a:bodyPr/>
          <a:lstStyle/>
          <a:p>
            <a:pPr marL="0" indent="0">
              <a:buNone/>
            </a:pPr>
            <a:r>
              <a:rPr lang="it-IT" sz="2400" b="1" dirty="0" err="1">
                <a:solidFill>
                  <a:srgbClr val="92D050"/>
                </a:solidFill>
                <a:latin typeface="Calibri" panose="020F0502020204030204" pitchFamily="34" charset="0"/>
              </a:rPr>
              <a:t>Specificity</a:t>
            </a:r>
            <a:r>
              <a:rPr lang="it-IT" sz="2400" b="1" dirty="0">
                <a:solidFill>
                  <a:srgbClr val="92D050"/>
                </a:solidFill>
                <a:latin typeface="Calibri" panose="020F0502020204030204" pitchFamily="34" charset="0"/>
              </a:rPr>
              <a:t> – progress report </a:t>
            </a:r>
            <a:r>
              <a:rPr lang="it-IT" sz="2400" b="1" i="0" u="none" strike="noStrike" baseline="0" dirty="0">
                <a:solidFill>
                  <a:srgbClr val="92D050"/>
                </a:solidFill>
                <a:latin typeface="Calibri" panose="020F0502020204030204" pitchFamily="34" charset="0"/>
              </a:rPr>
              <a:t>(with </a:t>
            </a:r>
            <a:r>
              <a:rPr lang="it-IT" sz="2400" b="1" i="0" u="none" strike="noStrike" baseline="0" dirty="0" err="1">
                <a:solidFill>
                  <a:srgbClr val="92D050"/>
                </a:solidFill>
                <a:latin typeface="Calibri" panose="020F0502020204030204" pitchFamily="34" charset="0"/>
              </a:rPr>
              <a:t>pre</a:t>
            </a:r>
            <a:r>
              <a:rPr lang="it-IT" sz="2400" b="1" i="0" u="none" strike="noStrike" baseline="0" dirty="0">
                <a:solidFill>
                  <a:srgbClr val="92D050"/>
                </a:solidFill>
                <a:latin typeface="Calibri" panose="020F0502020204030204" pitchFamily="34" charset="0"/>
              </a:rPr>
              <a:t>-financing)</a:t>
            </a:r>
            <a:endParaRPr lang="it-IT" sz="2400" b="0" i="0" u="none" strike="noStrike" baseline="0" dirty="0">
              <a:solidFill>
                <a:srgbClr val="92D050"/>
              </a:solidFill>
              <a:latin typeface="Calibri" panose="020F0502020204030204" pitchFamily="34" charset="0"/>
            </a:endParaRPr>
          </a:p>
          <a:p>
            <a:pPr marL="0" indent="0">
              <a:buNone/>
            </a:pPr>
            <a:r>
              <a:rPr lang="en-US" b="0" i="0" u="none" strike="noStrike" baseline="0" dirty="0">
                <a:solidFill>
                  <a:srgbClr val="006FC0"/>
                </a:solidFill>
                <a:latin typeface="Wingdings" panose="05000000000000000000" pitchFamily="2" charset="2"/>
              </a:rPr>
              <a:t> </a:t>
            </a:r>
            <a:r>
              <a:rPr lang="en-US" b="0" i="0" u="none" strike="noStrike" baseline="0" dirty="0">
                <a:solidFill>
                  <a:srgbClr val="006FC0"/>
                </a:solidFill>
                <a:latin typeface="Calibri" panose="020F0502020204030204" pitchFamily="34" charset="0"/>
              </a:rPr>
              <a:t>Covers </a:t>
            </a:r>
            <a:r>
              <a:rPr lang="en-US" b="1" i="0" u="none" strike="noStrike" baseline="0" dirty="0">
                <a:solidFill>
                  <a:srgbClr val="006FC0"/>
                </a:solidFill>
                <a:latin typeface="Calibri" panose="020F0502020204030204" pitchFamily="34" charset="0"/>
              </a:rPr>
              <a:t>first half of eligibility </a:t>
            </a:r>
            <a:r>
              <a:rPr lang="en-US" b="0" i="0" u="none" strike="noStrike" baseline="0" dirty="0">
                <a:solidFill>
                  <a:srgbClr val="006FC0"/>
                </a:solidFill>
                <a:latin typeface="Calibri" panose="020F0502020204030204" pitchFamily="34" charset="0"/>
              </a:rPr>
              <a:t>period   </a:t>
            </a:r>
          </a:p>
          <a:p>
            <a:pPr marL="0" indent="0">
              <a:buNone/>
            </a:pPr>
            <a:r>
              <a:rPr lang="en-US" b="0" i="0" u="none" strike="noStrike" baseline="0" dirty="0">
                <a:solidFill>
                  <a:srgbClr val="006FC0"/>
                </a:solidFill>
                <a:latin typeface="Wingdings" panose="05000000000000000000" pitchFamily="2" charset="2"/>
              </a:rPr>
              <a:t> </a:t>
            </a:r>
            <a:r>
              <a:rPr lang="en-US" b="0" i="0" u="none" strike="noStrike" baseline="0" dirty="0">
                <a:solidFill>
                  <a:srgbClr val="006FC0"/>
                </a:solidFill>
                <a:latin typeface="Calibri" panose="020F0502020204030204" pitchFamily="34" charset="0"/>
              </a:rPr>
              <a:t>Deadline: </a:t>
            </a:r>
            <a:r>
              <a:rPr lang="en-US" b="1" i="0" u="none" strike="noStrike" baseline="0" dirty="0">
                <a:solidFill>
                  <a:srgbClr val="006FC0"/>
                </a:solidFill>
                <a:latin typeface="Calibri" panose="020F0502020204030204" pitchFamily="34" charset="0"/>
              </a:rPr>
              <a:t>end of first half of eligibility period + 2 month</a:t>
            </a:r>
          </a:p>
          <a:p>
            <a:pPr marL="0" indent="0">
              <a:buNone/>
            </a:pPr>
            <a:r>
              <a:rPr lang="en-US" b="0" i="0" u="none" strike="noStrike" baseline="0" dirty="0">
                <a:solidFill>
                  <a:srgbClr val="006FC0"/>
                </a:solidFill>
                <a:latin typeface="Wingdings" panose="05000000000000000000" pitchFamily="2" charset="2"/>
              </a:rPr>
              <a:t> </a:t>
            </a:r>
            <a:r>
              <a:rPr lang="en-US" b="1" i="0" u="none" strike="noStrike" baseline="0" dirty="0">
                <a:solidFill>
                  <a:srgbClr val="006FC0"/>
                </a:solidFill>
                <a:latin typeface="Calibri" panose="020F0502020204030204" pitchFamily="34" charset="0"/>
              </a:rPr>
              <a:t>Descriptive</a:t>
            </a:r>
            <a:r>
              <a:rPr lang="en-US" b="0" i="0" u="none" strike="noStrike" baseline="0" dirty="0">
                <a:solidFill>
                  <a:srgbClr val="006FC0"/>
                </a:solidFill>
                <a:latin typeface="Calibri" panose="020F0502020204030204" pitchFamily="34" charset="0"/>
              </a:rPr>
              <a:t> part  (word) + </a:t>
            </a:r>
            <a:r>
              <a:rPr lang="en-US" b="1" i="0" u="none" strike="noStrike" baseline="0" dirty="0">
                <a:solidFill>
                  <a:srgbClr val="006FC0"/>
                </a:solidFill>
                <a:latin typeface="Calibri" panose="020F0502020204030204" pitchFamily="34" charset="0"/>
              </a:rPr>
              <a:t>financial</a:t>
            </a:r>
            <a:r>
              <a:rPr lang="en-US" b="0" i="0" u="none" strike="noStrike" baseline="0" dirty="0">
                <a:solidFill>
                  <a:srgbClr val="006FC0"/>
                </a:solidFill>
                <a:latin typeface="Calibri" panose="020F0502020204030204" pitchFamily="34" charset="0"/>
              </a:rPr>
              <a:t> part (excel) + </a:t>
            </a:r>
            <a:r>
              <a:rPr lang="en-US" b="1" i="0" u="none" strike="noStrike" baseline="0" dirty="0">
                <a:solidFill>
                  <a:srgbClr val="006FC0"/>
                </a:solidFill>
                <a:latin typeface="Calibri" panose="020F0502020204030204" pitchFamily="34" charset="0"/>
              </a:rPr>
              <a:t>Declaration of </a:t>
            </a:r>
            <a:r>
              <a:rPr lang="en-US" b="1" i="0" u="none" strike="noStrike" baseline="0" dirty="0" err="1">
                <a:solidFill>
                  <a:srgbClr val="006FC0"/>
                </a:solidFill>
                <a:latin typeface="Calibri" panose="020F0502020204030204" pitchFamily="34" charset="0"/>
              </a:rPr>
              <a:t>honour</a:t>
            </a:r>
            <a:r>
              <a:rPr lang="en-US" b="1" i="0" u="none" strike="noStrike" baseline="0" dirty="0">
                <a:solidFill>
                  <a:srgbClr val="006FC0"/>
                </a:solidFill>
                <a:latin typeface="Calibri" panose="020F0502020204030204" pitchFamily="34" charset="0"/>
              </a:rPr>
              <a:t> </a:t>
            </a:r>
            <a:r>
              <a:rPr lang="en-US" b="0" i="0" u="none" strike="noStrike" baseline="0" dirty="0">
                <a:solidFill>
                  <a:srgbClr val="006FC0"/>
                </a:solidFill>
                <a:latin typeface="Calibri" panose="020F0502020204030204" pitchFamily="34" charset="0"/>
              </a:rPr>
              <a:t>(word) </a:t>
            </a:r>
          </a:p>
          <a:p>
            <a:pPr marL="0" indent="0">
              <a:buNone/>
            </a:pPr>
            <a:r>
              <a:rPr lang="en-US" b="0" i="0" u="none" strike="noStrike" baseline="0" dirty="0">
                <a:solidFill>
                  <a:srgbClr val="0080C5"/>
                </a:solidFill>
                <a:latin typeface="Wingdings" panose="05000000000000000000" pitchFamily="2" charset="2"/>
              </a:rPr>
              <a:t> </a:t>
            </a:r>
            <a:r>
              <a:rPr lang="en-US" b="1" dirty="0">
                <a:solidFill>
                  <a:srgbClr val="006FC0"/>
                </a:solidFill>
                <a:latin typeface="Calibri" panose="020F0502020204030204" pitchFamily="34" charset="0"/>
              </a:rPr>
              <a:t>Erasmus+ Project Results Platform </a:t>
            </a:r>
            <a:r>
              <a:rPr lang="en-US" dirty="0">
                <a:solidFill>
                  <a:srgbClr val="006FC0"/>
                </a:solidFill>
                <a:latin typeface="Calibri" panose="020F0502020204030204" pitchFamily="34" charset="0"/>
              </a:rPr>
              <a:t>(update project summary)</a:t>
            </a:r>
          </a:p>
          <a:p>
            <a:pPr marL="0" indent="0">
              <a:buNone/>
            </a:pPr>
            <a:r>
              <a:rPr lang="en-US" b="0" i="0" u="none" strike="noStrike" baseline="0" dirty="0">
                <a:solidFill>
                  <a:srgbClr val="006FC0"/>
                </a:solidFill>
                <a:latin typeface="Wingdings" panose="05000000000000000000" pitchFamily="2" charset="2"/>
              </a:rPr>
              <a:t> </a:t>
            </a:r>
            <a:r>
              <a:rPr lang="en-US" b="1" dirty="0">
                <a:solidFill>
                  <a:srgbClr val="006FC0"/>
                </a:solidFill>
                <a:latin typeface="Calibri" panose="020F0502020204030204" pitchFamily="34" charset="0"/>
              </a:rPr>
              <a:t>Discuss feedback </a:t>
            </a:r>
            <a:r>
              <a:rPr lang="en-US" dirty="0">
                <a:solidFill>
                  <a:srgbClr val="006FC0"/>
                </a:solidFill>
                <a:latin typeface="Calibri" panose="020F0502020204030204" pitchFamily="34" charset="0"/>
              </a:rPr>
              <a:t>and implement with partners</a:t>
            </a:r>
          </a:p>
          <a:p>
            <a:pPr marL="0" indent="0">
              <a:buNone/>
            </a:pPr>
            <a:endParaRPr lang="it-IT" b="0" i="0" u="none" strike="noStrike" baseline="0" dirty="0">
              <a:solidFill>
                <a:srgbClr val="006FC0"/>
              </a:solidFill>
              <a:latin typeface="Calibri" panose="020F0502020204030204" pitchFamily="34" charset="0"/>
            </a:endParaRPr>
          </a:p>
          <a:p>
            <a:pPr marL="0" indent="0">
              <a:buNone/>
            </a:pPr>
            <a:r>
              <a:rPr lang="en-US" sz="2400" b="1" dirty="0">
                <a:solidFill>
                  <a:srgbClr val="92D050"/>
                </a:solidFill>
                <a:latin typeface="Calibri" panose="020F0502020204030204" pitchFamily="34" charset="0"/>
              </a:rPr>
              <a:t>Specificity –final report </a:t>
            </a:r>
            <a:r>
              <a:rPr lang="en-US" sz="2400" b="1" i="0" u="none" strike="noStrike" baseline="0" dirty="0">
                <a:solidFill>
                  <a:srgbClr val="92D050"/>
                </a:solidFill>
                <a:latin typeface="Calibri" panose="020F0502020204030204" pitchFamily="34" charset="0"/>
              </a:rPr>
              <a:t>(with balance payment)</a:t>
            </a:r>
            <a:endParaRPr lang="en-US" sz="2400" b="0" i="0" u="none" strike="noStrike" baseline="0" dirty="0">
              <a:solidFill>
                <a:srgbClr val="92D050"/>
              </a:solidFill>
              <a:latin typeface="Calibri" panose="020F0502020204030204" pitchFamily="34" charset="0"/>
            </a:endParaRPr>
          </a:p>
          <a:p>
            <a:pPr marL="0" indent="0">
              <a:buNone/>
            </a:pPr>
            <a:r>
              <a:rPr lang="it-IT" b="0" i="0" u="none" strike="noStrike" baseline="0" dirty="0">
                <a:solidFill>
                  <a:srgbClr val="006FC0"/>
                </a:solidFill>
                <a:latin typeface="Wingdings" panose="05000000000000000000" pitchFamily="2" charset="2"/>
              </a:rPr>
              <a:t> </a:t>
            </a:r>
            <a:r>
              <a:rPr lang="it-IT" b="0" i="0" u="none" strike="noStrike" baseline="0" dirty="0">
                <a:solidFill>
                  <a:srgbClr val="006FC0"/>
                </a:solidFill>
                <a:latin typeface="Calibri" panose="020F0502020204030204" pitchFamily="34" charset="0"/>
              </a:rPr>
              <a:t>Covers </a:t>
            </a:r>
            <a:r>
              <a:rPr lang="it-IT" b="1" i="0" u="none" strike="noStrike" baseline="0" dirty="0">
                <a:solidFill>
                  <a:srgbClr val="006FC0"/>
                </a:solidFill>
                <a:latin typeface="Calibri" panose="020F0502020204030204" pitchFamily="34" charset="0"/>
              </a:rPr>
              <a:t>full </a:t>
            </a:r>
            <a:r>
              <a:rPr lang="it-IT" b="0" i="0" u="none" strike="noStrike" baseline="0" dirty="0" err="1">
                <a:solidFill>
                  <a:srgbClr val="006FC0"/>
                </a:solidFill>
                <a:latin typeface="Calibri" panose="020F0502020204030204" pitchFamily="34" charset="0"/>
              </a:rPr>
              <a:t>eligibility</a:t>
            </a:r>
            <a:r>
              <a:rPr lang="it-IT" b="0" i="0" u="none" strike="noStrike" baseline="0" dirty="0">
                <a:solidFill>
                  <a:srgbClr val="006FC0"/>
                </a:solidFill>
                <a:latin typeface="Calibri" panose="020F0502020204030204" pitchFamily="34" charset="0"/>
              </a:rPr>
              <a:t> </a:t>
            </a:r>
            <a:r>
              <a:rPr lang="it-IT" b="0" i="0" u="none" strike="noStrike" baseline="0" dirty="0" err="1">
                <a:solidFill>
                  <a:srgbClr val="006FC0"/>
                </a:solidFill>
                <a:latin typeface="Calibri" panose="020F0502020204030204" pitchFamily="34" charset="0"/>
              </a:rPr>
              <a:t>period</a:t>
            </a:r>
            <a:r>
              <a:rPr lang="it-IT" b="0" i="0" u="none" strike="noStrike" baseline="0" dirty="0">
                <a:solidFill>
                  <a:srgbClr val="006FC0"/>
                </a:solidFill>
                <a:latin typeface="Calibri" panose="020F0502020204030204" pitchFamily="34" charset="0"/>
              </a:rPr>
              <a:t>  </a:t>
            </a:r>
          </a:p>
          <a:p>
            <a:pPr marL="0" indent="0">
              <a:buNone/>
            </a:pPr>
            <a:r>
              <a:rPr lang="en-US" b="0" i="0" u="none" strike="noStrike" baseline="0" dirty="0">
                <a:solidFill>
                  <a:srgbClr val="006FC0"/>
                </a:solidFill>
                <a:latin typeface="Wingdings" panose="05000000000000000000" pitchFamily="2" charset="2"/>
              </a:rPr>
              <a:t> </a:t>
            </a:r>
            <a:r>
              <a:rPr lang="en-US" b="0" i="0" u="none" strike="noStrike" baseline="0" dirty="0">
                <a:solidFill>
                  <a:srgbClr val="006FC0"/>
                </a:solidFill>
                <a:latin typeface="Calibri" panose="020F0502020204030204" pitchFamily="34" charset="0"/>
              </a:rPr>
              <a:t>Deadline: </a:t>
            </a:r>
            <a:r>
              <a:rPr lang="en-US" b="1" i="0" u="none" strike="noStrike" baseline="0" dirty="0">
                <a:solidFill>
                  <a:srgbClr val="006FC0"/>
                </a:solidFill>
                <a:latin typeface="Calibri" panose="020F0502020204030204" pitchFamily="34" charset="0"/>
              </a:rPr>
              <a:t>end of eligibility period + 2 months</a:t>
            </a:r>
            <a:endParaRPr lang="en-US" b="0" i="0" u="none" strike="noStrike" baseline="0" dirty="0">
              <a:solidFill>
                <a:srgbClr val="006FC0"/>
              </a:solidFill>
              <a:latin typeface="Calibri" panose="020F0502020204030204" pitchFamily="34" charset="0"/>
            </a:endParaRPr>
          </a:p>
          <a:p>
            <a:pPr marL="0" indent="0">
              <a:buNone/>
            </a:pPr>
            <a:r>
              <a:rPr lang="en-US" b="0" i="0" u="none" strike="noStrike" baseline="0" dirty="0">
                <a:solidFill>
                  <a:srgbClr val="006FC0"/>
                </a:solidFill>
                <a:latin typeface="Wingdings" panose="05000000000000000000" pitchFamily="2" charset="2"/>
              </a:rPr>
              <a:t> </a:t>
            </a:r>
            <a:r>
              <a:rPr lang="en-US" b="1" i="0" u="none" strike="noStrike" baseline="0" dirty="0">
                <a:solidFill>
                  <a:srgbClr val="006FC0"/>
                </a:solidFill>
                <a:latin typeface="Calibri" panose="020F0502020204030204" pitchFamily="34" charset="0"/>
              </a:rPr>
              <a:t>Descriptive</a:t>
            </a:r>
            <a:r>
              <a:rPr lang="en-US" i="0" u="none" strike="noStrike" baseline="0" dirty="0">
                <a:solidFill>
                  <a:srgbClr val="006FC0"/>
                </a:solidFill>
                <a:latin typeface="Calibri" panose="020F0502020204030204" pitchFamily="34" charset="0"/>
              </a:rPr>
              <a:t> part  </a:t>
            </a:r>
            <a:r>
              <a:rPr lang="en-US" b="0" i="0" u="none" strike="noStrike" baseline="0" dirty="0">
                <a:solidFill>
                  <a:srgbClr val="006FC0"/>
                </a:solidFill>
                <a:latin typeface="Calibri" panose="020F0502020204030204" pitchFamily="34" charset="0"/>
              </a:rPr>
              <a:t>(word) + </a:t>
            </a:r>
            <a:r>
              <a:rPr lang="en-US" b="1" i="0" u="none" strike="noStrike" baseline="0" dirty="0">
                <a:solidFill>
                  <a:srgbClr val="006FC0"/>
                </a:solidFill>
                <a:latin typeface="Calibri" panose="020F0502020204030204" pitchFamily="34" charset="0"/>
              </a:rPr>
              <a:t>financial</a:t>
            </a:r>
            <a:r>
              <a:rPr lang="en-US" b="0" i="0" u="none" strike="noStrike" baseline="0" dirty="0">
                <a:solidFill>
                  <a:srgbClr val="006FC0"/>
                </a:solidFill>
                <a:latin typeface="Calibri" panose="020F0502020204030204" pitchFamily="34" charset="0"/>
              </a:rPr>
              <a:t> part (excel) + </a:t>
            </a:r>
            <a:r>
              <a:rPr lang="en-US" b="1" i="0" u="none" strike="noStrike" baseline="0" dirty="0">
                <a:solidFill>
                  <a:srgbClr val="006FC0"/>
                </a:solidFill>
                <a:latin typeface="Calibri" panose="020F0502020204030204" pitchFamily="34" charset="0"/>
              </a:rPr>
              <a:t>Declaration of </a:t>
            </a:r>
            <a:r>
              <a:rPr lang="en-US" b="1" i="0" u="none" strike="noStrike" baseline="0" dirty="0" err="1">
                <a:solidFill>
                  <a:srgbClr val="006FC0"/>
                </a:solidFill>
                <a:latin typeface="Calibri" panose="020F0502020204030204" pitchFamily="34" charset="0"/>
              </a:rPr>
              <a:t>honour</a:t>
            </a:r>
            <a:r>
              <a:rPr lang="en-US" b="1" i="0" u="none" strike="noStrike" baseline="0" dirty="0">
                <a:solidFill>
                  <a:srgbClr val="006FC0"/>
                </a:solidFill>
                <a:latin typeface="Calibri" panose="020F0502020204030204" pitchFamily="34" charset="0"/>
              </a:rPr>
              <a:t> </a:t>
            </a:r>
            <a:r>
              <a:rPr lang="en-US" b="0" i="0" u="none" strike="noStrike" baseline="0" dirty="0">
                <a:solidFill>
                  <a:srgbClr val="006FC0"/>
                </a:solidFill>
                <a:latin typeface="Calibri" panose="020F0502020204030204" pitchFamily="34" charset="0"/>
              </a:rPr>
              <a:t>(word) </a:t>
            </a:r>
          </a:p>
          <a:p>
            <a:pPr marL="0" indent="0">
              <a:buNone/>
            </a:pPr>
            <a:r>
              <a:rPr lang="en-US" b="0" i="0" u="none" strike="noStrike" baseline="0" dirty="0">
                <a:solidFill>
                  <a:srgbClr val="006FC0"/>
                </a:solidFill>
                <a:latin typeface="Wingdings" panose="05000000000000000000" pitchFamily="2" charset="2"/>
              </a:rPr>
              <a:t> </a:t>
            </a:r>
            <a:r>
              <a:rPr lang="en-US" b="1" i="0" u="none" strike="noStrike" baseline="0" dirty="0">
                <a:solidFill>
                  <a:srgbClr val="006FC0"/>
                </a:solidFill>
                <a:latin typeface="Calibri" panose="020F0502020204030204" pitchFamily="34" charset="0"/>
              </a:rPr>
              <a:t>Erasmus+ Project Results Platform </a:t>
            </a:r>
            <a:r>
              <a:rPr lang="en-US" b="0" i="0" u="none" strike="noStrike" baseline="0" dirty="0">
                <a:solidFill>
                  <a:srgbClr val="006FC0"/>
                </a:solidFill>
                <a:latin typeface="Calibri" panose="020F0502020204030204" pitchFamily="34" charset="0"/>
              </a:rPr>
              <a:t>(update project summary, upload results)</a:t>
            </a:r>
            <a:endParaRPr lang="it-IT" b="0" i="0" u="none" strike="noStrike" baseline="0" dirty="0">
              <a:solidFill>
                <a:srgbClr val="006FC0"/>
              </a:solidFill>
              <a:latin typeface="Calibri" panose="020F0502020204030204" pitchFamily="34" charset="0"/>
            </a:endParaRPr>
          </a:p>
        </p:txBody>
      </p:sp>
      <p:sp>
        <p:nvSpPr>
          <p:cNvPr id="4" name="Segnaposto numero diapositiva 3">
            <a:extLst>
              <a:ext uri="{FF2B5EF4-FFF2-40B4-BE49-F238E27FC236}">
                <a16:creationId xmlns:a16="http://schemas.microsoft.com/office/drawing/2014/main" id="{6DC0C987-A25B-4F89-BEC0-3513414C5385}"/>
              </a:ext>
            </a:extLst>
          </p:cNvPr>
          <p:cNvSpPr>
            <a:spLocks noGrp="1"/>
          </p:cNvSpPr>
          <p:nvPr>
            <p:ph type="sldNum" sz="quarter" idx="12"/>
          </p:nvPr>
        </p:nvSpPr>
        <p:spPr/>
        <p:txBody>
          <a:bodyPr/>
          <a:lstStyle/>
          <a:p>
            <a:fld id="{C94A9C6C-1472-49E2-A08D-475DB4E3CBD3}" type="slidenum">
              <a:rPr lang="en-US" smtClean="0"/>
              <a:pPr/>
              <a:t>6</a:t>
            </a:fld>
            <a:endParaRPr lang="en-US" dirty="0"/>
          </a:p>
        </p:txBody>
      </p:sp>
    </p:spTree>
    <p:extLst>
      <p:ext uri="{BB962C8B-B14F-4D97-AF65-F5344CB8AC3E}">
        <p14:creationId xmlns:p14="http://schemas.microsoft.com/office/powerpoint/2010/main" val="3805790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85108D-2BF8-4000-88E1-EDEAD8B47908}"/>
              </a:ext>
            </a:extLst>
          </p:cNvPr>
          <p:cNvSpPr>
            <a:spLocks noGrp="1"/>
          </p:cNvSpPr>
          <p:nvPr>
            <p:ph type="title"/>
          </p:nvPr>
        </p:nvSpPr>
        <p:spPr/>
        <p:txBody>
          <a:bodyPr/>
          <a:lstStyle/>
          <a:p>
            <a:r>
              <a:rPr lang="en-US" dirty="0"/>
              <a:t>What is the structure and scoring of reports?</a:t>
            </a:r>
            <a:endParaRPr lang="it-IT" dirty="0"/>
          </a:p>
        </p:txBody>
      </p:sp>
      <p:sp>
        <p:nvSpPr>
          <p:cNvPr id="4" name="Segnaposto numero diapositiva 3">
            <a:extLst>
              <a:ext uri="{FF2B5EF4-FFF2-40B4-BE49-F238E27FC236}">
                <a16:creationId xmlns:a16="http://schemas.microsoft.com/office/drawing/2014/main" id="{865BE222-93CE-4DCF-98C5-90382E9BCFF0}"/>
              </a:ext>
            </a:extLst>
          </p:cNvPr>
          <p:cNvSpPr>
            <a:spLocks noGrp="1"/>
          </p:cNvSpPr>
          <p:nvPr>
            <p:ph type="sldNum" sz="quarter" idx="12"/>
          </p:nvPr>
        </p:nvSpPr>
        <p:spPr/>
        <p:txBody>
          <a:bodyPr/>
          <a:lstStyle/>
          <a:p>
            <a:fld id="{C94A9C6C-1472-49E2-A08D-475DB4E3CBD3}" type="slidenum">
              <a:rPr lang="en-US" smtClean="0"/>
              <a:pPr/>
              <a:t>7</a:t>
            </a:fld>
            <a:endParaRPr lang="en-US" dirty="0"/>
          </a:p>
        </p:txBody>
      </p:sp>
      <p:pic>
        <p:nvPicPr>
          <p:cNvPr id="6" name="Immagine 5">
            <a:extLst>
              <a:ext uri="{FF2B5EF4-FFF2-40B4-BE49-F238E27FC236}">
                <a16:creationId xmlns:a16="http://schemas.microsoft.com/office/drawing/2014/main" id="{D21E9DC1-B861-4946-A973-F7AB295E4FBB}"/>
              </a:ext>
            </a:extLst>
          </p:cNvPr>
          <p:cNvPicPr>
            <a:picLocks noChangeAspect="1"/>
          </p:cNvPicPr>
          <p:nvPr/>
        </p:nvPicPr>
        <p:blipFill>
          <a:blip r:embed="rId2"/>
          <a:stretch>
            <a:fillRect/>
          </a:stretch>
        </p:blipFill>
        <p:spPr>
          <a:xfrm>
            <a:off x="4380682" y="827887"/>
            <a:ext cx="5783416" cy="2250623"/>
          </a:xfrm>
          <a:prstGeom prst="rect">
            <a:avLst/>
          </a:prstGeom>
        </p:spPr>
      </p:pic>
      <p:pic>
        <p:nvPicPr>
          <p:cNvPr id="8" name="Immagine 7">
            <a:extLst>
              <a:ext uri="{FF2B5EF4-FFF2-40B4-BE49-F238E27FC236}">
                <a16:creationId xmlns:a16="http://schemas.microsoft.com/office/drawing/2014/main" id="{93507019-6275-458A-B967-752F3DB7AC42}"/>
              </a:ext>
            </a:extLst>
          </p:cNvPr>
          <p:cNvPicPr>
            <a:picLocks noChangeAspect="1"/>
          </p:cNvPicPr>
          <p:nvPr/>
        </p:nvPicPr>
        <p:blipFill>
          <a:blip r:embed="rId3"/>
          <a:stretch>
            <a:fillRect/>
          </a:stretch>
        </p:blipFill>
        <p:spPr>
          <a:xfrm>
            <a:off x="3514886" y="3193787"/>
            <a:ext cx="6649212" cy="1599957"/>
          </a:xfrm>
          <a:prstGeom prst="rect">
            <a:avLst/>
          </a:prstGeom>
        </p:spPr>
      </p:pic>
      <p:sp>
        <p:nvSpPr>
          <p:cNvPr id="10" name="CasellaDiTesto 9">
            <a:extLst>
              <a:ext uri="{FF2B5EF4-FFF2-40B4-BE49-F238E27FC236}">
                <a16:creationId xmlns:a16="http://schemas.microsoft.com/office/drawing/2014/main" id="{DF110757-8A02-4AC6-86F3-AA635B276C1B}"/>
              </a:ext>
            </a:extLst>
          </p:cNvPr>
          <p:cNvSpPr txBox="1"/>
          <p:nvPr/>
        </p:nvSpPr>
        <p:spPr>
          <a:xfrm>
            <a:off x="737965" y="1599255"/>
            <a:ext cx="2895600" cy="707886"/>
          </a:xfrm>
          <a:prstGeom prst="rect">
            <a:avLst/>
          </a:prstGeom>
          <a:noFill/>
        </p:spPr>
        <p:txBody>
          <a:bodyPr wrap="square">
            <a:spAutoFit/>
          </a:bodyPr>
          <a:lstStyle/>
          <a:p>
            <a:r>
              <a:rPr lang="it-IT" sz="2000" b="1" i="0" u="none" strike="noStrike" baseline="0" dirty="0">
                <a:solidFill>
                  <a:srgbClr val="0080C5"/>
                </a:solidFill>
                <a:latin typeface="Calibri" panose="020F0502020204030204" pitchFamily="34" charset="0"/>
              </a:rPr>
              <a:t>Feedback </a:t>
            </a:r>
            <a:r>
              <a:rPr lang="it-IT" sz="2000" b="0" i="0" u="none" strike="noStrike" baseline="0" dirty="0">
                <a:solidFill>
                  <a:srgbClr val="0080C5"/>
                </a:solidFill>
                <a:latin typeface="Calibri" panose="020F0502020204030204" pitchFamily="34" charset="0"/>
              </a:rPr>
              <a:t>(</a:t>
            </a:r>
            <a:r>
              <a:rPr lang="it-IT" sz="2000" b="0" i="0" u="none" strike="noStrike" baseline="0" dirty="0" err="1">
                <a:solidFill>
                  <a:srgbClr val="0080C5"/>
                </a:solidFill>
                <a:latin typeface="Calibri" panose="020F0502020204030204" pitchFamily="34" charset="0"/>
              </a:rPr>
              <a:t>within</a:t>
            </a:r>
            <a:r>
              <a:rPr lang="it-IT" sz="2000" b="0" i="0" u="none" strike="noStrike" baseline="0" dirty="0">
                <a:solidFill>
                  <a:srgbClr val="0080C5"/>
                </a:solidFill>
                <a:latin typeface="Calibri" panose="020F0502020204030204" pitchFamily="34" charset="0"/>
              </a:rPr>
              <a:t> 60 days) </a:t>
            </a:r>
            <a:r>
              <a:rPr lang="it-IT" sz="2000" b="0" i="0" u="none" strike="noStrike" baseline="0" dirty="0">
                <a:solidFill>
                  <a:srgbClr val="0080C5"/>
                </a:solidFill>
                <a:latin typeface="Wingdings" panose="05000000000000000000" pitchFamily="2" charset="2"/>
              </a:rPr>
              <a:t> </a:t>
            </a:r>
            <a:r>
              <a:rPr lang="it-IT" sz="2000" b="0" i="0" u="none" strike="noStrike" baseline="0" dirty="0" err="1">
                <a:solidFill>
                  <a:srgbClr val="0080C5"/>
                </a:solidFill>
                <a:latin typeface="Calibri" panose="020F0502020204030204" pitchFamily="34" charset="0"/>
              </a:rPr>
              <a:t>sent</a:t>
            </a:r>
            <a:r>
              <a:rPr lang="it-IT" sz="2000" b="0" i="0" u="none" strike="noStrike" baseline="0" dirty="0">
                <a:solidFill>
                  <a:srgbClr val="0080C5"/>
                </a:solidFill>
                <a:latin typeface="Calibri" panose="020F0502020204030204" pitchFamily="34" charset="0"/>
              </a:rPr>
              <a:t> to coordinator</a:t>
            </a:r>
            <a:endParaRPr lang="it-IT" sz="2000" dirty="0"/>
          </a:p>
        </p:txBody>
      </p:sp>
      <p:sp>
        <p:nvSpPr>
          <p:cNvPr id="11" name="CasellaDiTesto 10">
            <a:extLst>
              <a:ext uri="{FF2B5EF4-FFF2-40B4-BE49-F238E27FC236}">
                <a16:creationId xmlns:a16="http://schemas.microsoft.com/office/drawing/2014/main" id="{B41580D7-14F8-4944-A360-4DF7BF1386EC}"/>
              </a:ext>
            </a:extLst>
          </p:cNvPr>
          <p:cNvSpPr txBox="1"/>
          <p:nvPr/>
        </p:nvSpPr>
        <p:spPr>
          <a:xfrm>
            <a:off x="4380682" y="5019109"/>
            <a:ext cx="7351525" cy="1323439"/>
          </a:xfrm>
          <a:prstGeom prst="rect">
            <a:avLst/>
          </a:prstGeom>
          <a:noFill/>
        </p:spPr>
        <p:txBody>
          <a:bodyPr wrap="square">
            <a:spAutoFit/>
          </a:bodyPr>
          <a:lstStyle/>
          <a:p>
            <a:pPr marL="342900" indent="-342900">
              <a:buAutoNum type="arabicPeriod"/>
            </a:pPr>
            <a:r>
              <a:rPr lang="en-GB" sz="1600" dirty="0">
                <a:effectLst/>
                <a:ea typeface="Times New Roman" panose="02020603050405020304" pitchFamily="18" charset="0"/>
              </a:rPr>
              <a:t>Relevance of the project results			</a:t>
            </a:r>
            <a:r>
              <a:rPr lang="en-GB" sz="1600" b="1" dirty="0">
                <a:effectLst/>
                <a:ea typeface="Times New Roman" panose="02020603050405020304" pitchFamily="18" charset="0"/>
              </a:rPr>
              <a:t>22/25</a:t>
            </a:r>
          </a:p>
          <a:p>
            <a:pPr marL="342900" indent="-342900">
              <a:buAutoNum type="arabicPeriod"/>
            </a:pPr>
            <a:r>
              <a:rPr lang="en-GB" sz="1600" dirty="0">
                <a:effectLst/>
                <a:ea typeface="Times New Roman" panose="02020603050405020304" pitchFamily="18" charset="0"/>
              </a:rPr>
              <a:t>Quality of the project design and implementation</a:t>
            </a:r>
            <a:r>
              <a:rPr lang="en-GB" sz="1600" dirty="0">
                <a:ea typeface="Times New Roman" panose="02020603050405020304" pitchFamily="18" charset="0"/>
              </a:rPr>
              <a:t>  		24/30</a:t>
            </a:r>
          </a:p>
          <a:p>
            <a:pPr marL="342900" indent="-342900">
              <a:buAutoNum type="arabicPeriod"/>
            </a:pPr>
            <a:r>
              <a:rPr lang="en-GB" sz="1600" dirty="0">
                <a:effectLst/>
                <a:ea typeface="Times New Roman" panose="02020603050405020304" pitchFamily="18" charset="0"/>
              </a:rPr>
              <a:t>Project consortium and cooperation arrangements 		21/25</a:t>
            </a:r>
          </a:p>
          <a:p>
            <a:pPr marL="342900" indent="-342900">
              <a:buAutoNum type="arabicPeriod"/>
            </a:pPr>
            <a:r>
              <a:rPr lang="en-GB" sz="1600" dirty="0">
                <a:effectLst/>
                <a:ea typeface="Times New Roman" panose="02020603050405020304" pitchFamily="18" charset="0"/>
              </a:rPr>
              <a:t>Impact and dissemination 				16/20</a:t>
            </a:r>
            <a:br>
              <a:rPr lang="en-GB" sz="1600" dirty="0">
                <a:effectLst/>
                <a:ea typeface="Times New Roman" panose="02020603050405020304" pitchFamily="18" charset="0"/>
              </a:rPr>
            </a:br>
            <a:endParaRPr lang="it-IT" sz="1600" dirty="0"/>
          </a:p>
        </p:txBody>
      </p:sp>
      <p:sp>
        <p:nvSpPr>
          <p:cNvPr id="12" name="Rettangolo 11">
            <a:extLst>
              <a:ext uri="{FF2B5EF4-FFF2-40B4-BE49-F238E27FC236}">
                <a16:creationId xmlns:a16="http://schemas.microsoft.com/office/drawing/2014/main" id="{2377AF5F-6B64-46C1-8CB0-23335C2EEA7D}"/>
              </a:ext>
            </a:extLst>
          </p:cNvPr>
          <p:cNvSpPr/>
          <p:nvPr/>
        </p:nvSpPr>
        <p:spPr>
          <a:xfrm>
            <a:off x="426216" y="4938239"/>
            <a:ext cx="3519098" cy="707886"/>
          </a:xfrm>
          <a:prstGeom prst="rect">
            <a:avLst/>
          </a:prstGeom>
        </p:spPr>
        <p:txBody>
          <a:bodyPr wrap="square">
            <a:spAutoFit/>
          </a:bodyPr>
          <a:lstStyle/>
          <a:p>
            <a:r>
              <a:rPr lang="en-US" sz="2000" dirty="0">
                <a:solidFill>
                  <a:srgbClr val="000000"/>
                </a:solidFill>
                <a:ea typeface="Times New Roman" panose="02020603050405020304" pitchFamily="18" charset="0"/>
                <a:hlinkClick r:id="rId4" action="ppaction://hlinkfile"/>
              </a:rPr>
              <a:t>Technical-progress report M13 submitted the 05/02/21</a:t>
            </a:r>
            <a:endParaRPr lang="en-GB" sz="2000" dirty="0"/>
          </a:p>
        </p:txBody>
      </p:sp>
      <p:graphicFrame>
        <p:nvGraphicFramePr>
          <p:cNvPr id="13" name="Tabella 12">
            <a:extLst>
              <a:ext uri="{FF2B5EF4-FFF2-40B4-BE49-F238E27FC236}">
                <a16:creationId xmlns:a16="http://schemas.microsoft.com/office/drawing/2014/main" id="{90809D39-043D-4516-8F86-1349077794DD}"/>
              </a:ext>
            </a:extLst>
          </p:cNvPr>
          <p:cNvGraphicFramePr>
            <a:graphicFrameLocks noGrp="1"/>
          </p:cNvGraphicFramePr>
          <p:nvPr>
            <p:extLst>
              <p:ext uri="{D42A27DB-BD31-4B8C-83A1-F6EECF244321}">
                <p14:modId xmlns:p14="http://schemas.microsoft.com/office/powerpoint/2010/main" val="1161230246"/>
              </p:ext>
            </p:extLst>
          </p:nvPr>
        </p:nvGraphicFramePr>
        <p:xfrm>
          <a:off x="426216" y="5680390"/>
          <a:ext cx="3362630" cy="442694"/>
        </p:xfrm>
        <a:graphic>
          <a:graphicData uri="http://schemas.openxmlformats.org/drawingml/2006/table">
            <a:tbl>
              <a:tblPr firstRow="1" firstCol="1" bandRow="1">
                <a:tableStyleId>{5C22544A-7EE6-4342-B048-85BDC9FD1C3A}</a:tableStyleId>
              </a:tblPr>
              <a:tblGrid>
                <a:gridCol w="1821424">
                  <a:extLst>
                    <a:ext uri="{9D8B030D-6E8A-4147-A177-3AD203B41FA5}">
                      <a16:colId xmlns:a16="http://schemas.microsoft.com/office/drawing/2014/main" val="431913675"/>
                    </a:ext>
                  </a:extLst>
                </a:gridCol>
                <a:gridCol w="1541206">
                  <a:extLst>
                    <a:ext uri="{9D8B030D-6E8A-4147-A177-3AD203B41FA5}">
                      <a16:colId xmlns:a16="http://schemas.microsoft.com/office/drawing/2014/main" val="1446697004"/>
                    </a:ext>
                  </a:extLst>
                </a:gridCol>
              </a:tblGrid>
              <a:tr h="442694">
                <a:tc>
                  <a:txBody>
                    <a:bodyPr/>
                    <a:lstStyle/>
                    <a:p>
                      <a:pPr>
                        <a:lnSpc>
                          <a:spcPct val="115000"/>
                        </a:lnSpc>
                        <a:spcAft>
                          <a:spcPts val="1000"/>
                        </a:spcAft>
                      </a:pPr>
                      <a:r>
                        <a:rPr lang="en-GB" sz="2000" dirty="0">
                          <a:effectLst/>
                        </a:rPr>
                        <a:t>Global score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n-GB" sz="2000" dirty="0">
                          <a:effectLst/>
                        </a:rPr>
                        <a:t>83/100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0077316"/>
                  </a:ext>
                </a:extLst>
              </a:tr>
            </a:tbl>
          </a:graphicData>
        </a:graphic>
      </p:graphicFrame>
    </p:spTree>
    <p:extLst>
      <p:ext uri="{BB962C8B-B14F-4D97-AF65-F5344CB8AC3E}">
        <p14:creationId xmlns:p14="http://schemas.microsoft.com/office/powerpoint/2010/main" val="146917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6615EF-2183-423B-9FD7-90BF74DDBCA2}"/>
              </a:ext>
            </a:extLst>
          </p:cNvPr>
          <p:cNvSpPr>
            <a:spLocks noGrp="1"/>
          </p:cNvSpPr>
          <p:nvPr>
            <p:ph type="title"/>
          </p:nvPr>
        </p:nvSpPr>
        <p:spPr/>
        <p:txBody>
          <a:bodyPr/>
          <a:lstStyle/>
          <a:p>
            <a:r>
              <a:rPr lang="en-US" dirty="0"/>
              <a:t>How does the unit costs system work?</a:t>
            </a:r>
            <a:endParaRPr lang="it-IT" dirty="0"/>
          </a:p>
        </p:txBody>
      </p:sp>
      <p:sp>
        <p:nvSpPr>
          <p:cNvPr id="3" name="Segnaposto contenuto 2">
            <a:extLst>
              <a:ext uri="{FF2B5EF4-FFF2-40B4-BE49-F238E27FC236}">
                <a16:creationId xmlns:a16="http://schemas.microsoft.com/office/drawing/2014/main" id="{0031A7C2-4A03-49A8-816A-3AA6D3587D27}"/>
              </a:ext>
            </a:extLst>
          </p:cNvPr>
          <p:cNvSpPr>
            <a:spLocks noGrp="1"/>
          </p:cNvSpPr>
          <p:nvPr>
            <p:ph idx="1"/>
          </p:nvPr>
        </p:nvSpPr>
        <p:spPr>
          <a:xfrm>
            <a:off x="1225550" y="668933"/>
            <a:ext cx="7804150" cy="1100998"/>
          </a:xfrm>
        </p:spPr>
        <p:txBody>
          <a:bodyPr/>
          <a:lstStyle/>
          <a:p>
            <a:pPr marL="0" indent="0">
              <a:lnSpc>
                <a:spcPct val="150000"/>
              </a:lnSpc>
              <a:buNone/>
            </a:pPr>
            <a:r>
              <a:rPr lang="it-IT" sz="2400" b="0" i="0" u="none" strike="noStrike" baseline="0" dirty="0">
                <a:solidFill>
                  <a:srgbClr val="007EC7"/>
                </a:solidFill>
                <a:latin typeface="+mn-lt"/>
              </a:rPr>
              <a:t>The EU </a:t>
            </a:r>
            <a:r>
              <a:rPr lang="it-IT" sz="2400" b="0" i="0" u="none" strike="noStrike" baseline="0" dirty="0" err="1">
                <a:solidFill>
                  <a:srgbClr val="007EC7"/>
                </a:solidFill>
                <a:latin typeface="+mn-lt"/>
              </a:rPr>
              <a:t>contribution</a:t>
            </a:r>
            <a:r>
              <a:rPr lang="it-IT" sz="2400" b="0" i="0" u="none" strike="noStrike" baseline="0" dirty="0">
                <a:solidFill>
                  <a:srgbClr val="007EC7"/>
                </a:solidFill>
                <a:latin typeface="+mn-lt"/>
              </a:rPr>
              <a:t> </a:t>
            </a:r>
            <a:r>
              <a:rPr lang="it-IT" sz="2400" b="0" i="0" u="none" strike="noStrike" baseline="0" dirty="0" err="1">
                <a:solidFill>
                  <a:srgbClr val="007EC7"/>
                </a:solidFill>
                <a:latin typeface="+mn-lt"/>
              </a:rPr>
              <a:t>is</a:t>
            </a:r>
            <a:r>
              <a:rPr lang="it-IT" sz="2400" b="0" i="0" u="none" strike="noStrike" baseline="0" dirty="0">
                <a:solidFill>
                  <a:srgbClr val="007EC7"/>
                </a:solidFill>
                <a:latin typeface="+mn-lt"/>
              </a:rPr>
              <a:t> </a:t>
            </a:r>
            <a:r>
              <a:rPr lang="it-IT" sz="2400" b="0" i="0" u="none" strike="noStrike" baseline="0" dirty="0" err="1">
                <a:solidFill>
                  <a:srgbClr val="007EC7"/>
                </a:solidFill>
                <a:latin typeface="+mn-lt"/>
              </a:rPr>
              <a:t>calculated</a:t>
            </a:r>
            <a:r>
              <a:rPr lang="it-IT" sz="2400" b="0" i="0" u="none" strike="noStrike" baseline="0" dirty="0">
                <a:solidFill>
                  <a:srgbClr val="007EC7"/>
                </a:solidFill>
                <a:latin typeface="+mn-lt"/>
              </a:rPr>
              <a:t> </a:t>
            </a:r>
            <a:r>
              <a:rPr lang="it-IT" sz="2400" b="0" i="0" u="none" strike="noStrike" baseline="0" dirty="0" err="1">
                <a:solidFill>
                  <a:srgbClr val="007EC7"/>
                </a:solidFill>
                <a:latin typeface="+mn-lt"/>
              </a:rPr>
              <a:t>through</a:t>
            </a:r>
            <a:r>
              <a:rPr lang="it-IT" sz="2400" b="0" i="0" u="none" strike="noStrike" baseline="0" dirty="0">
                <a:solidFill>
                  <a:srgbClr val="007EC7"/>
                </a:solidFill>
                <a:latin typeface="+mn-lt"/>
              </a:rPr>
              <a:t>: </a:t>
            </a:r>
          </a:p>
          <a:p>
            <a:pPr marL="0" indent="0">
              <a:lnSpc>
                <a:spcPct val="150000"/>
              </a:lnSpc>
              <a:buNone/>
            </a:pPr>
            <a:r>
              <a:rPr lang="it-IT" b="0" i="0" u="none" strike="noStrike" baseline="0" dirty="0">
                <a:solidFill>
                  <a:srgbClr val="007EC7"/>
                </a:solidFill>
                <a:latin typeface="+mn-lt"/>
              </a:rPr>
              <a:t>"𝒅𝒂𝒚𝒔 𝒐𝒇 𝒔𝒕𝒂𝒇𝒇 𝒓𝒆𝒍𝒂𝒕𝒆𝒅 𝒕𝒐 𝒑𝒓𝒐𝒋𝒆𝒄𝒕 𝒊𝒎𝒑𝒍𝒆𝒎𝒆𝒏𝒕𝒂𝒕𝒊𝒐𝒏" 𝑿 "𝒑𝒓𝒆−𝒆𝒔𝒕𝒂𝒃𝒍𝒊𝒔𝒉𝒆𝒅 𝒂𝒎𝒐𝒖𝒏𝒕𝒔"</a:t>
            </a:r>
            <a:endParaRPr lang="it-IT" b="0" i="0" u="none" strike="noStrike" baseline="0" dirty="0">
              <a:latin typeface="+mn-lt"/>
            </a:endParaRPr>
          </a:p>
        </p:txBody>
      </p:sp>
      <p:sp>
        <p:nvSpPr>
          <p:cNvPr id="4" name="Segnaposto numero diapositiva 3">
            <a:extLst>
              <a:ext uri="{FF2B5EF4-FFF2-40B4-BE49-F238E27FC236}">
                <a16:creationId xmlns:a16="http://schemas.microsoft.com/office/drawing/2014/main" id="{53E3515C-C406-4CE6-9902-24D138F76703}"/>
              </a:ext>
            </a:extLst>
          </p:cNvPr>
          <p:cNvSpPr>
            <a:spLocks noGrp="1"/>
          </p:cNvSpPr>
          <p:nvPr>
            <p:ph type="sldNum" sz="quarter" idx="12"/>
          </p:nvPr>
        </p:nvSpPr>
        <p:spPr/>
        <p:txBody>
          <a:bodyPr/>
          <a:lstStyle/>
          <a:p>
            <a:fld id="{C94A9C6C-1472-49E2-A08D-475DB4E3CBD3}" type="slidenum">
              <a:rPr lang="en-US" smtClean="0"/>
              <a:pPr/>
              <a:t>8</a:t>
            </a:fld>
            <a:endParaRPr lang="en-US" dirty="0"/>
          </a:p>
        </p:txBody>
      </p:sp>
      <p:sp>
        <p:nvSpPr>
          <p:cNvPr id="14" name="CasellaDiTesto 13">
            <a:extLst>
              <a:ext uri="{FF2B5EF4-FFF2-40B4-BE49-F238E27FC236}">
                <a16:creationId xmlns:a16="http://schemas.microsoft.com/office/drawing/2014/main" id="{364A5AC7-B6CC-43F3-99E4-4FE6CF4B37F5}"/>
              </a:ext>
            </a:extLst>
          </p:cNvPr>
          <p:cNvSpPr txBox="1"/>
          <p:nvPr/>
        </p:nvSpPr>
        <p:spPr>
          <a:xfrm>
            <a:off x="838200" y="2635800"/>
            <a:ext cx="9613900" cy="2246769"/>
          </a:xfrm>
          <a:prstGeom prst="rect">
            <a:avLst/>
          </a:prstGeom>
          <a:noFill/>
        </p:spPr>
        <p:txBody>
          <a:bodyPr wrap="square">
            <a:spAutoFit/>
          </a:bodyPr>
          <a:lstStyle/>
          <a:p>
            <a:pPr marL="0" indent="0">
              <a:buNone/>
            </a:pPr>
            <a:r>
              <a:rPr lang="en-US" sz="2000" dirty="0">
                <a:solidFill>
                  <a:srgbClr val="007EC7"/>
                </a:solidFill>
                <a:cs typeface="Arial" panose="020B0604020202020204" pitchFamily="34" charset="0"/>
              </a:rPr>
              <a:t>The resulting EU grant is the EU contribution to cover all </a:t>
            </a:r>
            <a:r>
              <a:rPr lang="en-US" sz="2000" b="1" dirty="0">
                <a:solidFill>
                  <a:srgbClr val="FF0000"/>
                </a:solidFill>
                <a:cs typeface="Arial" panose="020B0604020202020204" pitchFamily="34" charset="0"/>
              </a:rPr>
              <a:t>activities</a:t>
            </a:r>
            <a:r>
              <a:rPr lang="en-US" sz="2000" dirty="0">
                <a:solidFill>
                  <a:srgbClr val="007EC7"/>
                </a:solidFill>
                <a:cs typeface="Arial" panose="020B0604020202020204" pitchFamily="34" charset="0"/>
              </a:rPr>
              <a:t>/costs of the project, whatever their </a:t>
            </a:r>
            <a:r>
              <a:rPr lang="en-US" sz="2000" b="1" dirty="0">
                <a:solidFill>
                  <a:schemeClr val="accent6">
                    <a:lumMod val="75000"/>
                  </a:schemeClr>
                </a:solidFill>
                <a:cs typeface="Arial" panose="020B0604020202020204" pitchFamily="34" charset="0"/>
              </a:rPr>
              <a:t>nature</a:t>
            </a:r>
            <a:r>
              <a:rPr lang="en-US" sz="2000" dirty="0">
                <a:solidFill>
                  <a:srgbClr val="007EC7"/>
                </a:solidFill>
                <a:cs typeface="Arial" panose="020B0604020202020204" pitchFamily="34" charset="0"/>
              </a:rPr>
              <a:t>: </a:t>
            </a:r>
          </a:p>
          <a:p>
            <a:pPr marL="0" indent="0">
              <a:buNone/>
            </a:pPr>
            <a:endParaRPr lang="en-US" sz="2000" dirty="0">
              <a:solidFill>
                <a:srgbClr val="007EC7"/>
              </a:solidFill>
              <a:cs typeface="Arial" panose="020B0604020202020204" pitchFamily="34" charset="0"/>
            </a:endParaRPr>
          </a:p>
          <a:p>
            <a:r>
              <a:rPr lang="en-US" sz="2000" b="1" dirty="0">
                <a:solidFill>
                  <a:srgbClr val="FF0000"/>
                </a:solidFill>
                <a:cs typeface="Arial" panose="020B0604020202020204" pitchFamily="34" charset="0"/>
              </a:rPr>
              <a:t>Activity</a:t>
            </a:r>
            <a:r>
              <a:rPr lang="en-US" sz="2000" dirty="0">
                <a:solidFill>
                  <a:srgbClr val="007EC7"/>
                </a:solidFill>
                <a:cs typeface="Arial" panose="020B0604020202020204" pitchFamily="34" charset="0"/>
              </a:rPr>
              <a:t> directly linked: project management, project meetings, intellectual outputs , IT tools, analyses, studies, dissemination, participation in events, conferences, travel, etc.)</a:t>
            </a:r>
          </a:p>
          <a:p>
            <a:r>
              <a:rPr lang="en-US" sz="2000" dirty="0">
                <a:solidFill>
                  <a:srgbClr val="007EC7"/>
                </a:solidFill>
                <a:cs typeface="Arial" panose="020B0604020202020204" pitchFamily="34" charset="0"/>
              </a:rPr>
              <a:t> </a:t>
            </a:r>
          </a:p>
          <a:p>
            <a:r>
              <a:rPr lang="en-US" sz="2000" b="1" dirty="0">
                <a:solidFill>
                  <a:schemeClr val="accent6">
                    <a:lumMod val="75000"/>
                  </a:schemeClr>
                </a:solidFill>
                <a:cs typeface="Arial" panose="020B0604020202020204" pitchFamily="34" charset="0"/>
              </a:rPr>
              <a:t>Nature</a:t>
            </a:r>
            <a:r>
              <a:rPr lang="en-US" sz="2000" dirty="0">
                <a:solidFill>
                  <a:srgbClr val="007EC7"/>
                </a:solidFill>
                <a:cs typeface="Arial" panose="020B0604020202020204" pitchFamily="34" charset="0"/>
              </a:rPr>
              <a:t>: staff; travel and subsistence; subcontracting; equipment; direct and indirect costs </a:t>
            </a:r>
          </a:p>
        </p:txBody>
      </p:sp>
      <p:sp>
        <p:nvSpPr>
          <p:cNvPr id="20" name="CasellaDiTesto 19">
            <a:extLst>
              <a:ext uri="{FF2B5EF4-FFF2-40B4-BE49-F238E27FC236}">
                <a16:creationId xmlns:a16="http://schemas.microsoft.com/office/drawing/2014/main" id="{E022B03D-F576-4638-B218-8EA0AFF07E89}"/>
              </a:ext>
            </a:extLst>
          </p:cNvPr>
          <p:cNvSpPr txBox="1"/>
          <p:nvPr/>
        </p:nvSpPr>
        <p:spPr>
          <a:xfrm>
            <a:off x="1130300" y="5117889"/>
            <a:ext cx="9334500" cy="923330"/>
          </a:xfrm>
          <a:prstGeom prst="rect">
            <a:avLst/>
          </a:prstGeom>
          <a:noFill/>
        </p:spPr>
        <p:txBody>
          <a:bodyPr wrap="square">
            <a:spAutoFit/>
          </a:bodyPr>
          <a:lstStyle/>
          <a:p>
            <a:r>
              <a:rPr lang="en-GB" sz="1800" b="1" i="1" u="none" strike="noStrike" baseline="0" dirty="0">
                <a:solidFill>
                  <a:srgbClr val="92D050"/>
                </a:solidFill>
                <a:latin typeface="Verdana" panose="020B0604030504040204" pitchFamily="34" charset="0"/>
              </a:rPr>
              <a:t>N.B. The unit rate (</a:t>
            </a:r>
            <a:r>
              <a:rPr lang="en-GB" sz="1800" b="1" u="none" strike="noStrike" baseline="0" dirty="0">
                <a:solidFill>
                  <a:srgbClr val="92D050"/>
                </a:solidFill>
                <a:latin typeface="Verdana" panose="020B0604030504040204" pitchFamily="34" charset="0"/>
              </a:rPr>
              <a:t>𝒑𝒓𝒆−𝒆𝒔𝒕𝒂𝒃𝒍𝒊𝒔𝒉𝒆𝒅 𝒂𝒎𝒐𝒖𝒏𝒕𝒔</a:t>
            </a:r>
            <a:r>
              <a:rPr lang="en-GB" sz="1800" b="1" i="1" u="none" strike="noStrike" baseline="0" dirty="0">
                <a:solidFill>
                  <a:srgbClr val="92D050"/>
                </a:solidFill>
                <a:latin typeface="Verdana" panose="020B0604030504040204" pitchFamily="34" charset="0"/>
              </a:rPr>
              <a:t>) is a fix contribution related to the working days of the staff and will remain fix for the entire project duration</a:t>
            </a:r>
            <a:endParaRPr lang="en-GB" dirty="0"/>
          </a:p>
        </p:txBody>
      </p:sp>
    </p:spTree>
    <p:extLst>
      <p:ext uri="{BB962C8B-B14F-4D97-AF65-F5344CB8AC3E}">
        <p14:creationId xmlns:p14="http://schemas.microsoft.com/office/powerpoint/2010/main" val="310243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1CCA2E-8EAC-421A-8E40-B53C6A033BF1}"/>
              </a:ext>
            </a:extLst>
          </p:cNvPr>
          <p:cNvSpPr>
            <a:spLocks noGrp="1"/>
          </p:cNvSpPr>
          <p:nvPr>
            <p:ph type="sldNum" sz="quarter" idx="12"/>
          </p:nvPr>
        </p:nvSpPr>
        <p:spPr/>
        <p:txBody>
          <a:bodyPr/>
          <a:lstStyle/>
          <a:p>
            <a:fld id="{C94A9C6C-1472-49E2-A08D-475DB4E3CBD3}" type="slidenum">
              <a:rPr lang="en-US" smtClean="0"/>
              <a:t>9</a:t>
            </a:fld>
            <a:endParaRPr lang="en-US" dirty="0"/>
          </a:p>
        </p:txBody>
      </p:sp>
      <p:sp>
        <p:nvSpPr>
          <p:cNvPr id="5" name="Θέση κειμένου 6">
            <a:extLst>
              <a:ext uri="{FF2B5EF4-FFF2-40B4-BE49-F238E27FC236}">
                <a16:creationId xmlns:a16="http://schemas.microsoft.com/office/drawing/2014/main" id="{25598F17-134D-4070-99CB-C0A577F2FF61}"/>
              </a:ext>
            </a:extLst>
          </p:cNvPr>
          <p:cNvSpPr txBox="1">
            <a:spLocks/>
          </p:cNvSpPr>
          <p:nvPr/>
        </p:nvSpPr>
        <p:spPr>
          <a:xfrm>
            <a:off x="838200" y="962413"/>
            <a:ext cx="10564472" cy="4144517"/>
          </a:xfrm>
          <a:prstGeom prst="rect">
            <a:avLst/>
          </a:prstGeom>
        </p:spPr>
        <p:txBody>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it-IT" b="0" i="0" u="none" strike="noStrike" baseline="0" dirty="0">
              <a:solidFill>
                <a:srgbClr val="000000"/>
              </a:solidFill>
              <a:latin typeface="Verdana" panose="020B0604030504040204" pitchFamily="34" charset="0"/>
            </a:endParaRPr>
          </a:p>
          <a:p>
            <a:r>
              <a:rPr lang="en-US" sz="1800" b="0" i="0" u="none" strike="noStrike" baseline="0" dirty="0">
                <a:solidFill>
                  <a:srgbClr val="326599"/>
                </a:solidFill>
                <a:latin typeface="Verdana" panose="020B0604030504040204" pitchFamily="34" charset="0"/>
              </a:rPr>
              <a:t>Directly connected with the project; </a:t>
            </a:r>
            <a:endParaRPr lang="en-US" sz="1800" b="0" i="0" u="none" strike="noStrike" baseline="0" dirty="0">
              <a:solidFill>
                <a:srgbClr val="000000"/>
              </a:solidFill>
              <a:latin typeface="Verdana" panose="020B0604030504040204" pitchFamily="34" charset="0"/>
            </a:endParaRPr>
          </a:p>
          <a:p>
            <a:r>
              <a:rPr lang="en-US" sz="1800" b="0" i="0" u="none" strike="noStrike" baseline="0" dirty="0">
                <a:solidFill>
                  <a:srgbClr val="326599"/>
                </a:solidFill>
                <a:latin typeface="Verdana" panose="020B0604030504040204" pitchFamily="34" charset="0"/>
              </a:rPr>
              <a:t>Necessary for the execution of the project; </a:t>
            </a:r>
          </a:p>
          <a:p>
            <a:r>
              <a:rPr lang="en-US" sz="1800" b="0" i="0" u="none" strike="noStrike" baseline="0" dirty="0">
                <a:solidFill>
                  <a:srgbClr val="326599"/>
                </a:solidFill>
                <a:latin typeface="Verdana" panose="020B0604030504040204" pitchFamily="34" charset="0"/>
              </a:rPr>
              <a:t>Reasonable and justified (</a:t>
            </a:r>
            <a:r>
              <a:rPr lang="en-US" sz="1800" b="0" i="0" u="none" strike="noStrike" baseline="0" dirty="0" err="1">
                <a:solidFill>
                  <a:srgbClr val="326599"/>
                </a:solidFill>
                <a:latin typeface="Verdana" panose="020B0604030504040204" pitchFamily="34" charset="0"/>
              </a:rPr>
              <a:t>maximisation</a:t>
            </a:r>
            <a:r>
              <a:rPr lang="en-US" sz="1800" b="0" i="0" u="none" strike="noStrike" baseline="0" dirty="0">
                <a:solidFill>
                  <a:srgbClr val="326599"/>
                </a:solidFill>
                <a:latin typeface="Verdana" panose="020B0604030504040204" pitchFamily="34" charset="0"/>
              </a:rPr>
              <a:t> of the impact); </a:t>
            </a:r>
            <a:endParaRPr lang="en-US" sz="1800" b="0" i="0" u="none" strike="noStrike" baseline="0" dirty="0">
              <a:solidFill>
                <a:srgbClr val="000000"/>
              </a:solidFill>
              <a:latin typeface="Verdana" panose="020B0604030504040204" pitchFamily="34" charset="0"/>
            </a:endParaRPr>
          </a:p>
          <a:p>
            <a:r>
              <a:rPr lang="it-IT" sz="1800" b="0" i="0" u="none" strike="noStrike" baseline="0" dirty="0" err="1">
                <a:solidFill>
                  <a:srgbClr val="326599"/>
                </a:solidFill>
                <a:latin typeface="Verdana" panose="020B0604030504040204" pitchFamily="34" charset="0"/>
              </a:rPr>
              <a:t>Identifiable</a:t>
            </a:r>
            <a:r>
              <a:rPr lang="it-IT" sz="1800" b="0" i="0" u="none" strike="noStrike" baseline="0" dirty="0">
                <a:solidFill>
                  <a:srgbClr val="326599"/>
                </a:solidFill>
                <a:latin typeface="Verdana" panose="020B0604030504040204" pitchFamily="34" charset="0"/>
              </a:rPr>
              <a:t> and </a:t>
            </a:r>
            <a:r>
              <a:rPr lang="it-IT" sz="1800" b="0" i="0" u="none" strike="noStrike" baseline="0" dirty="0" err="1">
                <a:solidFill>
                  <a:srgbClr val="326599"/>
                </a:solidFill>
                <a:latin typeface="Verdana" panose="020B0604030504040204" pitchFamily="34" charset="0"/>
              </a:rPr>
              <a:t>verifiable</a:t>
            </a:r>
            <a:r>
              <a:rPr lang="it-IT" sz="1800" b="0" i="0" u="none" strike="noStrike" baseline="0" dirty="0">
                <a:solidFill>
                  <a:srgbClr val="326599"/>
                </a:solidFill>
                <a:latin typeface="Verdana" panose="020B0604030504040204" pitchFamily="34" charset="0"/>
              </a:rPr>
              <a:t>; </a:t>
            </a:r>
            <a:endParaRPr lang="it-IT" sz="1800" b="0" i="0" u="none" strike="noStrike" baseline="0" dirty="0">
              <a:solidFill>
                <a:srgbClr val="000000"/>
              </a:solidFill>
              <a:latin typeface="Verdana" panose="020B0604030504040204" pitchFamily="34" charset="0"/>
            </a:endParaRPr>
          </a:p>
          <a:p>
            <a:r>
              <a:rPr lang="en-US" sz="1800" b="0" i="0" u="none" strike="noStrike" baseline="0" dirty="0" err="1">
                <a:solidFill>
                  <a:srgbClr val="326599"/>
                </a:solidFill>
                <a:latin typeface="Verdana" panose="020B0604030504040204" pitchFamily="34" charset="0"/>
              </a:rPr>
              <a:t>Realised</a:t>
            </a:r>
            <a:r>
              <a:rPr lang="en-US" sz="1800" b="0" i="0" u="none" strike="noStrike" baseline="0" dirty="0">
                <a:solidFill>
                  <a:srgbClr val="326599"/>
                </a:solidFill>
                <a:latin typeface="Verdana" panose="020B0604030504040204" pitchFamily="34" charset="0"/>
              </a:rPr>
              <a:t>/produced during the contractual lifetime of the project; </a:t>
            </a:r>
            <a:endParaRPr lang="en-US" sz="1800" b="0" i="0" u="none" strike="noStrike" baseline="0" dirty="0">
              <a:solidFill>
                <a:srgbClr val="000000"/>
              </a:solidFill>
              <a:latin typeface="Verdana" panose="020B0604030504040204" pitchFamily="34" charset="0"/>
            </a:endParaRPr>
          </a:p>
          <a:p>
            <a:r>
              <a:rPr lang="en-US" sz="1800" b="0" i="0" u="none" strike="noStrike" baseline="0" dirty="0">
                <a:solidFill>
                  <a:srgbClr val="326599"/>
                </a:solidFill>
                <a:latin typeface="Verdana" panose="020B0604030504040204" pitchFamily="34" charset="0"/>
              </a:rPr>
              <a:t>Described in the work plan (as applied for in the grant application and as approved by the Agency); </a:t>
            </a:r>
          </a:p>
          <a:p>
            <a:endParaRPr lang="en-US" b="0" i="0" u="none" strike="noStrike" baseline="0" dirty="0">
              <a:solidFill>
                <a:srgbClr val="326599"/>
              </a:solidFill>
              <a:latin typeface="Verdana" panose="020B0604030504040204" pitchFamily="34" charset="0"/>
            </a:endParaRPr>
          </a:p>
          <a:p>
            <a:pPr marL="0" indent="0">
              <a:buNone/>
            </a:pPr>
            <a:r>
              <a:rPr lang="en-US" sz="1800" b="1" i="0" u="none" strike="noStrike" baseline="0" dirty="0">
                <a:solidFill>
                  <a:srgbClr val="FF0000"/>
                </a:solidFill>
                <a:latin typeface="Verdana" panose="020B0604030504040204" pitchFamily="34" charset="0"/>
              </a:rPr>
              <a:t>NB</a:t>
            </a:r>
            <a:r>
              <a:rPr lang="en-US" sz="1800" b="0" i="0" u="none" strike="noStrike" baseline="0" dirty="0">
                <a:solidFill>
                  <a:srgbClr val="FF0000"/>
                </a:solidFill>
                <a:latin typeface="Verdana" panose="020B0604030504040204" pitchFamily="34" charset="0"/>
              </a:rPr>
              <a:t>: Activities not compliant with the rules shall be evaluated as ineligible activities. </a:t>
            </a:r>
            <a:endParaRPr lang="en-US" dirty="0"/>
          </a:p>
        </p:txBody>
      </p:sp>
      <p:sp>
        <p:nvSpPr>
          <p:cNvPr id="3" name="Titolo 2">
            <a:extLst>
              <a:ext uri="{FF2B5EF4-FFF2-40B4-BE49-F238E27FC236}">
                <a16:creationId xmlns:a16="http://schemas.microsoft.com/office/drawing/2014/main" id="{66BDEA5B-AB36-4A84-8447-64E146F09D10}"/>
              </a:ext>
            </a:extLst>
          </p:cNvPr>
          <p:cNvSpPr>
            <a:spLocks noGrp="1"/>
          </p:cNvSpPr>
          <p:nvPr>
            <p:ph type="title"/>
          </p:nvPr>
        </p:nvSpPr>
        <p:spPr/>
        <p:txBody>
          <a:bodyPr/>
          <a:lstStyle/>
          <a:p>
            <a:r>
              <a:rPr lang="en-US" dirty="0"/>
              <a:t>Eligible activities</a:t>
            </a:r>
            <a:br>
              <a:rPr lang="en-US" dirty="0"/>
            </a:br>
            <a:endParaRPr lang="it-IT" dirty="0"/>
          </a:p>
        </p:txBody>
      </p:sp>
    </p:spTree>
    <p:extLst>
      <p:ext uri="{BB962C8B-B14F-4D97-AF65-F5344CB8AC3E}">
        <p14:creationId xmlns:p14="http://schemas.microsoft.com/office/powerpoint/2010/main" val="3993135318"/>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4748</TotalTime>
  <Words>1945</Words>
  <Application>Microsoft Office PowerPoint</Application>
  <PresentationFormat>Widescreen</PresentationFormat>
  <Paragraphs>210</Paragraphs>
  <Slides>19</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19</vt:i4>
      </vt:variant>
    </vt:vector>
  </HeadingPairs>
  <TitlesOfParts>
    <vt:vector size="27" baseType="lpstr">
      <vt:lpstr>Arial</vt:lpstr>
      <vt:lpstr>Bahnschrift Light Condensed</vt:lpstr>
      <vt:lpstr>Calibri</vt:lpstr>
      <vt:lpstr>Courier New</vt:lpstr>
      <vt:lpstr>Tahoma</vt:lpstr>
      <vt:lpstr>Verdana</vt:lpstr>
      <vt:lpstr>Wingdings</vt:lpstr>
      <vt:lpstr>CoLLaboratE-ThemeNew</vt:lpstr>
      <vt:lpstr>Progress midterm report </vt:lpstr>
      <vt:lpstr>Overview</vt:lpstr>
      <vt:lpstr>The main actors in project implementation and their roles</vt:lpstr>
      <vt:lpstr>What are the types of reports?</vt:lpstr>
      <vt:lpstr>What is the purpose of reports and when to submit them</vt:lpstr>
      <vt:lpstr>What is the purpose of reports and when to submit them</vt:lpstr>
      <vt:lpstr>What is the structure and scoring of reports?</vt:lpstr>
      <vt:lpstr>How does the unit costs system work?</vt:lpstr>
      <vt:lpstr>Eligible activities </vt:lpstr>
      <vt:lpstr>Budget structure</vt:lpstr>
      <vt:lpstr>Eligible staff days for project implementation support </vt:lpstr>
      <vt:lpstr>How to report the costs </vt:lpstr>
      <vt:lpstr>Supporting documentation to be kept</vt:lpstr>
      <vt:lpstr>Reductions</vt:lpstr>
      <vt:lpstr>Checks and Audits  </vt:lpstr>
      <vt:lpstr>Timesheet</vt:lpstr>
      <vt:lpstr>What time sheets should contain</vt:lpstr>
      <vt:lpstr>Q&amp;A ? </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Francesca Sanna</dc:creator>
  <cp:lastModifiedBy>Francesca </cp:lastModifiedBy>
  <cp:revision>99</cp:revision>
  <dcterms:created xsi:type="dcterms:W3CDTF">2018-10-15T13:11:22Z</dcterms:created>
  <dcterms:modified xsi:type="dcterms:W3CDTF">2021-12-15T14:01:06Z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