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69" r:id="rId4"/>
    <p:sldId id="276" r:id="rId5"/>
    <p:sldId id="258" r:id="rId6"/>
    <p:sldId id="281" r:id="rId7"/>
    <p:sldId id="286" r:id="rId8"/>
    <p:sldId id="289" r:id="rId9"/>
    <p:sldId id="279" r:id="rId10"/>
    <p:sldId id="280" r:id="rId11"/>
    <p:sldId id="283" r:id="rId12"/>
    <p:sldId id="284" r:id="rId13"/>
    <p:sldId id="290" r:id="rId14"/>
    <p:sldId id="264" r:id="rId15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1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4E7FA-438C-433B-886E-45927D0F6A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1E063-15B0-45AB-A23F-BC4A5D5BA67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Traditional Classroom</a:t>
          </a:r>
          <a:endParaRPr lang="en-US" dirty="0"/>
        </a:p>
      </dgm:t>
    </dgm:pt>
    <dgm:pt modelId="{EA8D1B76-73C0-4719-9D52-9C777C4F504C}" type="parTrans" cxnId="{19A38D12-3684-4C59-9028-321A4E8B2C6C}">
      <dgm:prSet/>
      <dgm:spPr/>
      <dgm:t>
        <a:bodyPr/>
        <a:lstStyle/>
        <a:p>
          <a:endParaRPr lang="en-US"/>
        </a:p>
      </dgm:t>
    </dgm:pt>
    <dgm:pt modelId="{B2C06A3D-C629-4188-B41D-8FF291E3476D}" type="sibTrans" cxnId="{19A38D12-3684-4C59-9028-321A4E8B2C6C}">
      <dgm:prSet/>
      <dgm:spPr/>
      <dgm:t>
        <a:bodyPr/>
        <a:lstStyle/>
        <a:p>
          <a:endParaRPr lang="en-US"/>
        </a:p>
      </dgm:t>
    </dgm:pt>
    <dgm:pt modelId="{119EA5C9-7D37-4753-A7D9-3B0FCCE03FB8}">
      <dgm:prSet phldrT="[Text]"/>
      <dgm:spPr/>
      <dgm:t>
        <a:bodyPr/>
        <a:lstStyle/>
        <a:p>
          <a:r>
            <a:rPr lang="en-US" dirty="0" smtClean="0"/>
            <a:t>Lecture is delivered by the instructor</a:t>
          </a:r>
          <a:endParaRPr lang="en-US" dirty="0"/>
        </a:p>
      </dgm:t>
    </dgm:pt>
    <dgm:pt modelId="{312478C6-4BB3-41DB-88C3-AB07B5A1D09C}" type="parTrans" cxnId="{503793B9-35B3-4B64-8FDD-828B5B4D10B6}">
      <dgm:prSet/>
      <dgm:spPr/>
      <dgm:t>
        <a:bodyPr/>
        <a:lstStyle/>
        <a:p>
          <a:endParaRPr lang="en-US"/>
        </a:p>
      </dgm:t>
    </dgm:pt>
    <dgm:pt modelId="{6EA0E4ED-65BE-44BD-ABB3-A8DC1AF7D98A}" type="sibTrans" cxnId="{503793B9-35B3-4B64-8FDD-828B5B4D10B6}">
      <dgm:prSet/>
      <dgm:spPr/>
      <dgm:t>
        <a:bodyPr/>
        <a:lstStyle/>
        <a:p>
          <a:endParaRPr lang="en-US"/>
        </a:p>
      </dgm:t>
    </dgm:pt>
    <dgm:pt modelId="{F1A06922-D2D8-48F9-8DE4-D3896D7EE825}">
      <dgm:prSet phldrT="[Text]"/>
      <dgm:spPr/>
      <dgm:t>
        <a:bodyPr/>
        <a:lstStyle/>
        <a:p>
          <a:r>
            <a:rPr lang="en-US" dirty="0" smtClean="0"/>
            <a:t>Homework is assigned to reinforce understanding</a:t>
          </a:r>
          <a:endParaRPr lang="en-US" dirty="0"/>
        </a:p>
      </dgm:t>
    </dgm:pt>
    <dgm:pt modelId="{3260EBC6-F3F1-4C6C-9CC0-1A5103A43898}" type="parTrans" cxnId="{10910215-D87E-4457-8FF0-10489FC2AA41}">
      <dgm:prSet/>
      <dgm:spPr/>
      <dgm:t>
        <a:bodyPr/>
        <a:lstStyle/>
        <a:p>
          <a:endParaRPr lang="en-US"/>
        </a:p>
      </dgm:t>
    </dgm:pt>
    <dgm:pt modelId="{A28217BB-4B8C-49F8-9E96-D197EF9B89FF}" type="sibTrans" cxnId="{10910215-D87E-4457-8FF0-10489FC2AA41}">
      <dgm:prSet/>
      <dgm:spPr/>
      <dgm:t>
        <a:bodyPr/>
        <a:lstStyle/>
        <a:p>
          <a:endParaRPr lang="en-US"/>
        </a:p>
      </dgm:t>
    </dgm:pt>
    <dgm:pt modelId="{32184F49-CB33-4CBB-B8CC-D95AC150A502}" type="pres">
      <dgm:prSet presAssocID="{2C64E7FA-438C-433B-886E-45927D0F6A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49BD3E6-4EC2-4301-9EEB-32428DF0196B}" type="pres">
      <dgm:prSet presAssocID="{2C64E7FA-438C-433B-886E-45927D0F6A98}" presName="arrow" presStyleLbl="bgShp" presStyleIdx="0" presStyleCnt="1"/>
      <dgm:spPr/>
    </dgm:pt>
    <dgm:pt modelId="{71F1783C-8533-44A9-BF74-C20C56A79D65}" type="pres">
      <dgm:prSet presAssocID="{2C64E7FA-438C-433B-886E-45927D0F6A98}" presName="linearProcess" presStyleCnt="0"/>
      <dgm:spPr/>
    </dgm:pt>
    <dgm:pt modelId="{1571E46D-E693-497F-ABC5-3F5005623275}" type="pres">
      <dgm:prSet presAssocID="{1331E063-15B0-45AB-A23F-BC4A5D5BA6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4F4D6A-2AB2-40AE-BC10-E9677757A9D3}" type="pres">
      <dgm:prSet presAssocID="{B2C06A3D-C629-4188-B41D-8FF291E3476D}" presName="sibTrans" presStyleCnt="0"/>
      <dgm:spPr/>
    </dgm:pt>
    <dgm:pt modelId="{AAFB59AE-B628-4F98-A996-A9C9F5C63C27}" type="pres">
      <dgm:prSet presAssocID="{119EA5C9-7D37-4753-A7D9-3B0FCCE03FB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1216B-1F7F-4559-8CC5-2A599D5207BE}" type="pres">
      <dgm:prSet presAssocID="{6EA0E4ED-65BE-44BD-ABB3-A8DC1AF7D98A}" presName="sibTrans" presStyleCnt="0"/>
      <dgm:spPr/>
    </dgm:pt>
    <dgm:pt modelId="{B6444224-E09C-494A-92A4-9208912D51AF}" type="pres">
      <dgm:prSet presAssocID="{F1A06922-D2D8-48F9-8DE4-D3896D7EE82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2A2FA-517D-456A-B8BF-2143F31417B3}" type="presOf" srcId="{1331E063-15B0-45AB-A23F-BC4A5D5BA677}" destId="{1571E46D-E693-497F-ABC5-3F5005623275}" srcOrd="0" destOrd="0" presId="urn:microsoft.com/office/officeart/2005/8/layout/hProcess9"/>
    <dgm:cxn modelId="{0EF35AC3-0DB1-4063-ABA1-F671AD9F17CD}" type="presOf" srcId="{F1A06922-D2D8-48F9-8DE4-D3896D7EE825}" destId="{B6444224-E09C-494A-92A4-9208912D51AF}" srcOrd="0" destOrd="0" presId="urn:microsoft.com/office/officeart/2005/8/layout/hProcess9"/>
    <dgm:cxn modelId="{19A38D12-3684-4C59-9028-321A4E8B2C6C}" srcId="{2C64E7FA-438C-433B-886E-45927D0F6A98}" destId="{1331E063-15B0-45AB-A23F-BC4A5D5BA677}" srcOrd="0" destOrd="0" parTransId="{EA8D1B76-73C0-4719-9D52-9C777C4F504C}" sibTransId="{B2C06A3D-C629-4188-B41D-8FF291E3476D}"/>
    <dgm:cxn modelId="{08304DE1-9CF0-464B-A178-0CBF1D7A8A45}" type="presOf" srcId="{2C64E7FA-438C-433B-886E-45927D0F6A98}" destId="{32184F49-CB33-4CBB-B8CC-D95AC150A502}" srcOrd="0" destOrd="0" presId="urn:microsoft.com/office/officeart/2005/8/layout/hProcess9"/>
    <dgm:cxn modelId="{BAA9FF3C-A93C-45A4-8854-E0ACC9540E69}" type="presOf" srcId="{119EA5C9-7D37-4753-A7D9-3B0FCCE03FB8}" destId="{AAFB59AE-B628-4F98-A996-A9C9F5C63C27}" srcOrd="0" destOrd="0" presId="urn:microsoft.com/office/officeart/2005/8/layout/hProcess9"/>
    <dgm:cxn modelId="{503793B9-35B3-4B64-8FDD-828B5B4D10B6}" srcId="{2C64E7FA-438C-433B-886E-45927D0F6A98}" destId="{119EA5C9-7D37-4753-A7D9-3B0FCCE03FB8}" srcOrd="1" destOrd="0" parTransId="{312478C6-4BB3-41DB-88C3-AB07B5A1D09C}" sibTransId="{6EA0E4ED-65BE-44BD-ABB3-A8DC1AF7D98A}"/>
    <dgm:cxn modelId="{10910215-D87E-4457-8FF0-10489FC2AA41}" srcId="{2C64E7FA-438C-433B-886E-45927D0F6A98}" destId="{F1A06922-D2D8-48F9-8DE4-D3896D7EE825}" srcOrd="2" destOrd="0" parTransId="{3260EBC6-F3F1-4C6C-9CC0-1A5103A43898}" sibTransId="{A28217BB-4B8C-49F8-9E96-D197EF9B89FF}"/>
    <dgm:cxn modelId="{442CCEDF-D48F-412A-93A7-439504415822}" type="presParOf" srcId="{32184F49-CB33-4CBB-B8CC-D95AC150A502}" destId="{B49BD3E6-4EC2-4301-9EEB-32428DF0196B}" srcOrd="0" destOrd="0" presId="urn:microsoft.com/office/officeart/2005/8/layout/hProcess9"/>
    <dgm:cxn modelId="{30A73CF1-E6AC-42F2-B163-9656C1015D03}" type="presParOf" srcId="{32184F49-CB33-4CBB-B8CC-D95AC150A502}" destId="{71F1783C-8533-44A9-BF74-C20C56A79D65}" srcOrd="1" destOrd="0" presId="urn:microsoft.com/office/officeart/2005/8/layout/hProcess9"/>
    <dgm:cxn modelId="{D767ECCC-1CAC-401D-84D2-B477EB629292}" type="presParOf" srcId="{71F1783C-8533-44A9-BF74-C20C56A79D65}" destId="{1571E46D-E693-497F-ABC5-3F5005623275}" srcOrd="0" destOrd="0" presId="urn:microsoft.com/office/officeart/2005/8/layout/hProcess9"/>
    <dgm:cxn modelId="{85E0A6C4-FF20-4597-A2A9-DA78B528DD89}" type="presParOf" srcId="{71F1783C-8533-44A9-BF74-C20C56A79D65}" destId="{E14F4D6A-2AB2-40AE-BC10-E9677757A9D3}" srcOrd="1" destOrd="0" presId="urn:microsoft.com/office/officeart/2005/8/layout/hProcess9"/>
    <dgm:cxn modelId="{D868B4D2-8464-4BD5-A434-9370EAAEB981}" type="presParOf" srcId="{71F1783C-8533-44A9-BF74-C20C56A79D65}" destId="{AAFB59AE-B628-4F98-A996-A9C9F5C63C27}" srcOrd="2" destOrd="0" presId="urn:microsoft.com/office/officeart/2005/8/layout/hProcess9"/>
    <dgm:cxn modelId="{0D38EDFC-A2D6-4C5A-9754-D7F8D697C89E}" type="presParOf" srcId="{71F1783C-8533-44A9-BF74-C20C56A79D65}" destId="{C4A1216B-1F7F-4559-8CC5-2A599D5207BE}" srcOrd="3" destOrd="0" presId="urn:microsoft.com/office/officeart/2005/8/layout/hProcess9"/>
    <dgm:cxn modelId="{E88C48DF-81BC-410F-A9B1-63FEBE5EE58C}" type="presParOf" srcId="{71F1783C-8533-44A9-BF74-C20C56A79D65}" destId="{B6444224-E09C-494A-92A4-9208912D51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4E7FA-438C-433B-886E-45927D0F6A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331E063-15B0-45AB-A23F-BC4A5D5BA677}">
      <dgm:prSet phldrT="[Text]"/>
      <dgm:spPr/>
      <dgm:t>
        <a:bodyPr/>
        <a:lstStyle/>
        <a:p>
          <a:r>
            <a:rPr lang="en-US" dirty="0" smtClean="0"/>
            <a:t>Students watch lectures Online</a:t>
          </a:r>
          <a:endParaRPr lang="en-US" dirty="0"/>
        </a:p>
      </dgm:t>
    </dgm:pt>
    <dgm:pt modelId="{EA8D1B76-73C0-4719-9D52-9C777C4F504C}" type="parTrans" cxnId="{19A38D12-3684-4C59-9028-321A4E8B2C6C}">
      <dgm:prSet/>
      <dgm:spPr/>
      <dgm:t>
        <a:bodyPr/>
        <a:lstStyle/>
        <a:p>
          <a:endParaRPr lang="en-US"/>
        </a:p>
      </dgm:t>
    </dgm:pt>
    <dgm:pt modelId="{B2C06A3D-C629-4188-B41D-8FF291E3476D}" type="sibTrans" cxnId="{19A38D12-3684-4C59-9028-321A4E8B2C6C}">
      <dgm:prSet/>
      <dgm:spPr/>
      <dgm:t>
        <a:bodyPr/>
        <a:lstStyle/>
        <a:p>
          <a:endParaRPr lang="en-US"/>
        </a:p>
      </dgm:t>
    </dgm:pt>
    <dgm:pt modelId="{119EA5C9-7D37-4753-A7D9-3B0FCCE03FB8}">
      <dgm:prSet phldrT="[Text]"/>
      <dgm:spPr/>
      <dgm:t>
        <a:bodyPr/>
        <a:lstStyle/>
        <a:p>
          <a:r>
            <a:rPr lang="en-US" dirty="0" smtClean="0"/>
            <a:t>Classroom time devoted to higher order thinking tasks</a:t>
          </a:r>
          <a:endParaRPr lang="en-US" dirty="0"/>
        </a:p>
      </dgm:t>
    </dgm:pt>
    <dgm:pt modelId="{312478C6-4BB3-41DB-88C3-AB07B5A1D09C}" type="parTrans" cxnId="{503793B9-35B3-4B64-8FDD-828B5B4D10B6}">
      <dgm:prSet/>
      <dgm:spPr/>
      <dgm:t>
        <a:bodyPr/>
        <a:lstStyle/>
        <a:p>
          <a:endParaRPr lang="en-US"/>
        </a:p>
      </dgm:t>
    </dgm:pt>
    <dgm:pt modelId="{6EA0E4ED-65BE-44BD-ABB3-A8DC1AF7D98A}" type="sibTrans" cxnId="{503793B9-35B3-4B64-8FDD-828B5B4D10B6}">
      <dgm:prSet/>
      <dgm:spPr/>
      <dgm:t>
        <a:bodyPr/>
        <a:lstStyle/>
        <a:p>
          <a:endParaRPr lang="en-US"/>
        </a:p>
      </dgm:t>
    </dgm:pt>
    <dgm:pt modelId="{7AC34E04-B877-4BF7-872A-BA94AC30F36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Flipped Classroom</a:t>
          </a:r>
          <a:endParaRPr lang="en-US" dirty="0"/>
        </a:p>
      </dgm:t>
    </dgm:pt>
    <dgm:pt modelId="{681DF145-5824-46FA-BD28-1ED1B92EA640}" type="parTrans" cxnId="{EE87AC75-9F5E-4B01-B514-03F45E1F73E9}">
      <dgm:prSet/>
      <dgm:spPr/>
      <dgm:t>
        <a:bodyPr/>
        <a:lstStyle/>
        <a:p>
          <a:endParaRPr lang="en-US"/>
        </a:p>
      </dgm:t>
    </dgm:pt>
    <dgm:pt modelId="{E086A4E1-7115-42C1-A2A6-EEB68A8C47BD}" type="sibTrans" cxnId="{EE87AC75-9F5E-4B01-B514-03F45E1F73E9}">
      <dgm:prSet/>
      <dgm:spPr/>
      <dgm:t>
        <a:bodyPr/>
        <a:lstStyle/>
        <a:p>
          <a:endParaRPr lang="en-US"/>
        </a:p>
      </dgm:t>
    </dgm:pt>
    <dgm:pt modelId="{32184F49-CB33-4CBB-B8CC-D95AC150A502}" type="pres">
      <dgm:prSet presAssocID="{2C64E7FA-438C-433B-886E-45927D0F6A98}" presName="CompostProcess" presStyleCnt="0">
        <dgm:presLayoutVars>
          <dgm:dir/>
          <dgm:resizeHandles val="exact"/>
        </dgm:presLayoutVars>
      </dgm:prSet>
      <dgm:spPr/>
    </dgm:pt>
    <dgm:pt modelId="{B49BD3E6-4EC2-4301-9EEB-32428DF0196B}" type="pres">
      <dgm:prSet presAssocID="{2C64E7FA-438C-433B-886E-45927D0F6A98}" presName="arrow" presStyleLbl="bgShp" presStyleIdx="0" presStyleCnt="1"/>
      <dgm:spPr/>
    </dgm:pt>
    <dgm:pt modelId="{71F1783C-8533-44A9-BF74-C20C56A79D65}" type="pres">
      <dgm:prSet presAssocID="{2C64E7FA-438C-433B-886E-45927D0F6A98}" presName="linearProcess" presStyleCnt="0"/>
      <dgm:spPr/>
    </dgm:pt>
    <dgm:pt modelId="{485CFE54-3F59-434C-B581-B2A7FB0808FD}" type="pres">
      <dgm:prSet presAssocID="{7AC34E04-B877-4BF7-872A-BA94AC30F36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3AB27-FFFD-4841-A2E2-480C4694D720}" type="pres">
      <dgm:prSet presAssocID="{E086A4E1-7115-42C1-A2A6-EEB68A8C47BD}" presName="sibTrans" presStyleCnt="0"/>
      <dgm:spPr/>
    </dgm:pt>
    <dgm:pt modelId="{1571E46D-E693-497F-ABC5-3F5005623275}" type="pres">
      <dgm:prSet presAssocID="{1331E063-15B0-45AB-A23F-BC4A5D5BA6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4F4D6A-2AB2-40AE-BC10-E9677757A9D3}" type="pres">
      <dgm:prSet presAssocID="{B2C06A3D-C629-4188-B41D-8FF291E3476D}" presName="sibTrans" presStyleCnt="0"/>
      <dgm:spPr/>
    </dgm:pt>
    <dgm:pt modelId="{AAFB59AE-B628-4F98-A996-A9C9F5C63C27}" type="pres">
      <dgm:prSet presAssocID="{119EA5C9-7D37-4753-A7D9-3B0FCCE03FB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38D12-3684-4C59-9028-321A4E8B2C6C}" srcId="{2C64E7FA-438C-433B-886E-45927D0F6A98}" destId="{1331E063-15B0-45AB-A23F-BC4A5D5BA677}" srcOrd="1" destOrd="0" parTransId="{EA8D1B76-73C0-4719-9D52-9C777C4F504C}" sibTransId="{B2C06A3D-C629-4188-B41D-8FF291E3476D}"/>
    <dgm:cxn modelId="{C821E2C3-97B4-40EF-AA56-A7CE092E2F3D}" type="presOf" srcId="{2C64E7FA-438C-433B-886E-45927D0F6A98}" destId="{32184F49-CB33-4CBB-B8CC-D95AC150A502}" srcOrd="0" destOrd="0" presId="urn:microsoft.com/office/officeart/2005/8/layout/hProcess9"/>
    <dgm:cxn modelId="{1D32E396-4476-4178-9BB1-C9D3F9BF2DD9}" type="presOf" srcId="{1331E063-15B0-45AB-A23F-BC4A5D5BA677}" destId="{1571E46D-E693-497F-ABC5-3F5005623275}" srcOrd="0" destOrd="0" presId="urn:microsoft.com/office/officeart/2005/8/layout/hProcess9"/>
    <dgm:cxn modelId="{503793B9-35B3-4B64-8FDD-828B5B4D10B6}" srcId="{2C64E7FA-438C-433B-886E-45927D0F6A98}" destId="{119EA5C9-7D37-4753-A7D9-3B0FCCE03FB8}" srcOrd="2" destOrd="0" parTransId="{312478C6-4BB3-41DB-88C3-AB07B5A1D09C}" sibTransId="{6EA0E4ED-65BE-44BD-ABB3-A8DC1AF7D98A}"/>
    <dgm:cxn modelId="{3615B4F6-E058-4118-806C-DB39B27E52B2}" type="presOf" srcId="{7AC34E04-B877-4BF7-872A-BA94AC30F36B}" destId="{485CFE54-3F59-434C-B581-B2A7FB0808FD}" srcOrd="0" destOrd="0" presId="urn:microsoft.com/office/officeart/2005/8/layout/hProcess9"/>
    <dgm:cxn modelId="{DD14915D-3F3E-4A87-9807-00B904B78B10}" type="presOf" srcId="{119EA5C9-7D37-4753-A7D9-3B0FCCE03FB8}" destId="{AAFB59AE-B628-4F98-A996-A9C9F5C63C27}" srcOrd="0" destOrd="0" presId="urn:microsoft.com/office/officeart/2005/8/layout/hProcess9"/>
    <dgm:cxn modelId="{EE87AC75-9F5E-4B01-B514-03F45E1F73E9}" srcId="{2C64E7FA-438C-433B-886E-45927D0F6A98}" destId="{7AC34E04-B877-4BF7-872A-BA94AC30F36B}" srcOrd="0" destOrd="0" parTransId="{681DF145-5824-46FA-BD28-1ED1B92EA640}" sibTransId="{E086A4E1-7115-42C1-A2A6-EEB68A8C47BD}"/>
    <dgm:cxn modelId="{49A949B9-2B11-4855-84C2-769B3CF49131}" type="presParOf" srcId="{32184F49-CB33-4CBB-B8CC-D95AC150A502}" destId="{B49BD3E6-4EC2-4301-9EEB-32428DF0196B}" srcOrd="0" destOrd="0" presId="urn:microsoft.com/office/officeart/2005/8/layout/hProcess9"/>
    <dgm:cxn modelId="{26BE85D7-FA9A-48DF-8580-A26BF7CFE624}" type="presParOf" srcId="{32184F49-CB33-4CBB-B8CC-D95AC150A502}" destId="{71F1783C-8533-44A9-BF74-C20C56A79D65}" srcOrd="1" destOrd="0" presId="urn:microsoft.com/office/officeart/2005/8/layout/hProcess9"/>
    <dgm:cxn modelId="{057AA557-7938-46DF-8BB2-02D915EACF8C}" type="presParOf" srcId="{71F1783C-8533-44A9-BF74-C20C56A79D65}" destId="{485CFE54-3F59-434C-B581-B2A7FB0808FD}" srcOrd="0" destOrd="0" presId="urn:microsoft.com/office/officeart/2005/8/layout/hProcess9"/>
    <dgm:cxn modelId="{1CD0486E-E260-44F9-82A7-E12E38CB5C8F}" type="presParOf" srcId="{71F1783C-8533-44A9-BF74-C20C56A79D65}" destId="{C7C3AB27-FFFD-4841-A2E2-480C4694D720}" srcOrd="1" destOrd="0" presId="urn:microsoft.com/office/officeart/2005/8/layout/hProcess9"/>
    <dgm:cxn modelId="{67D8186C-F50D-4420-999E-B2E0758DD99C}" type="presParOf" srcId="{71F1783C-8533-44A9-BF74-C20C56A79D65}" destId="{1571E46D-E693-497F-ABC5-3F5005623275}" srcOrd="2" destOrd="0" presId="urn:microsoft.com/office/officeart/2005/8/layout/hProcess9"/>
    <dgm:cxn modelId="{DDADBC31-25ED-441F-B16E-A6A008E60848}" type="presParOf" srcId="{71F1783C-8533-44A9-BF74-C20C56A79D65}" destId="{E14F4D6A-2AB2-40AE-BC10-E9677757A9D3}" srcOrd="3" destOrd="0" presId="urn:microsoft.com/office/officeart/2005/8/layout/hProcess9"/>
    <dgm:cxn modelId="{DC6324E5-1668-4ECF-A6E8-D2F462E80226}" type="presParOf" srcId="{71F1783C-8533-44A9-BF74-C20C56A79D65}" destId="{AAFB59AE-B628-4F98-A996-A9C9F5C63C2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BD3E6-4EC2-4301-9EEB-32428DF0196B}">
      <dsp:nvSpPr>
        <dsp:cNvPr id="0" name=""/>
        <dsp:cNvSpPr/>
      </dsp:nvSpPr>
      <dsp:spPr>
        <a:xfrm>
          <a:off x="434339" y="0"/>
          <a:ext cx="4922520" cy="25447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1E46D-E693-497F-ABC5-3F5005623275}">
      <dsp:nvSpPr>
        <dsp:cNvPr id="0" name=""/>
        <dsp:cNvSpPr/>
      </dsp:nvSpPr>
      <dsp:spPr>
        <a:xfrm>
          <a:off x="196244" y="763428"/>
          <a:ext cx="1737360" cy="1017904"/>
        </a:xfrm>
        <a:prstGeom prst="round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Traditional Classroom</a:t>
          </a:r>
          <a:endParaRPr lang="en-US" sz="1500" kern="1200" dirty="0"/>
        </a:p>
      </dsp:txBody>
      <dsp:txXfrm>
        <a:off x="245934" y="813118"/>
        <a:ext cx="1637980" cy="918524"/>
      </dsp:txXfrm>
    </dsp:sp>
    <dsp:sp modelId="{AAFB59AE-B628-4F98-A996-A9C9F5C63C27}">
      <dsp:nvSpPr>
        <dsp:cNvPr id="0" name=""/>
        <dsp:cNvSpPr/>
      </dsp:nvSpPr>
      <dsp:spPr>
        <a:xfrm>
          <a:off x="2026920" y="763428"/>
          <a:ext cx="1737360" cy="1017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Lecture is delivered by the instructor</a:t>
          </a:r>
          <a:endParaRPr lang="en-US" sz="1500" kern="1200" dirty="0"/>
        </a:p>
      </dsp:txBody>
      <dsp:txXfrm>
        <a:off x="2076610" y="813118"/>
        <a:ext cx="1637980" cy="918524"/>
      </dsp:txXfrm>
    </dsp:sp>
    <dsp:sp modelId="{B6444224-E09C-494A-92A4-9208912D51AF}">
      <dsp:nvSpPr>
        <dsp:cNvPr id="0" name=""/>
        <dsp:cNvSpPr/>
      </dsp:nvSpPr>
      <dsp:spPr>
        <a:xfrm>
          <a:off x="3857595" y="763428"/>
          <a:ext cx="1737360" cy="1017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Homework is assigned to reinforce understanding</a:t>
          </a:r>
          <a:endParaRPr lang="en-US" sz="1500" kern="1200" dirty="0"/>
        </a:p>
      </dsp:txBody>
      <dsp:txXfrm>
        <a:off x="3907285" y="813118"/>
        <a:ext cx="1637980" cy="91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BD3E6-4EC2-4301-9EEB-32428DF0196B}">
      <dsp:nvSpPr>
        <dsp:cNvPr id="0" name=""/>
        <dsp:cNvSpPr/>
      </dsp:nvSpPr>
      <dsp:spPr>
        <a:xfrm>
          <a:off x="434339" y="0"/>
          <a:ext cx="4922520" cy="25447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CFE54-3F59-434C-B581-B2A7FB0808FD}">
      <dsp:nvSpPr>
        <dsp:cNvPr id="0" name=""/>
        <dsp:cNvSpPr/>
      </dsp:nvSpPr>
      <dsp:spPr>
        <a:xfrm>
          <a:off x="196244" y="763428"/>
          <a:ext cx="1737360" cy="1017904"/>
        </a:xfrm>
        <a:prstGeom prst="round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Flipped Classroom</a:t>
          </a:r>
          <a:endParaRPr lang="en-US" sz="1500" kern="1200" dirty="0"/>
        </a:p>
      </dsp:txBody>
      <dsp:txXfrm>
        <a:off x="245934" y="813118"/>
        <a:ext cx="1637980" cy="918524"/>
      </dsp:txXfrm>
    </dsp:sp>
    <dsp:sp modelId="{1571E46D-E693-497F-ABC5-3F5005623275}">
      <dsp:nvSpPr>
        <dsp:cNvPr id="0" name=""/>
        <dsp:cNvSpPr/>
      </dsp:nvSpPr>
      <dsp:spPr>
        <a:xfrm>
          <a:off x="2026920" y="763428"/>
          <a:ext cx="1737360" cy="1017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 watch lectures Online</a:t>
          </a:r>
          <a:endParaRPr lang="en-US" sz="1500" kern="1200" dirty="0"/>
        </a:p>
      </dsp:txBody>
      <dsp:txXfrm>
        <a:off x="2076610" y="813118"/>
        <a:ext cx="1637980" cy="918524"/>
      </dsp:txXfrm>
    </dsp:sp>
    <dsp:sp modelId="{AAFB59AE-B628-4F98-A996-A9C9F5C63C27}">
      <dsp:nvSpPr>
        <dsp:cNvPr id="0" name=""/>
        <dsp:cNvSpPr/>
      </dsp:nvSpPr>
      <dsp:spPr>
        <a:xfrm>
          <a:off x="3857595" y="763428"/>
          <a:ext cx="1737360" cy="1017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Classroom time devoted to higher order thinking tasks</a:t>
          </a:r>
          <a:endParaRPr lang="en-US" sz="1500" kern="1200" dirty="0"/>
        </a:p>
      </dsp:txBody>
      <dsp:txXfrm>
        <a:off x="3907285" y="813118"/>
        <a:ext cx="1637980" cy="91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10E2B-0AA2-45F6-BE69-8AD7C521245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4D1AD-3902-45D7-8B3E-3C34C423384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D1AD-3902-45D7-8B3E-3C34C42338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1499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3776E2B-6683-4CE2-9DE0-1C6D4DA38B3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36995B-91C0-4DA2-A66B-60735C883C7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530" name="AutoShape 2" descr="http://www.divapra.unito.it/intra_disafa/files/logo/LOGO_DISAFA_COLORE_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2" name="AutoShape 4" descr="http://www.divapra.unito.it/intra_disafa/files/logo/LOGO_DISAFA_COLORE_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AutoShape 6" descr="http://www.divapra.unito.it/intra_disafa/files/logo/LOGO_DISAFA_COLORE_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 descr="LOGO_DISAFA_COLORE_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570119" y="571499"/>
            <a:ext cx="575816" cy="572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82491"/>
            <a:ext cx="7315200" cy="2595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i="1" dirty="0"/>
              <a:t>Task 3.1: Methodology </a:t>
            </a:r>
            <a:r>
              <a:rPr lang="en-GB" i="1" dirty="0" smtClean="0"/>
              <a:t>definition – 30/09/2020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315200" cy="1144632"/>
          </a:xfrm>
        </p:spPr>
        <p:txBody>
          <a:bodyPr/>
          <a:lstStyle/>
          <a:p>
            <a:r>
              <a:rPr lang="en-US" dirty="0" smtClean="0"/>
              <a:t>Enabling new pedagogical models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38800" y="5562600"/>
            <a:ext cx="2819400" cy="114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DISAFA</a:t>
            </a:r>
            <a:r>
              <a:rPr lang="en-US" sz="1600" dirty="0" smtClean="0"/>
              <a:t>, University of Turin</a:t>
            </a:r>
            <a:endParaRPr lang="en-US" sz="1600" dirty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775544" cy="20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1154097"/>
          </a:xfrm>
        </p:spPr>
        <p:txBody>
          <a:bodyPr/>
          <a:lstStyle/>
          <a:p>
            <a:r>
              <a:rPr lang="en-US" dirty="0" smtClean="0"/>
              <a:t>Student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5928" y="4321512"/>
            <a:ext cx="3566160" cy="1219200"/>
          </a:xfrm>
        </p:spPr>
        <p:txBody>
          <a:bodyPr/>
          <a:lstStyle/>
          <a:p>
            <a:r>
              <a:rPr lang="en-US" dirty="0" smtClean="0"/>
              <a:t>Flipped classroom scores significantly higher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256" y="4321513"/>
            <a:ext cx="3566160" cy="990600"/>
          </a:xfrm>
        </p:spPr>
        <p:txBody>
          <a:bodyPr/>
          <a:lstStyle/>
          <a:p>
            <a:r>
              <a:rPr lang="en-US" dirty="0"/>
              <a:t>Flipped classroom dispersion of scores lower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7247775" cy="1372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58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Required instructor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960" y="2133600"/>
            <a:ext cx="356616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Skills to develop online materials</a:t>
            </a:r>
          </a:p>
          <a:p>
            <a:pPr lvl="1"/>
            <a:r>
              <a:rPr lang="en-US" dirty="0" smtClean="0"/>
              <a:t>Instructional design logistics</a:t>
            </a:r>
            <a:endParaRPr lang="en-US" dirty="0"/>
          </a:p>
          <a:p>
            <a:pPr lvl="1"/>
            <a:r>
              <a:rPr lang="en-US" dirty="0" smtClean="0"/>
              <a:t>Learning objectives</a:t>
            </a:r>
          </a:p>
          <a:p>
            <a:pPr lvl="1"/>
            <a:r>
              <a:rPr lang="en-US" dirty="0" smtClean="0"/>
              <a:t>Assessment items</a:t>
            </a:r>
          </a:p>
          <a:p>
            <a:pPr lvl="1"/>
            <a:r>
              <a:rPr lang="en-US" dirty="0" smtClean="0"/>
              <a:t>Learning assets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Skills to develop and conduct collaborative learning</a:t>
            </a:r>
          </a:p>
          <a:p>
            <a:pPr lvl="1"/>
            <a:r>
              <a:rPr lang="en-US" dirty="0" smtClean="0"/>
              <a:t>Selection of material </a:t>
            </a:r>
            <a:r>
              <a:rPr lang="en-US" sz="1500" dirty="0" smtClean="0"/>
              <a:t>(design problem, use case, policy, etc.)</a:t>
            </a:r>
          </a:p>
          <a:p>
            <a:pPr lvl="1"/>
            <a:r>
              <a:rPr lang="en-US" dirty="0" smtClean="0"/>
              <a:t>Group management strategies </a:t>
            </a:r>
            <a:r>
              <a:rPr lang="en-US" sz="1400" dirty="0" smtClean="0"/>
              <a:t>(facilitate face to face and online activities)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158148"/>
            <a:ext cx="3566160" cy="3595687"/>
          </a:xfrm>
        </p:spPr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Course management system</a:t>
            </a:r>
            <a:endParaRPr lang="en-US" dirty="0"/>
          </a:p>
          <a:p>
            <a:pPr lvl="1"/>
            <a:r>
              <a:rPr lang="en-US" dirty="0"/>
              <a:t>Collaboration </a:t>
            </a:r>
            <a:r>
              <a:rPr lang="en-US" dirty="0" smtClean="0"/>
              <a:t>tools </a:t>
            </a:r>
          </a:p>
          <a:p>
            <a:pPr lvl="1"/>
            <a:r>
              <a:rPr lang="en-US" dirty="0" smtClean="0"/>
              <a:t>Technical tools used by the students </a:t>
            </a:r>
            <a:r>
              <a:rPr lang="en-US" sz="1400" dirty="0" smtClean="0"/>
              <a:t>(simulation, GIS, web pages, etc.)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5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convenience</a:t>
            </a:r>
          </a:p>
          <a:p>
            <a:r>
              <a:rPr lang="en-US" dirty="0" smtClean="0"/>
              <a:t>Higher levels of achievement</a:t>
            </a:r>
          </a:p>
          <a:p>
            <a:r>
              <a:rPr lang="en-US" dirty="0" smtClean="0"/>
              <a:t>Availability of learning materials anytime, anywhere, on any device</a:t>
            </a:r>
          </a:p>
          <a:p>
            <a:r>
              <a:rPr lang="en-US" dirty="0" smtClean="0"/>
              <a:t>High levels of student-student and student-instructor interaction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a skilled workforce</a:t>
            </a:r>
          </a:p>
          <a:p>
            <a:r>
              <a:rPr lang="en-US" dirty="0" smtClean="0"/>
              <a:t>Reduce costs (e.g. Travel expenses)</a:t>
            </a:r>
          </a:p>
          <a:p>
            <a:r>
              <a:rPr lang="en-US" dirty="0" smtClean="0"/>
              <a:t>High ROI</a:t>
            </a:r>
          </a:p>
          <a:p>
            <a:r>
              <a:rPr lang="en-US" dirty="0" smtClean="0"/>
              <a:t>Better use of classroom space</a:t>
            </a:r>
          </a:p>
          <a:p>
            <a:r>
              <a:rPr lang="en-US" dirty="0" smtClean="0"/>
              <a:t>Flexibility for instructors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Methodology</a:t>
            </a:r>
            <a:r>
              <a:rPr lang="it-IT" dirty="0" smtClean="0"/>
              <a:t> in </a:t>
            </a:r>
            <a:r>
              <a:rPr lang="it-IT" dirty="0" err="1" smtClean="0"/>
              <a:t>FIELDS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With the </a:t>
            </a:r>
            <a:r>
              <a:rPr lang="it-IT" dirty="0" err="1" smtClean="0"/>
              <a:t>pandemic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teach</a:t>
            </a:r>
            <a:r>
              <a:rPr lang="it-IT" dirty="0" smtClean="0"/>
              <a:t> </a:t>
            </a:r>
            <a:r>
              <a:rPr lang="it-IT" dirty="0" err="1" smtClean="0"/>
              <a:t>mostly</a:t>
            </a:r>
            <a:r>
              <a:rPr lang="it-IT" dirty="0" smtClean="0"/>
              <a:t> online – </a:t>
            </a:r>
            <a:r>
              <a:rPr lang="it-IT" dirty="0" err="1" smtClean="0"/>
              <a:t>better</a:t>
            </a:r>
            <a:r>
              <a:rPr lang="it-IT" dirty="0" smtClean="0"/>
              <a:t> to </a:t>
            </a:r>
            <a:r>
              <a:rPr lang="it-IT" dirty="0" err="1" smtClean="0"/>
              <a:t>prepare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keeping</a:t>
            </a:r>
            <a:r>
              <a:rPr lang="it-IT" dirty="0" smtClean="0"/>
              <a:t> in </a:t>
            </a:r>
            <a:r>
              <a:rPr lang="it-IT" dirty="0" err="1" smtClean="0"/>
              <a:t>mind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endParaRPr lang="it-IT" dirty="0" smtClean="0"/>
          </a:p>
          <a:p>
            <a:r>
              <a:rPr lang="it-IT" dirty="0" smtClean="0"/>
              <a:t>The design </a:t>
            </a:r>
            <a:r>
              <a:rPr lang="it-IT" dirty="0" err="1" smtClean="0"/>
              <a:t>methodology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provided</a:t>
            </a:r>
            <a:r>
              <a:rPr lang="it-IT" dirty="0" smtClean="0"/>
              <a:t> with workshops to </a:t>
            </a:r>
            <a:r>
              <a:rPr lang="it-IT" dirty="0" err="1" smtClean="0"/>
              <a:t>all</a:t>
            </a:r>
            <a:r>
              <a:rPr lang="it-IT" dirty="0" smtClean="0"/>
              <a:t> of </a:t>
            </a:r>
            <a:r>
              <a:rPr lang="it-IT" dirty="0" err="1" smtClean="0"/>
              <a:t>you</a:t>
            </a:r>
            <a:endParaRPr lang="it-IT" dirty="0" smtClean="0"/>
          </a:p>
          <a:p>
            <a:r>
              <a:rPr lang="it-IT" dirty="0" err="1" smtClean="0"/>
              <a:t>EQF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? (4-5?)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/>
              <a:t>with ESCO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possible</a:t>
            </a:r>
            <a:endParaRPr lang="it-IT" dirty="0"/>
          </a:p>
          <a:p>
            <a:r>
              <a:rPr lang="it-IT" dirty="0" err="1" smtClean="0"/>
              <a:t>Eventual</a:t>
            </a:r>
            <a:r>
              <a:rPr lang="it-IT" dirty="0" smtClean="0"/>
              <a:t> </a:t>
            </a:r>
            <a:r>
              <a:rPr lang="it-IT" dirty="0" err="1" smtClean="0"/>
              <a:t>contact</a:t>
            </a:r>
            <a:r>
              <a:rPr lang="it-IT" dirty="0" smtClean="0"/>
              <a:t> with ESCO to </a:t>
            </a:r>
            <a:r>
              <a:rPr lang="it-IT" dirty="0" err="1" smtClean="0"/>
              <a:t>provide</a:t>
            </a:r>
            <a:r>
              <a:rPr lang="it-IT" dirty="0" smtClean="0"/>
              <a:t> new </a:t>
            </a:r>
            <a:r>
              <a:rPr lang="it-IT" dirty="0" err="1" smtClean="0"/>
              <a:t>classifications</a:t>
            </a:r>
            <a:endParaRPr lang="it-IT" dirty="0" smtClean="0"/>
          </a:p>
          <a:p>
            <a:r>
              <a:rPr lang="it-IT" dirty="0" smtClean="0"/>
              <a:t>Modular </a:t>
            </a:r>
            <a:r>
              <a:rPr lang="it-IT" dirty="0"/>
              <a:t>(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modules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2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Learning: The evidence</a:t>
            </a:r>
            <a:br>
              <a:rPr lang="en-US" dirty="0" smtClean="0"/>
            </a:br>
            <a:r>
              <a:rPr lang="en-US" sz="2200" i="1" dirty="0" smtClean="0"/>
              <a:t>National Center for Academic Transformation, USA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1344967"/>
          </a:xfrm>
        </p:spPr>
        <p:txBody>
          <a:bodyPr/>
          <a:lstStyle/>
          <a:p>
            <a:r>
              <a:rPr lang="en-US" dirty="0" smtClean="0"/>
              <a:t>156 courses</a:t>
            </a:r>
          </a:p>
          <a:p>
            <a:r>
              <a:rPr lang="en-US" dirty="0" smtClean="0"/>
              <a:t>195 institutions</a:t>
            </a:r>
          </a:p>
          <a:p>
            <a:r>
              <a:rPr lang="en-US" dirty="0" smtClean="0"/>
              <a:t>250,000 Students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495801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Learning outcomes were improved in 72% of the courses</a:t>
            </a:r>
          </a:p>
          <a:p>
            <a:pPr lvl="1"/>
            <a:r>
              <a:rPr lang="en-US" dirty="0" smtClean="0"/>
              <a:t>(ability to apply the material, retaining time, critical thinking…)</a:t>
            </a:r>
          </a:p>
          <a:p>
            <a:r>
              <a:rPr lang="en-US" dirty="0" smtClean="0"/>
              <a:t>Cost of instruction was reduced on average 34%</a:t>
            </a:r>
          </a:p>
          <a:p>
            <a:r>
              <a:rPr lang="en-US" dirty="0" smtClean="0"/>
              <a:t>Cost reduction for students as well…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17" y="150241"/>
            <a:ext cx="7315200" cy="1154097"/>
          </a:xfrm>
        </p:spPr>
        <p:txBody>
          <a:bodyPr/>
          <a:lstStyle/>
          <a:p>
            <a:r>
              <a:rPr lang="en-US" dirty="0" smtClean="0"/>
              <a:t>Learning Theory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5517154" y="2755654"/>
            <a:ext cx="2432348" cy="1720882"/>
          </a:xfrm>
          <a:prstGeom prst="rightArrow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ea typeface="Times New Roman" pitchFamily="18" charset="0"/>
                <a:cs typeface="Arial" charset="0"/>
              </a:rPr>
              <a:t>                 Flipped Classroom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09620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1937</a:t>
            </a:r>
            <a:endParaRPr lang="es-MX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98448" y="4324629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2000</a:t>
            </a:r>
            <a:endParaRPr lang="es-MX" sz="1100" b="1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2133600" y="3039750"/>
            <a:ext cx="3810000" cy="582486"/>
          </a:xfrm>
          <a:prstGeom prst="rightArrow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ea typeface="Times New Roman" pitchFamily="18" charset="0"/>
                <a:cs typeface="Arial" charset="0"/>
              </a:rPr>
              <a:t>Behaviorism</a:t>
            </a:r>
          </a:p>
        </p:txBody>
      </p:sp>
      <p:cxnSp>
        <p:nvCxnSpPr>
          <p:cNvPr id="157696" name="Straight Connector 157695"/>
          <p:cNvCxnSpPr>
            <a:endCxn id="9" idx="0"/>
          </p:cNvCxnSpPr>
          <p:nvPr/>
        </p:nvCxnSpPr>
        <p:spPr bwMode="auto">
          <a:xfrm>
            <a:off x="2133600" y="2764848"/>
            <a:ext cx="0" cy="1331357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257800" y="3145179"/>
            <a:ext cx="0" cy="1331357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3811133" y="3622236"/>
            <a:ext cx="3898631" cy="2813357"/>
            <a:chOff x="3811133" y="3622236"/>
            <a:chExt cx="3898631" cy="2813357"/>
          </a:xfrm>
          <a:solidFill>
            <a:schemeClr val="bg2">
              <a:lumMod val="10000"/>
              <a:lumOff val="90000"/>
            </a:schemeClr>
          </a:solidFill>
        </p:grpSpPr>
        <p:sp>
          <p:nvSpPr>
            <p:cNvPr id="31" name="Right Arrow 30"/>
            <p:cNvSpPr/>
            <p:nvPr/>
          </p:nvSpPr>
          <p:spPr bwMode="auto">
            <a:xfrm>
              <a:off x="3811133" y="3622236"/>
              <a:ext cx="2341732" cy="590258"/>
            </a:xfrm>
            <a:prstGeom prst="rightArrow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charset="0"/>
                  <a:ea typeface="Times New Roman" pitchFamily="18" charset="0"/>
                  <a:cs typeface="Arial" charset="0"/>
                </a:rPr>
                <a:t>Constructivism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6182" y="5045692"/>
              <a:ext cx="2362200" cy="1389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314" y="5045693"/>
              <a:ext cx="1314450" cy="1389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1601420" y="1633915"/>
            <a:ext cx="2755250" cy="12618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Teachers must learn how to teach… they need only to be taught more effective ways of teaching</a:t>
            </a:r>
          </a:p>
          <a:p>
            <a:pPr algn="l"/>
            <a:r>
              <a:rPr lang="en-US" sz="1200" b="1" dirty="0" smtClean="0">
                <a:solidFill>
                  <a:srgbClr val="6666FF"/>
                </a:solidFill>
              </a:rPr>
              <a:t>B.F. Skinner</a:t>
            </a:r>
            <a:endParaRPr lang="en-US" sz="1200" b="1" dirty="0">
              <a:solidFill>
                <a:srgbClr val="6666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4" y="1633915"/>
            <a:ext cx="891398" cy="1261884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4" y="4586503"/>
            <a:ext cx="2868091" cy="21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00800" cy="4819352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7086600" y="3848100"/>
            <a:ext cx="304800" cy="2095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124700" y="1752600"/>
            <a:ext cx="266700" cy="2028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vs.Flipped</a:t>
            </a:r>
            <a:r>
              <a:rPr lang="en-US" dirty="0" smtClean="0"/>
              <a:t> Classroom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395695"/>
              </p:ext>
            </p:extLst>
          </p:nvPr>
        </p:nvGraphicFramePr>
        <p:xfrm>
          <a:off x="533400" y="1371600"/>
          <a:ext cx="5791200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7147500" cy="247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32431"/>
              </p:ext>
            </p:extLst>
          </p:nvPr>
        </p:nvGraphicFramePr>
        <p:xfrm>
          <a:off x="533400" y="3962400"/>
          <a:ext cx="5791200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30" name="Picture 6" descr="http://edudemic.com/wp-content/uploads/2013/02/laptop-classroo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95" y="2057400"/>
            <a:ext cx="220133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rthwestern.edu/studentaffairs/assessment/media/images/hrpicture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99" y="4495800"/>
            <a:ext cx="2201333" cy="14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81374" y="5943600"/>
            <a:ext cx="439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TIME, Any WHERE, Any DEVICE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258175" cy="42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Learning object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2057400"/>
            <a:ext cx="4572000" cy="45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47" y="990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to Face in the flipped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Problems selected</a:t>
            </a:r>
          </a:p>
          <a:p>
            <a:pPr lvl="1"/>
            <a:r>
              <a:rPr lang="en-US" dirty="0" smtClean="0"/>
              <a:t>Open ended problem</a:t>
            </a:r>
          </a:p>
          <a:p>
            <a:pPr lvl="1"/>
            <a:r>
              <a:rPr lang="en-US" dirty="0" smtClean="0"/>
              <a:t>Closely aligned with the learning objective</a:t>
            </a:r>
          </a:p>
          <a:p>
            <a:pPr lvl="1"/>
            <a:r>
              <a:rPr lang="en-US" dirty="0" smtClean="0"/>
              <a:t>Engaging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</a:p>
          <a:p>
            <a:pPr lvl="1"/>
            <a:r>
              <a:rPr lang="en-US" dirty="0" smtClean="0"/>
              <a:t>Students worked in teams to devise a solution or design</a:t>
            </a:r>
          </a:p>
          <a:p>
            <a:pPr lvl="1"/>
            <a:r>
              <a:rPr lang="en-US" dirty="0" smtClean="0"/>
              <a:t>Instructor provided structure and general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54097"/>
          </a:xfrm>
        </p:spPr>
        <p:txBody>
          <a:bodyPr/>
          <a:lstStyle/>
          <a:p>
            <a:r>
              <a:rPr lang="en-US" smtClean="0"/>
              <a:t>Student Preference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600" y="4876800"/>
            <a:ext cx="3566160" cy="10727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Preference for Flipped Classroom</a:t>
            </a:r>
          </a:p>
          <a:p>
            <a:r>
              <a:rPr lang="en-US" dirty="0" smtClean="0"/>
              <a:t>Deeper understanding and less time invested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72840" y="4876800"/>
            <a:ext cx="3566160" cy="3595687"/>
          </a:xfrm>
        </p:spPr>
        <p:txBody>
          <a:bodyPr/>
          <a:lstStyle/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Would like more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0" y="1524000"/>
            <a:ext cx="7391400" cy="29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469</TotalTime>
  <Words>397</Words>
  <Application>Microsoft Office PowerPoint</Application>
  <PresentationFormat>Presentazione su schermo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Verdana</vt:lpstr>
      <vt:lpstr>Calibri</vt:lpstr>
      <vt:lpstr>Arial</vt:lpstr>
      <vt:lpstr>Times New Roman</vt:lpstr>
      <vt:lpstr>Wingdings</vt:lpstr>
      <vt:lpstr>Perspective</vt:lpstr>
      <vt:lpstr> Task 3.1: Methodology definition – 30/09/2020</vt:lpstr>
      <vt:lpstr>Online Learning: The evidence National Center for Academic Transformation, USA</vt:lpstr>
      <vt:lpstr>Learning Theory</vt:lpstr>
      <vt:lpstr>Presentazione standard di PowerPoint</vt:lpstr>
      <vt:lpstr>Traditional vs.Flipped Classroom</vt:lpstr>
      <vt:lpstr>Presentazione standard di PowerPoint</vt:lpstr>
      <vt:lpstr>Learning object ontology</vt:lpstr>
      <vt:lpstr>Face to Face in the flipped classroom</vt:lpstr>
      <vt:lpstr>Student Preference Means</vt:lpstr>
      <vt:lpstr>Student Performance</vt:lpstr>
      <vt:lpstr>Required instructor competency</vt:lpstr>
      <vt:lpstr>Benefits</vt:lpstr>
      <vt:lpstr>Methodology in FIELDS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</dc:title>
  <dc:creator>Fedro Zazueta</dc:creator>
  <cp:lastModifiedBy>Patrizia Busato</cp:lastModifiedBy>
  <cp:revision>55</cp:revision>
  <dcterms:created xsi:type="dcterms:W3CDTF">2014-11-16T20:57:15Z</dcterms:created>
  <dcterms:modified xsi:type="dcterms:W3CDTF">2020-06-29T13:45:58Z</dcterms:modified>
</cp:coreProperties>
</file>