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305" r:id="rId2"/>
    <p:sldId id="306" r:id="rId3"/>
    <p:sldId id="332" r:id="rId4"/>
    <p:sldId id="333" r:id="rId5"/>
    <p:sldId id="340" r:id="rId6"/>
    <p:sldId id="335" r:id="rId7"/>
    <p:sldId id="313" r:id="rId8"/>
    <p:sldId id="310" r:id="rId9"/>
    <p:sldId id="312" r:id="rId10"/>
    <p:sldId id="311" r:id="rId11"/>
    <p:sldId id="336" r:id="rId12"/>
    <p:sldId id="286" r:id="rId13"/>
    <p:sldId id="321" r:id="rId14"/>
    <p:sldId id="325" r:id="rId15"/>
    <p:sldId id="326" r:id="rId16"/>
    <p:sldId id="323" r:id="rId17"/>
    <p:sldId id="337" r:id="rId18"/>
    <p:sldId id="314" r:id="rId19"/>
    <p:sldId id="316" r:id="rId20"/>
    <p:sldId id="315" r:id="rId21"/>
    <p:sldId id="317" r:id="rId22"/>
    <p:sldId id="338" r:id="rId23"/>
    <p:sldId id="318" r:id="rId24"/>
    <p:sldId id="319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A89"/>
    <a:srgbClr val="FFCCFF"/>
    <a:srgbClr val="2B8FCE"/>
    <a:srgbClr val="864033"/>
    <a:srgbClr val="8C5C16"/>
    <a:srgbClr val="2A8ECE"/>
    <a:srgbClr val="2B8ECE"/>
    <a:srgbClr val="87CDD1"/>
    <a:srgbClr val="2C8FCE"/>
    <a:srgbClr val="344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er\Dropbox%20(ISEKI%20Food%20Association)\_IFA%20projects\SSA%20FIELDS%202020\WPs\WP1\ARTICLES\Task%201.4_Survey\AR_FIELDS%20Project%20%20addressing%20the%20current%20and%20Future%20skil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%20(ISEKI%20Food%20Association)\_IFA%20projects\SSA%20FIELDS%202020\WPs\WP1\Task%201.4\T1.4%20survey%20analysis\WP1_T1.4_questions_raw_data_AR%20V2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%20(ISEKI%20Food%20Association)\_IFA%20projects\SSA%20FIELDS%202020\WPs\WP1\Task%201.4\T1.4%20survey%20analysis\WP1_T1.4_questions_raw_data_AR%20V2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%20(ISEKI%20Food%20Association)\_IFA%20projects\SSA%20FIELDS%202020\WPs\WP1\Task%201.4\T1.4%20survey%20analysis\WP1_T1.4_questions_raw_data_AR%20V2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/>
              <a:t>Importance of having the skills to perform a task and having a training recognition</a:t>
            </a:r>
          </a:p>
        </c:rich>
      </c:tx>
      <c:layout>
        <c:manualLayout>
          <c:xMode val="edge"/>
          <c:yMode val="edge"/>
          <c:x val="0.10757478189720213"/>
          <c:y val="5.596447035081462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2.8645923664828241E-2"/>
          <c:y val="0.22009291332430461"/>
          <c:w val="0.95003392868574355"/>
          <c:h val="0.771963957834149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'Skill to perform'!$I$5</c:f>
              <c:strCache>
                <c:ptCount val="1"/>
                <c:pt idx="0">
                  <c:v>Of little importance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'Skill to perform'!$J$3:$M$4</c:f>
              <c:multiLvlStrCache>
                <c:ptCount val="4"/>
                <c:lvl>
                  <c:pt idx="0">
                    <c:v>a. For the individual</c:v>
                  </c:pt>
                  <c:pt idx="1">
                    <c:v>b. For the organization</c:v>
                  </c:pt>
                  <c:pt idx="2">
                    <c:v>c. For the individual</c:v>
                  </c:pt>
                  <c:pt idx="3">
                    <c:v>d. For the organization</c:v>
                  </c:pt>
                </c:lvl>
                <c:lvl>
                  <c:pt idx="0">
                    <c:v>SKILLS TO PERFORM THE TASK</c:v>
                  </c:pt>
                  <c:pt idx="2">
                    <c:v>RECOGNIFTION THROUGH A FORMAL QUALIFICATION</c:v>
                  </c:pt>
                </c:lvl>
              </c:multiLvlStrCache>
            </c:multiLvlStrRef>
          </c:cat>
          <c:val>
            <c:numRef>
              <c:f>'Skill to perform'!$J$5:$M$5</c:f>
              <c:numCache>
                <c:formatCode>0</c:formatCode>
                <c:ptCount val="4"/>
                <c:pt idx="0">
                  <c:v>7.9545454545454541</c:v>
                </c:pt>
                <c:pt idx="1">
                  <c:v>8.6956521739130448</c:v>
                </c:pt>
                <c:pt idx="2">
                  <c:v>23.857868020304569</c:v>
                </c:pt>
                <c:pt idx="3">
                  <c:v>26.537216828478961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C6-4FC3-92FE-889A0BBD5330}"/>
            </c:ext>
          </c:extLst>
        </c:ser>
        <c:ser>
          <c:idx val="1"/>
          <c:order val="1"/>
          <c:tx>
            <c:strRef>
              <c:f>'Skill to perform'!$I$6</c:f>
              <c:strCache>
                <c:ptCount val="1"/>
                <c:pt idx="0">
                  <c:v>Of Average Importance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'Skill to perform'!$J$3:$M$4</c:f>
              <c:multiLvlStrCache>
                <c:ptCount val="4"/>
                <c:lvl>
                  <c:pt idx="0">
                    <c:v>a. For the individual</c:v>
                  </c:pt>
                  <c:pt idx="1">
                    <c:v>b. For the organization</c:v>
                  </c:pt>
                  <c:pt idx="2">
                    <c:v>c. For the individual</c:v>
                  </c:pt>
                  <c:pt idx="3">
                    <c:v>d. For the organization</c:v>
                  </c:pt>
                </c:lvl>
                <c:lvl>
                  <c:pt idx="0">
                    <c:v>SKILLS TO PERFORM THE TASK</c:v>
                  </c:pt>
                  <c:pt idx="2">
                    <c:v>RECOGNIFTION THROUGH A FORMAL QUALIFICATION</c:v>
                  </c:pt>
                </c:lvl>
              </c:multiLvlStrCache>
            </c:multiLvlStrRef>
          </c:cat>
          <c:val>
            <c:numRef>
              <c:f>'Skill to perform'!$J$6:$M$6</c:f>
              <c:numCache>
                <c:formatCode>0</c:formatCode>
                <c:ptCount val="4"/>
                <c:pt idx="0">
                  <c:v>20.454545454545457</c:v>
                </c:pt>
                <c:pt idx="1">
                  <c:v>15.41501976284585</c:v>
                </c:pt>
                <c:pt idx="2">
                  <c:v>38.578680203045685</c:v>
                </c:pt>
                <c:pt idx="3">
                  <c:v>27.508090614886733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C6-4FC3-92FE-889A0BBD5330}"/>
            </c:ext>
          </c:extLst>
        </c:ser>
        <c:ser>
          <c:idx val="2"/>
          <c:order val="2"/>
          <c:tx>
            <c:strRef>
              <c:f>'Skill to perform'!$I$7</c:f>
              <c:strCache>
                <c:ptCount val="1"/>
                <c:pt idx="0">
                  <c:v>Very important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'Skill to perform'!$J$3:$M$4</c:f>
              <c:multiLvlStrCache>
                <c:ptCount val="4"/>
                <c:lvl>
                  <c:pt idx="0">
                    <c:v>a. For the individual</c:v>
                  </c:pt>
                  <c:pt idx="1">
                    <c:v>b. For the organization</c:v>
                  </c:pt>
                  <c:pt idx="2">
                    <c:v>c. For the individual</c:v>
                  </c:pt>
                  <c:pt idx="3">
                    <c:v>d. For the organization</c:v>
                  </c:pt>
                </c:lvl>
                <c:lvl>
                  <c:pt idx="0">
                    <c:v>SKILLS TO PERFORM THE TASK</c:v>
                  </c:pt>
                  <c:pt idx="2">
                    <c:v>RECOGNIFTION THROUGH A FORMAL QUALIFICATION</c:v>
                  </c:pt>
                </c:lvl>
              </c:multiLvlStrCache>
            </c:multiLvlStrRef>
          </c:cat>
          <c:val>
            <c:numRef>
              <c:f>'Skill to perform'!$J$7:$M$7</c:f>
              <c:numCache>
                <c:formatCode>0</c:formatCode>
                <c:ptCount val="4"/>
                <c:pt idx="0">
                  <c:v>71.590909090909093</c:v>
                </c:pt>
                <c:pt idx="1">
                  <c:v>75.889328063241109</c:v>
                </c:pt>
                <c:pt idx="2">
                  <c:v>37.563451776649742</c:v>
                </c:pt>
                <c:pt idx="3">
                  <c:v>45.954692556634299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C6-4FC3-92FE-889A0BBD53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74378992"/>
        <c:axId val="2074377328"/>
      </c:barChart>
      <c:catAx>
        <c:axId val="2074378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4377328"/>
        <c:crosses val="autoZero"/>
        <c:auto val="1"/>
        <c:lblAlgn val="ctr"/>
        <c:lblOffset val="100"/>
        <c:noMultiLvlLbl val="0"/>
      </c:catAx>
      <c:valAx>
        <c:axId val="2074377328"/>
        <c:scaling>
          <c:orientation val="minMax"/>
          <c:max val="100"/>
        </c:scaling>
        <c:delete val="1"/>
        <c:axPos val="l"/>
        <c:numFmt formatCode="0" sourceLinked="1"/>
        <c:majorTickMark val="none"/>
        <c:minorTickMark val="none"/>
        <c:tickLblPos val="nextTo"/>
        <c:crossAx val="207437899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+mn-lt"/>
        </a:defRPr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/>
              <a:t>Is the training system in your own country suitable to cover the previously identified Training Needs?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32541668573166749"/>
          <c:y val="0.24095912449769094"/>
          <c:w val="0.6395535503113019"/>
          <c:h val="0.662105841896985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EU!$KF$526</c:f>
              <c:strCache>
                <c:ptCount val="1"/>
                <c:pt idx="0">
                  <c:v>I Don't Know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EU!$KG$525:$KH$525</c:f>
              <c:strCache>
                <c:ptCount val="2"/>
                <c:pt idx="0">
                  <c:v>Non-Formal Training</c:v>
                </c:pt>
                <c:pt idx="1">
                  <c:v>Formal Training</c:v>
                </c:pt>
              </c:strCache>
            </c:strRef>
          </c:cat>
          <c:val>
            <c:numRef>
              <c:f>EU!$KG$526:$KH$526</c:f>
              <c:numCache>
                <c:formatCode>General</c:formatCode>
                <c:ptCount val="2"/>
                <c:pt idx="0">
                  <c:v>104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AA-4364-BD30-644BEEE300E9}"/>
            </c:ext>
          </c:extLst>
        </c:ser>
        <c:ser>
          <c:idx val="1"/>
          <c:order val="1"/>
          <c:tx>
            <c:strRef>
              <c:f>EU!$KF$527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EU!$KG$525:$KH$525</c:f>
              <c:strCache>
                <c:ptCount val="2"/>
                <c:pt idx="0">
                  <c:v>Non-Formal Training</c:v>
                </c:pt>
                <c:pt idx="1">
                  <c:v>Formal Training</c:v>
                </c:pt>
              </c:strCache>
            </c:strRef>
          </c:cat>
          <c:val>
            <c:numRef>
              <c:f>EU!$KG$527:$KH$527</c:f>
              <c:numCache>
                <c:formatCode>General</c:formatCode>
                <c:ptCount val="2"/>
                <c:pt idx="0">
                  <c:v>121</c:v>
                </c:pt>
                <c:pt idx="1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AA-4364-BD30-644BEEE300E9}"/>
            </c:ext>
          </c:extLst>
        </c:ser>
        <c:ser>
          <c:idx val="2"/>
          <c:order val="2"/>
          <c:tx>
            <c:strRef>
              <c:f>EU!$KF$528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EU!$KG$525:$KH$525</c:f>
              <c:strCache>
                <c:ptCount val="2"/>
                <c:pt idx="0">
                  <c:v>Non-Formal Training</c:v>
                </c:pt>
                <c:pt idx="1">
                  <c:v>Formal Training</c:v>
                </c:pt>
              </c:strCache>
            </c:strRef>
          </c:cat>
          <c:val>
            <c:numRef>
              <c:f>EU!$KG$528:$KH$528</c:f>
              <c:numCache>
                <c:formatCode>General</c:formatCode>
                <c:ptCount val="2"/>
                <c:pt idx="0">
                  <c:v>123</c:v>
                </c:pt>
                <c:pt idx="1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AA-4364-BD30-644BEEE30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38834943"/>
        <c:axId val="1912269151"/>
      </c:barChart>
      <c:catAx>
        <c:axId val="21388349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12269151"/>
        <c:crosses val="autoZero"/>
        <c:auto val="1"/>
        <c:lblAlgn val="ctr"/>
        <c:lblOffset val="100"/>
        <c:noMultiLvlLbl val="0"/>
      </c:catAx>
      <c:valAx>
        <c:axId val="1912269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3883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66129792329419"/>
          <c:y val="5.8924238276628418E-2"/>
          <c:w val="0.5072000077211879"/>
          <c:h val="0.8168084658566305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EU!$NN$536:$NN$544</c:f>
              <c:strCache>
                <c:ptCount val="9"/>
                <c:pt idx="0">
                  <c:v>Other (please specify)</c:v>
                </c:pt>
                <c:pt idx="1">
                  <c:v>PESTLE Analysis - technology</c:v>
                </c:pt>
                <c:pt idx="2">
                  <c:v>Risk Heat Maps - Risk &amp; Opportunity</c:v>
                </c:pt>
                <c:pt idx="3">
                  <c:v>Enterprise Risk Management (ERM) - Risk &amp; opportunity</c:v>
                </c:pt>
                <c:pt idx="4">
                  <c:v>PESTLE Analysis - Society</c:v>
                </c:pt>
                <c:pt idx="5">
                  <c:v>Porter Five Forces Model - Markets</c:v>
                </c:pt>
                <c:pt idx="6">
                  <c:v>Scenario Analysis - General</c:v>
                </c:pt>
                <c:pt idx="7">
                  <c:v>Strategic / Balanced Score Card - General</c:v>
                </c:pt>
                <c:pt idx="8">
                  <c:v>SWOT Analysis - Risk &amp; Opportunity</c:v>
                </c:pt>
              </c:strCache>
            </c:strRef>
          </c:cat>
          <c:val>
            <c:numRef>
              <c:f>EU!$NP$536:$NP$544</c:f>
              <c:numCache>
                <c:formatCode>0</c:formatCode>
                <c:ptCount val="9"/>
                <c:pt idx="0">
                  <c:v>2.7586206896551726</c:v>
                </c:pt>
                <c:pt idx="1">
                  <c:v>4.1379310344827589</c:v>
                </c:pt>
                <c:pt idx="2">
                  <c:v>5.5172413793103452</c:v>
                </c:pt>
                <c:pt idx="3">
                  <c:v>7.5862068965517242</c:v>
                </c:pt>
                <c:pt idx="4">
                  <c:v>8.2758620689655178</c:v>
                </c:pt>
                <c:pt idx="5">
                  <c:v>11.724137931034482</c:v>
                </c:pt>
                <c:pt idx="6">
                  <c:v>12.413793103448276</c:v>
                </c:pt>
                <c:pt idx="7">
                  <c:v>13.103448275862069</c:v>
                </c:pt>
                <c:pt idx="8">
                  <c:v>34.482758620689658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E1-4E36-9350-DB3253349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33140383"/>
        <c:axId val="463028495"/>
      </c:barChart>
      <c:catAx>
        <c:axId val="4331403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3028495"/>
        <c:crosses val="autoZero"/>
        <c:auto val="1"/>
        <c:lblAlgn val="ctr"/>
        <c:lblOffset val="100"/>
        <c:noMultiLvlLbl val="0"/>
      </c:catAx>
      <c:valAx>
        <c:axId val="463028495"/>
        <c:scaling>
          <c:orientation val="minMax"/>
          <c:max val="35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33140383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34243821951408E-2"/>
          <c:y val="7.17635757473018E-2"/>
          <c:w val="0.89981087410955729"/>
          <c:h val="0.809511627548582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EU!$LN$525:$LN$527</c:f>
              <c:strCache>
                <c:ptCount val="3"/>
                <c:pt idx="0">
                  <c:v>Other</c:v>
                </c:pt>
                <c:pt idx="1">
                  <c:v>B2C - Business to Consumer</c:v>
                </c:pt>
                <c:pt idx="2">
                  <c:v>B2B - Business to Business</c:v>
                </c:pt>
              </c:strCache>
            </c:strRef>
          </c:cat>
          <c:val>
            <c:numRef>
              <c:f>EU!$LO$525:$LO$527</c:f>
              <c:numCache>
                <c:formatCode>General</c:formatCode>
                <c:ptCount val="3"/>
                <c:pt idx="0">
                  <c:v>12</c:v>
                </c:pt>
                <c:pt idx="1">
                  <c:v>19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8-4CD7-973F-741455104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6935615"/>
        <c:axId val="463031407"/>
      </c:barChart>
      <c:catAx>
        <c:axId val="5269356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3031407"/>
        <c:crosses val="autoZero"/>
        <c:auto val="1"/>
        <c:lblAlgn val="ctr"/>
        <c:lblOffset val="100"/>
        <c:noMultiLvlLbl val="0"/>
      </c:catAx>
      <c:valAx>
        <c:axId val="463031407"/>
        <c:scaling>
          <c:orientation val="minMax"/>
          <c:max val="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26935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9453063130687"/>
          <c:y val="5.8102024855692699E-2"/>
          <c:w val="0.48537061191456837"/>
          <c:h val="0.79568590105124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EU!$LV$525:$LV$533</c:f>
              <c:strCache>
                <c:ptCount val="9"/>
                <c:pt idx="0">
                  <c:v>No Change - Business as Usual</c:v>
                </c:pt>
                <c:pt idx="1">
                  <c:v>Other (please specify)</c:v>
                </c:pt>
                <c:pt idx="2">
                  <c:v>All of the Above</c:v>
                </c:pt>
                <c:pt idx="3">
                  <c:v>Digital Transformation</c:v>
                </c:pt>
                <c:pt idx="4">
                  <c:v>Stabalisation - Securing the business</c:v>
                </c:pt>
                <c:pt idx="5">
                  <c:v>Increased Competitiveness</c:v>
                </c:pt>
                <c:pt idx="6">
                  <c:v>Business Growth</c:v>
                </c:pt>
                <c:pt idx="7">
                  <c:v>Innovation Focused</c:v>
                </c:pt>
                <c:pt idx="8">
                  <c:v>Sustainability</c:v>
                </c:pt>
              </c:strCache>
            </c:strRef>
          </c:cat>
          <c:val>
            <c:numRef>
              <c:f>EU!$LW$525:$LW$533</c:f>
              <c:numCache>
                <c:formatCode>General</c:formatCode>
                <c:ptCount val="9"/>
                <c:pt idx="0">
                  <c:v>4</c:v>
                </c:pt>
                <c:pt idx="1">
                  <c:v>6</c:v>
                </c:pt>
                <c:pt idx="2">
                  <c:v>17</c:v>
                </c:pt>
                <c:pt idx="3">
                  <c:v>22</c:v>
                </c:pt>
                <c:pt idx="4">
                  <c:v>22</c:v>
                </c:pt>
                <c:pt idx="5">
                  <c:v>24</c:v>
                </c:pt>
                <c:pt idx="6">
                  <c:v>25</c:v>
                </c:pt>
                <c:pt idx="7">
                  <c:v>26</c:v>
                </c:pt>
                <c:pt idx="8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46-4646-968B-03EF45827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85103663"/>
        <c:axId val="463036399"/>
      </c:barChart>
      <c:catAx>
        <c:axId val="685103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3036399"/>
        <c:crosses val="autoZero"/>
        <c:auto val="1"/>
        <c:lblAlgn val="ctr"/>
        <c:lblOffset val="100"/>
        <c:noMultiLvlLbl val="0"/>
      </c:catAx>
      <c:valAx>
        <c:axId val="463036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85103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7886385392709041"/>
          <c:y val="9.8965112130450797E-2"/>
          <c:w val="0.48399806082630986"/>
          <c:h val="0.7979277049333988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'[AR_FIELDS Project  addressing the current and Future skill.xlsx]Christoph Analysis'!$B$38</c:f>
              <c:strCache>
                <c:ptCount val="1"/>
                <c:pt idx="0">
                  <c:v>Not Relevant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'[1]Christoph Analysis'!$A$39:$A$51</c:f>
              <c:strCache>
                <c:ptCount val="13"/>
                <c:pt idx="0">
                  <c:v>Global Curiosity</c:v>
                </c:pt>
                <c:pt idx="1">
                  <c:v>New value Chains &amp; Business Models </c:v>
                </c:pt>
                <c:pt idx="2">
                  <c:v>Collaboration &amp; Co-operation across all sectors of the Food Chain</c:v>
                </c:pt>
                <c:pt idx="3">
                  <c:v>Growth Mindset</c:v>
                </c:pt>
                <c:pt idx="4">
                  <c:v>Governance</c:v>
                </c:pt>
                <c:pt idx="5">
                  <c:v>Commercial Creativity &amp; Innovation</c:v>
                </c:pt>
                <c:pt idx="6">
                  <c:v>Data Analytics</c:v>
                </c:pt>
                <c:pt idx="7">
                  <c:v>Providing Leadership</c:v>
                </c:pt>
                <c:pt idx="8">
                  <c:v>Change Management</c:v>
                </c:pt>
                <c:pt idx="9">
                  <c:v>Recognising &amp; Realising Business Opportunities</c:v>
                </c:pt>
                <c:pt idx="10">
                  <c:v>Business Planning / Modelling and Strategic Management</c:v>
                </c:pt>
                <c:pt idx="11">
                  <c:v>Business Continuity Planning</c:v>
                </c:pt>
                <c:pt idx="12">
                  <c:v>Business Strategy, Development, Implementation and Analysis</c:v>
                </c:pt>
              </c:strCache>
            </c:strRef>
          </c:cat>
          <c:val>
            <c:numRef>
              <c:f>'[1]Christoph Analysis'!$B$39:$B$51</c:f>
              <c:numCache>
                <c:formatCode>0%</c:formatCode>
                <c:ptCount val="13"/>
                <c:pt idx="0">
                  <c:v>0.20634920634920634</c:v>
                </c:pt>
                <c:pt idx="1">
                  <c:v>0.17460317460317459</c:v>
                </c:pt>
                <c:pt idx="2">
                  <c:v>0.125</c:v>
                </c:pt>
                <c:pt idx="3">
                  <c:v>0.1111111111111111</c:v>
                </c:pt>
                <c:pt idx="4">
                  <c:v>9.6774193548387094E-2</c:v>
                </c:pt>
                <c:pt idx="5">
                  <c:v>9.5238095238095233E-2</c:v>
                </c:pt>
                <c:pt idx="6">
                  <c:v>7.9365079365079361E-2</c:v>
                </c:pt>
                <c:pt idx="7">
                  <c:v>6.5573770491803282E-2</c:v>
                </c:pt>
                <c:pt idx="8">
                  <c:v>6.5573770491803282E-2</c:v>
                </c:pt>
                <c:pt idx="9">
                  <c:v>8.0645161290322578E-2</c:v>
                </c:pt>
                <c:pt idx="10">
                  <c:v>1.5873015873015872E-2</c:v>
                </c:pt>
                <c:pt idx="11">
                  <c:v>1.5873015873015872E-2</c:v>
                </c:pt>
                <c:pt idx="12">
                  <c:v>1.5873015873015872E-2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17-4C12-A7BC-2670F88434F6}"/>
            </c:ext>
          </c:extLst>
        </c:ser>
        <c:ser>
          <c:idx val="1"/>
          <c:order val="1"/>
          <c:tx>
            <c:strRef>
              <c:f>'[AR_FIELDS Project  addressing the current and Future skill.xlsx]Christoph Analysis'!$C$38</c:f>
              <c:strCache>
                <c:ptCount val="1"/>
                <c:pt idx="0">
                  <c:v>Somewhat Relevant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'[1]Christoph Analysis'!$A$39:$A$51</c:f>
              <c:strCache>
                <c:ptCount val="13"/>
                <c:pt idx="0">
                  <c:v>Global Curiosity</c:v>
                </c:pt>
                <c:pt idx="1">
                  <c:v>New value Chains &amp; Business Models </c:v>
                </c:pt>
                <c:pt idx="2">
                  <c:v>Collaboration &amp; Co-operation across all sectors of the Food Chain</c:v>
                </c:pt>
                <c:pt idx="3">
                  <c:v>Growth Mindset</c:v>
                </c:pt>
                <c:pt idx="4">
                  <c:v>Governance</c:v>
                </c:pt>
                <c:pt idx="5">
                  <c:v>Commercial Creativity &amp; Innovation</c:v>
                </c:pt>
                <c:pt idx="6">
                  <c:v>Data Analytics</c:v>
                </c:pt>
                <c:pt idx="7">
                  <c:v>Providing Leadership</c:v>
                </c:pt>
                <c:pt idx="8">
                  <c:v>Change Management</c:v>
                </c:pt>
                <c:pt idx="9">
                  <c:v>Recognising &amp; Realising Business Opportunities</c:v>
                </c:pt>
                <c:pt idx="10">
                  <c:v>Business Planning / Modelling and Strategic Management</c:v>
                </c:pt>
                <c:pt idx="11">
                  <c:v>Business Continuity Planning</c:v>
                </c:pt>
                <c:pt idx="12">
                  <c:v>Business Strategy, Development, Implementation and Analysis</c:v>
                </c:pt>
              </c:strCache>
            </c:strRef>
          </c:cat>
          <c:val>
            <c:numRef>
              <c:f>'[1]Christoph Analysis'!$C$39:$C$51</c:f>
              <c:numCache>
                <c:formatCode>0%</c:formatCode>
                <c:ptCount val="13"/>
                <c:pt idx="0">
                  <c:v>0.36507936507936506</c:v>
                </c:pt>
                <c:pt idx="1">
                  <c:v>0.30158730158730157</c:v>
                </c:pt>
                <c:pt idx="2">
                  <c:v>0.296875</c:v>
                </c:pt>
                <c:pt idx="3">
                  <c:v>0.31746031746031744</c:v>
                </c:pt>
                <c:pt idx="4">
                  <c:v>0.40322580645161288</c:v>
                </c:pt>
                <c:pt idx="5">
                  <c:v>0.38095238095238093</c:v>
                </c:pt>
                <c:pt idx="6">
                  <c:v>0.46031746031746029</c:v>
                </c:pt>
                <c:pt idx="7">
                  <c:v>0.45901639344262296</c:v>
                </c:pt>
                <c:pt idx="8">
                  <c:v>0.37704918032786883</c:v>
                </c:pt>
                <c:pt idx="9">
                  <c:v>0.32258064516129031</c:v>
                </c:pt>
                <c:pt idx="10">
                  <c:v>0.3968253968253968</c:v>
                </c:pt>
                <c:pt idx="11">
                  <c:v>0.36507936507936506</c:v>
                </c:pt>
                <c:pt idx="12">
                  <c:v>0.26984126984126983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17-4C12-A7BC-2670F88434F6}"/>
            </c:ext>
          </c:extLst>
        </c:ser>
        <c:ser>
          <c:idx val="2"/>
          <c:order val="2"/>
          <c:tx>
            <c:strRef>
              <c:f>'[AR_FIELDS Project  addressing the current and Future skill.xlsx]Christoph Analysis'!$D$38</c:f>
              <c:strCache>
                <c:ptCount val="1"/>
                <c:pt idx="0">
                  <c:v>Very Relevant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'[1]Christoph Analysis'!$A$39:$A$51</c:f>
              <c:strCache>
                <c:ptCount val="13"/>
                <c:pt idx="0">
                  <c:v>Global Curiosity</c:v>
                </c:pt>
                <c:pt idx="1">
                  <c:v>New value Chains &amp; Business Models </c:v>
                </c:pt>
                <c:pt idx="2">
                  <c:v>Collaboration &amp; Co-operation across all sectors of the Food Chain</c:v>
                </c:pt>
                <c:pt idx="3">
                  <c:v>Growth Mindset</c:v>
                </c:pt>
                <c:pt idx="4">
                  <c:v>Governance</c:v>
                </c:pt>
                <c:pt idx="5">
                  <c:v>Commercial Creativity &amp; Innovation</c:v>
                </c:pt>
                <c:pt idx="6">
                  <c:v>Data Analytics</c:v>
                </c:pt>
                <c:pt idx="7">
                  <c:v>Providing Leadership</c:v>
                </c:pt>
                <c:pt idx="8">
                  <c:v>Change Management</c:v>
                </c:pt>
                <c:pt idx="9">
                  <c:v>Recognising &amp; Realising Business Opportunities</c:v>
                </c:pt>
                <c:pt idx="10">
                  <c:v>Business Planning / Modelling and Strategic Management</c:v>
                </c:pt>
                <c:pt idx="11">
                  <c:v>Business Continuity Planning</c:v>
                </c:pt>
                <c:pt idx="12">
                  <c:v>Business Strategy, Development, Implementation and Analysis</c:v>
                </c:pt>
              </c:strCache>
            </c:strRef>
          </c:cat>
          <c:val>
            <c:numRef>
              <c:f>'[1]Christoph Analysis'!$D$39:$D$51</c:f>
              <c:numCache>
                <c:formatCode>0%</c:formatCode>
                <c:ptCount val="13"/>
                <c:pt idx="0">
                  <c:v>0.42857142857142855</c:v>
                </c:pt>
                <c:pt idx="1">
                  <c:v>0.52380952380952384</c:v>
                </c:pt>
                <c:pt idx="2">
                  <c:v>0.578125</c:v>
                </c:pt>
                <c:pt idx="3">
                  <c:v>0.5714285714285714</c:v>
                </c:pt>
                <c:pt idx="4">
                  <c:v>0.5</c:v>
                </c:pt>
                <c:pt idx="5">
                  <c:v>0.52380952380952384</c:v>
                </c:pt>
                <c:pt idx="6">
                  <c:v>0.46031746031746029</c:v>
                </c:pt>
                <c:pt idx="7">
                  <c:v>0.47540983606557374</c:v>
                </c:pt>
                <c:pt idx="8">
                  <c:v>0.55737704918032782</c:v>
                </c:pt>
                <c:pt idx="9">
                  <c:v>0.59677419354838712</c:v>
                </c:pt>
                <c:pt idx="10">
                  <c:v>0.58730158730158732</c:v>
                </c:pt>
                <c:pt idx="11">
                  <c:v>0.61904761904761907</c:v>
                </c:pt>
                <c:pt idx="12">
                  <c:v>0.7142857142857143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17-4C12-A7BC-2670F8843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7926528"/>
        <c:axId val="1207907808"/>
      </c:barChart>
      <c:catAx>
        <c:axId val="120792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07907808"/>
        <c:crosses val="autoZero"/>
        <c:auto val="1"/>
        <c:lblAlgn val="ctr"/>
        <c:lblOffset val="100"/>
        <c:noMultiLvlLbl val="0"/>
      </c:catAx>
      <c:valAx>
        <c:axId val="120790780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0792652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3360368065779736"/>
          <c:y val="0"/>
          <c:w val="0.56126898554458859"/>
          <c:h val="9.81311406292316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>
          <a:latin typeface="+mj-lt"/>
        </a:defRPr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9B23E-DEB0-4420-BC71-D8B3CD1A85A1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3957E-673A-4113-866E-902DC5EB04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7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3957E-673A-4113-866E-902DC5EB04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9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2109" y="2136070"/>
            <a:ext cx="10363200" cy="69962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000">
                <a:solidFill>
                  <a:srgbClr val="2C8FC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083" y="318420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Imagen 63">
            <a:extLst>
              <a:ext uri="{FF2B5EF4-FFF2-40B4-BE49-F238E27FC236}">
                <a16:creationId xmlns:a16="http://schemas.microsoft.com/office/drawing/2014/main" id="{9640C764-0693-4692-88CD-79560008EF3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260" y="602951"/>
            <a:ext cx="3367208" cy="720462"/>
          </a:xfrm>
          <a:prstGeom prst="rect">
            <a:avLst/>
          </a:prstGeom>
          <a:noFill/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02C40B21-B539-4F12-961A-C154654FD5BB}"/>
              </a:ext>
            </a:extLst>
          </p:cNvPr>
          <p:cNvGrpSpPr/>
          <p:nvPr userDrawn="1"/>
        </p:nvGrpSpPr>
        <p:grpSpPr>
          <a:xfrm>
            <a:off x="1" y="6236599"/>
            <a:ext cx="12191999" cy="635256"/>
            <a:chOff x="0" y="5126182"/>
            <a:chExt cx="12192000" cy="670976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DF0E9FC-401C-4D00-B672-23319FEF56CC}"/>
                </a:ext>
              </a:extLst>
            </p:cNvPr>
            <p:cNvSpPr/>
            <p:nvPr/>
          </p:nvSpPr>
          <p:spPr>
            <a:xfrm>
              <a:off x="0" y="5126182"/>
              <a:ext cx="1884219" cy="670976"/>
            </a:xfrm>
            <a:prstGeom prst="rect">
              <a:avLst/>
            </a:prstGeom>
            <a:solidFill>
              <a:srgbClr val="87C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87CDD1"/>
                </a:solidFill>
              </a:endParaRP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106D06E-DDDC-4659-ABF3-6D91D3E5A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727" y="5274006"/>
              <a:ext cx="1316181" cy="386609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6CC2890-2385-4EE6-BA34-9FF031F07B14}"/>
                </a:ext>
              </a:extLst>
            </p:cNvPr>
            <p:cNvSpPr/>
            <p:nvPr/>
          </p:nvSpPr>
          <p:spPr>
            <a:xfrm>
              <a:off x="1884219" y="5126182"/>
              <a:ext cx="10307781" cy="670976"/>
            </a:xfrm>
            <a:prstGeom prst="rect">
              <a:avLst/>
            </a:prstGeom>
            <a:gradFill flip="none" rotWithShape="1">
              <a:gsLst>
                <a:gs pos="0">
                  <a:srgbClr val="2A8ECE"/>
                </a:gs>
                <a:gs pos="86000">
                  <a:srgbClr val="298DCE">
                    <a:tint val="44500"/>
                    <a:satMod val="160000"/>
                  </a:srgbClr>
                </a:gs>
                <a:gs pos="100000">
                  <a:srgbClr val="298DCE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6BE790D-D487-4934-961F-0F4A02FF4DBE}"/>
                </a:ext>
              </a:extLst>
            </p:cNvPr>
            <p:cNvSpPr txBox="1"/>
            <p:nvPr/>
          </p:nvSpPr>
          <p:spPr>
            <a:xfrm>
              <a:off x="1927239" y="5201603"/>
              <a:ext cx="10264760" cy="520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  <a:t>ADDRESSING THE CURRENT AND FUTURE SKILL NEEDS FOR SUSTAINABILITY, DIGITALIZATION </a:t>
              </a:r>
              <a:br>
                <a:rPr lang="en-GB" sz="13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</a:br>
              <a:r>
                <a:rPr lang="en-GB" sz="13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  <a:t>AND THE BIO-ECONOMY IN AGRICULTURE: EUROPEAN SKILLS AGENDA AND STRATEGY - AGREEMENT 612664-EPP-1-2019-1-IT-EPPKA2-SSA-B</a:t>
              </a: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4EB48FB0-2033-4B3F-99A1-2F7E07CD3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8936"/>
          <a:stretch/>
        </p:blipFill>
        <p:spPr>
          <a:xfrm>
            <a:off x="322533" y="139393"/>
            <a:ext cx="2425100" cy="17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0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8EC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1150"/>
            <a:ext cx="10515600" cy="5641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724" y="6614616"/>
            <a:ext cx="2743200" cy="231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94A9C6C-1472-49E2-A08D-475DB4E3CBD3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838200" y="702148"/>
            <a:ext cx="10515600" cy="0"/>
          </a:xfrm>
          <a:prstGeom prst="line">
            <a:avLst/>
          </a:prstGeom>
          <a:ln w="28575">
            <a:solidFill>
              <a:srgbClr val="2A8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21D46DD2-AB32-4FC0-B24C-6DE6102BB473}"/>
              </a:ext>
            </a:extLst>
          </p:cNvPr>
          <p:cNvGrpSpPr/>
          <p:nvPr userDrawn="1"/>
        </p:nvGrpSpPr>
        <p:grpSpPr>
          <a:xfrm>
            <a:off x="-1" y="6318703"/>
            <a:ext cx="11637820" cy="540960"/>
            <a:chOff x="0" y="5126182"/>
            <a:chExt cx="11819413" cy="670976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B989505-A38D-465C-9787-FD2E06AB96BE}"/>
                </a:ext>
              </a:extLst>
            </p:cNvPr>
            <p:cNvSpPr/>
            <p:nvPr/>
          </p:nvSpPr>
          <p:spPr>
            <a:xfrm>
              <a:off x="0" y="5126182"/>
              <a:ext cx="1884219" cy="670976"/>
            </a:xfrm>
            <a:prstGeom prst="rect">
              <a:avLst/>
            </a:prstGeom>
            <a:solidFill>
              <a:srgbClr val="87C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87CDD1"/>
                </a:solidFill>
              </a:endParaRP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A87E740-4759-49BC-AFFC-111A262D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727" y="5274006"/>
              <a:ext cx="1316181" cy="386609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B6C6BB8-11E9-4237-BBB1-74E8EDF69250}"/>
                </a:ext>
              </a:extLst>
            </p:cNvPr>
            <p:cNvSpPr/>
            <p:nvPr/>
          </p:nvSpPr>
          <p:spPr>
            <a:xfrm>
              <a:off x="1884219" y="5126182"/>
              <a:ext cx="9935194" cy="670976"/>
            </a:xfrm>
            <a:prstGeom prst="rect">
              <a:avLst/>
            </a:prstGeom>
            <a:gradFill flip="none" rotWithShape="1">
              <a:gsLst>
                <a:gs pos="0">
                  <a:srgbClr val="2A8ECE"/>
                </a:gs>
                <a:gs pos="86000">
                  <a:srgbClr val="298DCE">
                    <a:tint val="44500"/>
                    <a:satMod val="160000"/>
                  </a:srgbClr>
                </a:gs>
                <a:gs pos="100000">
                  <a:srgbClr val="298DCE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8FE9357-9FAC-4BA8-AD06-F61E740EF8EB}"/>
                </a:ext>
              </a:extLst>
            </p:cNvPr>
            <p:cNvSpPr txBox="1"/>
            <p:nvPr/>
          </p:nvSpPr>
          <p:spPr>
            <a:xfrm>
              <a:off x="1927239" y="5201604"/>
              <a:ext cx="9892174" cy="572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  <a:t>ADDRESSING THE CURRENT AND FUTURE SKILL NEEDS FOR SUSTAINABILITY, DIGITALIZATION </a:t>
              </a:r>
              <a:b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</a:br>
              <a: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  <a:t>AND THE BIO-ECONOMY IN AGRICULTURE: EUROPEAN SKILLS AGENDA AND STRATEGY - AGREEMENT 612664-EPP-1-2019-1-IT-EPPKA2-SSA-B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35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rgbClr val="2A8EC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3650"/>
            <a:ext cx="1689101" cy="2438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66473"/>
            <a:ext cx="4114800" cy="2438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772" y="6614160"/>
            <a:ext cx="2743200" cy="231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94A9C6C-1472-49E2-A08D-475DB4E3CBD3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6CA81CF2-B7CD-4ED7-9B9F-3BCC1910A869}"/>
              </a:ext>
            </a:extLst>
          </p:cNvPr>
          <p:cNvGrpSpPr/>
          <p:nvPr userDrawn="1"/>
        </p:nvGrpSpPr>
        <p:grpSpPr>
          <a:xfrm>
            <a:off x="-1" y="6318703"/>
            <a:ext cx="11637820" cy="540960"/>
            <a:chOff x="0" y="5126182"/>
            <a:chExt cx="11819413" cy="670976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93949EF-7AE7-4E65-AF3F-CD5ADF8F5515}"/>
                </a:ext>
              </a:extLst>
            </p:cNvPr>
            <p:cNvSpPr/>
            <p:nvPr/>
          </p:nvSpPr>
          <p:spPr>
            <a:xfrm>
              <a:off x="0" y="5126182"/>
              <a:ext cx="1884219" cy="670976"/>
            </a:xfrm>
            <a:prstGeom prst="rect">
              <a:avLst/>
            </a:prstGeom>
            <a:solidFill>
              <a:srgbClr val="87C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87CDD1"/>
                </a:solidFill>
              </a:endParaRP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27FCC7BF-54AF-4798-A62E-C0F586B3B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727" y="5274006"/>
              <a:ext cx="1316181" cy="386609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55EBD42A-B62B-4763-8CF8-A29870C61F06}"/>
                </a:ext>
              </a:extLst>
            </p:cNvPr>
            <p:cNvSpPr/>
            <p:nvPr/>
          </p:nvSpPr>
          <p:spPr>
            <a:xfrm>
              <a:off x="1884219" y="5126182"/>
              <a:ext cx="9935194" cy="670976"/>
            </a:xfrm>
            <a:prstGeom prst="rect">
              <a:avLst/>
            </a:prstGeom>
            <a:gradFill flip="none" rotWithShape="1">
              <a:gsLst>
                <a:gs pos="0">
                  <a:srgbClr val="2A8ECE"/>
                </a:gs>
                <a:gs pos="86000">
                  <a:srgbClr val="298DCE">
                    <a:tint val="44500"/>
                    <a:satMod val="160000"/>
                  </a:srgbClr>
                </a:gs>
                <a:gs pos="100000">
                  <a:srgbClr val="298DCE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4B2581C8-E50F-4DC4-B7F1-39A5A4DDF722}"/>
                </a:ext>
              </a:extLst>
            </p:cNvPr>
            <p:cNvSpPr txBox="1"/>
            <p:nvPr/>
          </p:nvSpPr>
          <p:spPr>
            <a:xfrm>
              <a:off x="1927239" y="5201604"/>
              <a:ext cx="9892174" cy="572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  <a:t>ADDRESSING THE CURRENT AND FUTURE SKILL NEEDS FOR SUSTAINABILITY, DIGITALIZATION </a:t>
              </a:r>
              <a:b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</a:br>
              <a: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  <a:t>AND THE BIO-ECONOMY IN AGRICULTURE: EUROPEAN SKILLS AGENDA AND STRATEGY - AGREEMENT 612664-EPP-1-2019-1-IT-EPPKA2-SSA-B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818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1772" y="6614160"/>
            <a:ext cx="2743200" cy="231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94A9C6C-1472-49E2-A08D-475DB4E3CBD3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D6CA9C0-C26E-4AA0-9CFE-E3E66B516B81}"/>
              </a:ext>
            </a:extLst>
          </p:cNvPr>
          <p:cNvGrpSpPr/>
          <p:nvPr userDrawn="1"/>
        </p:nvGrpSpPr>
        <p:grpSpPr>
          <a:xfrm>
            <a:off x="-1" y="6318703"/>
            <a:ext cx="11637820" cy="540960"/>
            <a:chOff x="0" y="5126182"/>
            <a:chExt cx="11819413" cy="670976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A6AAFBF5-10B0-4415-8947-B9C726B17F2A}"/>
                </a:ext>
              </a:extLst>
            </p:cNvPr>
            <p:cNvSpPr/>
            <p:nvPr/>
          </p:nvSpPr>
          <p:spPr>
            <a:xfrm>
              <a:off x="0" y="5126182"/>
              <a:ext cx="1884219" cy="670976"/>
            </a:xfrm>
            <a:prstGeom prst="rect">
              <a:avLst/>
            </a:prstGeom>
            <a:solidFill>
              <a:srgbClr val="87C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87CDD1"/>
                </a:solidFill>
              </a:endParaRP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B47C1E8-81ED-4CAD-8B2D-AE119A273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727" y="5274006"/>
              <a:ext cx="1316181" cy="386609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3C32AD3-63DB-4347-A884-DD5358849423}"/>
                </a:ext>
              </a:extLst>
            </p:cNvPr>
            <p:cNvSpPr/>
            <p:nvPr/>
          </p:nvSpPr>
          <p:spPr>
            <a:xfrm>
              <a:off x="1884219" y="5126182"/>
              <a:ext cx="9935194" cy="670976"/>
            </a:xfrm>
            <a:prstGeom prst="rect">
              <a:avLst/>
            </a:prstGeom>
            <a:gradFill flip="none" rotWithShape="1">
              <a:gsLst>
                <a:gs pos="0">
                  <a:srgbClr val="2A8ECE"/>
                </a:gs>
                <a:gs pos="86000">
                  <a:srgbClr val="298DCE">
                    <a:tint val="44500"/>
                    <a:satMod val="160000"/>
                  </a:srgbClr>
                </a:gs>
                <a:gs pos="100000">
                  <a:srgbClr val="298DCE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4F4EC232-2EA9-4F6A-AFC7-84AED1593B84}"/>
                </a:ext>
              </a:extLst>
            </p:cNvPr>
            <p:cNvSpPr txBox="1"/>
            <p:nvPr/>
          </p:nvSpPr>
          <p:spPr>
            <a:xfrm>
              <a:off x="1927239" y="5201604"/>
              <a:ext cx="9892174" cy="572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  <a:t>ADDRESSING THE CURRENT AND FUTURE SKILL NEEDS FOR SUSTAINABILITY, DIGITALIZATION </a:t>
              </a:r>
              <a:b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</a:br>
              <a:r>
                <a:rPr lang="en-GB" sz="1200" dirty="0">
                  <a:solidFill>
                    <a:srgbClr val="864033"/>
                  </a:solidFill>
                  <a:effectLst/>
                  <a:latin typeface="Bahnschrift Light Condensed" panose="020B0502040204020203" pitchFamily="34" charset="0"/>
                </a:rPr>
                <a:t>AND THE BIO-ECONOMY IN AGRICULTURE: EUROPEAN SKILLS AGENDA AND STRATEGY - AGREEMENT 612664-EPP-1-2019-1-IT-EPPKA2-SSA-B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715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1772" y="6614160"/>
            <a:ext cx="2743200" cy="23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C94A9C6C-1472-49E2-A08D-475DB4E3CBD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5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is.mayor@iseki-food.n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griculture_in_Vietnam" TargetMode="External"/><Relationship Id="rId7" Type="http://schemas.openxmlformats.org/officeDocument/2006/relationships/hyperlink" Target="https://vimeo.com/149155255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hyperlink" Target="https://www.flickr.com/photos/unido/15011575158" TargetMode="Externa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visjuribus.it/obiettivi-europei-in-materia-di-energia-sostenibile/" TargetMode="External"/><Relationship Id="rId7" Type="http://schemas.openxmlformats.org/officeDocument/2006/relationships/hyperlink" Target="http://thackara.com/food-systems-design/the-high-tech-permaculture-metabolic-engine-greenhouse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hyperlink" Target="http://publishingarchaeology.blogspot.com/2011/11/how-to-give-bad-conference-talk.html" TargetMode="Externa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visjuribus.it/obiettivi-europei-in-materia-di-energia-sostenibile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tiff"/><Relationship Id="rId18" Type="http://schemas.openxmlformats.org/officeDocument/2006/relationships/image" Target="../media/image50.jpe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2" Type="http://schemas.openxmlformats.org/officeDocument/2006/relationships/hyperlink" Target="mailto:Luis.mayor@iseki-food.net" TargetMode="External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jpeg"/><Relationship Id="rId32" Type="http://schemas.openxmlformats.org/officeDocument/2006/relationships/image" Target="../media/image64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23" Type="http://schemas.openxmlformats.org/officeDocument/2006/relationships/image" Target="../media/image55.jpeg"/><Relationship Id="rId28" Type="http://schemas.openxmlformats.org/officeDocument/2006/relationships/image" Target="../media/image60.jpeg"/><Relationship Id="rId10" Type="http://schemas.openxmlformats.org/officeDocument/2006/relationships/image" Target="../media/image42.jpeg"/><Relationship Id="rId19" Type="http://schemas.openxmlformats.org/officeDocument/2006/relationships/image" Target="../media/image51.png"/><Relationship Id="rId31" Type="http://schemas.openxmlformats.org/officeDocument/2006/relationships/image" Target="../media/image63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jpeg"/><Relationship Id="rId30" Type="http://schemas.openxmlformats.org/officeDocument/2006/relationships/image" Target="../media/image62.jpeg"/><Relationship Id="rId8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www.erasmus-fields.eu/management/?q=node/87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755648" y="1848751"/>
            <a:ext cx="8680704" cy="1268522"/>
          </a:xfrm>
        </p:spPr>
        <p:txBody>
          <a:bodyPr anchor="ctr" anchorCtr="0">
            <a:noAutofit/>
          </a:bodyPr>
          <a:lstStyle/>
          <a:p>
            <a:r>
              <a:rPr lang="en-US" sz="4400" dirty="0">
                <a:solidFill>
                  <a:srgbClr val="2B8FCE"/>
                </a:solidFill>
              </a:rPr>
              <a:t>WP1 – Skill needs identification</a:t>
            </a:r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2440304" y="3117273"/>
            <a:ext cx="7311391" cy="966378"/>
          </a:xfrm>
        </p:spPr>
        <p:txBody>
          <a:bodyPr>
            <a:normAutofit fontScale="92500"/>
          </a:bodyPr>
          <a:lstStyle/>
          <a:p>
            <a:r>
              <a:rPr lang="en-US" sz="2000" u="sng" dirty="0"/>
              <a:t>Luis Mayor, </a:t>
            </a:r>
            <a:r>
              <a:rPr lang="en-US" sz="2000" dirty="0"/>
              <a:t>Ana </a:t>
            </a:r>
            <a:r>
              <a:rPr lang="en-US" sz="2000" dirty="0" err="1"/>
              <a:t>Ramalho</a:t>
            </a:r>
            <a:r>
              <a:rPr lang="en-US" sz="2000" dirty="0"/>
              <a:t>, Francesca Sanna, Erika M.R. </a:t>
            </a:r>
            <a:r>
              <a:rPr lang="en-US" sz="2000" dirty="0" err="1"/>
              <a:t>Somlay</a:t>
            </a:r>
            <a:r>
              <a:rPr lang="en-US" sz="2000" dirty="0"/>
              <a:t>, Valentina </a:t>
            </a:r>
            <a:r>
              <a:rPr lang="en-US" sz="2000" dirty="0" err="1"/>
              <a:t>Chanina</a:t>
            </a:r>
            <a:r>
              <a:rPr lang="en-US" sz="2000" dirty="0"/>
              <a:t>, Billy Goodburn, Jacques </a:t>
            </a:r>
            <a:r>
              <a:rPr lang="en-US" sz="2000" dirty="0" err="1"/>
              <a:t>Trienekens</a:t>
            </a:r>
            <a:r>
              <a:rPr lang="en-US" sz="2000" dirty="0"/>
              <a:t> </a:t>
            </a:r>
          </a:p>
          <a:p>
            <a:r>
              <a:rPr lang="en-US" sz="1700" dirty="0">
                <a:hlinkClick r:id="rId3"/>
              </a:rPr>
              <a:t>luis.mayor@iseki-food.net</a:t>
            </a:r>
            <a:endParaRPr lang="en-US" dirty="0"/>
          </a:p>
        </p:txBody>
      </p:sp>
      <p:sp>
        <p:nvSpPr>
          <p:cNvPr id="6" name="Υπότιτλος 2"/>
          <p:cNvSpPr txBox="1">
            <a:spLocks/>
          </p:cNvSpPr>
          <p:nvPr/>
        </p:nvSpPr>
        <p:spPr>
          <a:xfrm>
            <a:off x="2667000" y="3397844"/>
            <a:ext cx="6858000" cy="966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7" name="Υπότιτλος 2"/>
          <p:cNvSpPr txBox="1">
            <a:spLocks/>
          </p:cNvSpPr>
          <p:nvPr/>
        </p:nvSpPr>
        <p:spPr>
          <a:xfrm>
            <a:off x="2667000" y="4509973"/>
            <a:ext cx="6858000" cy="762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Project Partner Meeting</a:t>
            </a:r>
          </a:p>
          <a:p>
            <a:r>
              <a:rPr lang="en-US" sz="1800" dirty="0"/>
              <a:t>30</a:t>
            </a:r>
            <a:r>
              <a:rPr lang="en-US" sz="1800" baseline="30000" dirty="0"/>
              <a:t>th</a:t>
            </a:r>
            <a:r>
              <a:rPr lang="en-US" sz="1800" dirty="0"/>
              <a:t> May  2022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BEBB1E-FF95-D50A-D608-2D183BDDC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57" y="5272020"/>
            <a:ext cx="1787220" cy="9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6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Tasks 1.3 Country and EU Focus Groups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D59FCB-1DE5-35AA-C9A8-50BF22FCD30E}"/>
              </a:ext>
            </a:extLst>
          </p:cNvPr>
          <p:cNvSpPr txBox="1"/>
          <p:nvPr/>
        </p:nvSpPr>
        <p:spPr>
          <a:xfrm>
            <a:off x="754465" y="1079360"/>
            <a:ext cx="7156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Deliverable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1.5</a:t>
            </a:r>
          </a:p>
          <a:p>
            <a:pPr marL="342900" indent="-342900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Anexes: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at country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53BC8C-CC1D-5A33-2853-50D583BB8D74}"/>
              </a:ext>
            </a:extLst>
          </p:cNvPr>
          <p:cNvSpPr txBox="1"/>
          <p:nvPr/>
        </p:nvSpPr>
        <p:spPr>
          <a:xfrm>
            <a:off x="754464" y="2876785"/>
            <a:ext cx="99440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task 1.4 in the preparation of the survey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Refine scenarios in task 1.5</a:t>
            </a:r>
          </a:p>
          <a:p>
            <a:pPr marL="342900" indent="-342900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2.1 (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Skill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gaps and new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2.2. (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prioritization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disseminated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FA14A1-6F1A-AB0E-53E3-DE2F20D46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6" t="37071" r="37345" b="36961"/>
          <a:stretch/>
        </p:blipFill>
        <p:spPr>
          <a:xfrm>
            <a:off x="5528707" y="4631919"/>
            <a:ext cx="6154390" cy="1561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63C2A9F-4AD4-C320-21AC-0E2DEEDE4529}"/>
              </a:ext>
            </a:extLst>
          </p:cNvPr>
          <p:cNvSpPr txBox="1"/>
          <p:nvPr/>
        </p:nvSpPr>
        <p:spPr>
          <a:xfrm>
            <a:off x="2959395" y="5289286"/>
            <a:ext cx="3136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rgbClr val="00B050"/>
                </a:solidFill>
              </a:rPr>
              <a:t>In </a:t>
            </a:r>
            <a:r>
              <a:rPr lang="es-ES" sz="2400" b="1" i="1" dirty="0" err="1">
                <a:solidFill>
                  <a:srgbClr val="00B050"/>
                </a:solidFill>
              </a:rPr>
              <a:t>preparation</a:t>
            </a:r>
            <a:r>
              <a:rPr lang="es-ES" sz="2400" b="1" i="1" dirty="0">
                <a:solidFill>
                  <a:srgbClr val="00B05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71117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11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02780A-09FE-5C9B-390A-32281CC8852E}"/>
              </a:ext>
            </a:extLst>
          </p:cNvPr>
          <p:cNvSpPr txBox="1"/>
          <p:nvPr/>
        </p:nvSpPr>
        <p:spPr>
          <a:xfrm>
            <a:off x="913845" y="2006160"/>
            <a:ext cx="10099295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Task 1.1: State of 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rt (</a:t>
            </a:r>
            <a:r>
              <a:rPr lang="en-U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UNITO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(M1-M6)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Task 1.2: 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Stakeholders strategic mapping and mobilization (</a:t>
            </a:r>
            <a:r>
              <a:rPr lang="en-U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LLL-P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(M1-M6)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Task 1.3: 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Country and EU focus groups </a:t>
            </a:r>
            <a:r>
              <a:rPr lang="en-U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(ISEKI) 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(M2-M9)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1.4: </a:t>
            </a:r>
            <a:r>
              <a:rPr lang="es-ES" sz="22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 </a:t>
            </a:r>
            <a:r>
              <a:rPr lang="es-ES" sz="2200" b="1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es-ES" sz="22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(ICOS) (M9-M13)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1.5: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Future trends analysis (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WUR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(M8-M15)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2C97A9F3-67CB-5C38-3438-E9F81D2D4166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Skill needs identification (M1-M15)</a:t>
            </a:r>
          </a:p>
        </p:txBody>
      </p:sp>
    </p:spTree>
    <p:extLst>
      <p:ext uri="{BB962C8B-B14F-4D97-AF65-F5344CB8AC3E}">
        <p14:creationId xmlns:p14="http://schemas.microsoft.com/office/powerpoint/2010/main" val="104055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A84D5AB-0E9E-1FC7-955D-867A39E1E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432" y="1215658"/>
            <a:ext cx="3101609" cy="2202753"/>
          </a:xfrm>
          <a:prstGeom prst="rect">
            <a:avLst/>
          </a:prstGeom>
        </p:spPr>
      </p:pic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T1.4  Bottom-up Survey (M9-M13)</a:t>
            </a:r>
          </a:p>
        </p:txBody>
      </p:sp>
      <p:sp>
        <p:nvSpPr>
          <p:cNvPr id="8" name="Θέση περιεχομένου 7"/>
          <p:cNvSpPr>
            <a:spLocks noGrp="1"/>
          </p:cNvSpPr>
          <p:nvPr>
            <p:ph idx="1"/>
          </p:nvPr>
        </p:nvSpPr>
        <p:spPr>
          <a:xfrm>
            <a:off x="530257" y="1003577"/>
            <a:ext cx="8937782" cy="135820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AIM:</a:t>
            </a:r>
          </a:p>
          <a:p>
            <a:pPr marL="381000" lvl="1" indent="-342900">
              <a:buFont typeface="Wingdings" panose="05000000000000000000" pitchFamily="2" charset="2"/>
              <a:buChar char="§"/>
            </a:pPr>
            <a:r>
              <a:rPr lang="en-US" dirty="0"/>
              <a:t>To assess SKILLS NEEDS and SKILLS GAPS, </a:t>
            </a:r>
          </a:p>
          <a:p>
            <a:pPr marL="381000" lvl="1" indent="-342900">
              <a:buFont typeface="Wingdings" panose="05000000000000000000" pitchFamily="2" charset="2"/>
              <a:buChar char="§"/>
            </a:pPr>
            <a:r>
              <a:rPr lang="en-US" dirty="0"/>
              <a:t>To assess TRAINING NEEDS and TRAINING RECOGNITION</a:t>
            </a:r>
          </a:p>
          <a:p>
            <a:pPr marL="381000" lvl="1" indent="-342900">
              <a:buFont typeface="Wingdings" panose="05000000000000000000" pitchFamily="2" charset="2"/>
              <a:buChar char="§"/>
            </a:pPr>
            <a:r>
              <a:rPr lang="en-US" dirty="0"/>
              <a:t> BUSINESS INSIGHTS</a:t>
            </a:r>
          </a:p>
          <a:p>
            <a:pPr lvl="1"/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12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2F2795-49DF-4A63-A975-27288EFB3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97" t="11467" r="26117" b="3787"/>
          <a:stretch/>
        </p:blipFill>
        <p:spPr>
          <a:xfrm>
            <a:off x="530257" y="3468271"/>
            <a:ext cx="1998215" cy="281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8A259DA-E5C5-B418-B558-206977A99FFC}"/>
              </a:ext>
            </a:extLst>
          </p:cNvPr>
          <p:cNvSpPr txBox="1"/>
          <p:nvPr/>
        </p:nvSpPr>
        <p:spPr>
          <a:xfrm>
            <a:off x="6360014" y="248749"/>
            <a:ext cx="414420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/>
              <a:t>Focus Groups outcomes (T1.3)</a:t>
            </a:r>
          </a:p>
        </p:txBody>
      </p:sp>
      <p:sp>
        <p:nvSpPr>
          <p:cNvPr id="3" name="Seta: Curvada Para a Esquerda 2">
            <a:extLst>
              <a:ext uri="{FF2B5EF4-FFF2-40B4-BE49-F238E27FC236}">
                <a16:creationId xmlns:a16="http://schemas.microsoft.com/office/drawing/2014/main" id="{5528C0B8-5C4A-BB1F-5BB8-01975054EDE1}"/>
              </a:ext>
            </a:extLst>
          </p:cNvPr>
          <p:cNvSpPr/>
          <p:nvPr/>
        </p:nvSpPr>
        <p:spPr>
          <a:xfrm rot="708974">
            <a:off x="8014007" y="718012"/>
            <a:ext cx="517237" cy="1032480"/>
          </a:xfrm>
          <a:prstGeom prst="curvedLef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41D0EB4-080B-A52F-9C44-E8BB5065C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799243"/>
              </p:ext>
            </p:extLst>
          </p:nvPr>
        </p:nvGraphicFramePr>
        <p:xfrm>
          <a:off x="519276" y="2651789"/>
          <a:ext cx="775335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157">
                  <a:extLst>
                    <a:ext uri="{9D8B030D-6E8A-4147-A177-3AD203B41FA5}">
                      <a16:colId xmlns:a16="http://schemas.microsoft.com/office/drawing/2014/main" val="2523798884"/>
                    </a:ext>
                  </a:extLst>
                </a:gridCol>
                <a:gridCol w="1456660">
                  <a:extLst>
                    <a:ext uri="{9D8B030D-6E8A-4147-A177-3AD203B41FA5}">
                      <a16:colId xmlns:a16="http://schemas.microsoft.com/office/drawing/2014/main" val="3450262953"/>
                    </a:ext>
                  </a:extLst>
                </a:gridCol>
                <a:gridCol w="1584251">
                  <a:extLst>
                    <a:ext uri="{9D8B030D-6E8A-4147-A177-3AD203B41FA5}">
                      <a16:colId xmlns:a16="http://schemas.microsoft.com/office/drawing/2014/main" val="1005957462"/>
                    </a:ext>
                  </a:extLst>
                </a:gridCol>
                <a:gridCol w="1648047">
                  <a:extLst>
                    <a:ext uri="{9D8B030D-6E8A-4147-A177-3AD203B41FA5}">
                      <a16:colId xmlns:a16="http://schemas.microsoft.com/office/drawing/2014/main" val="3541210186"/>
                    </a:ext>
                  </a:extLst>
                </a:gridCol>
                <a:gridCol w="1744235">
                  <a:extLst>
                    <a:ext uri="{9D8B030D-6E8A-4147-A177-3AD203B41FA5}">
                      <a16:colId xmlns:a16="http://schemas.microsoft.com/office/drawing/2014/main" val="3106017971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es-ES" dirty="0" err="1"/>
                        <a:t>Areas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of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interest</a:t>
                      </a:r>
                      <a:endParaRPr lang="es-ES"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314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/>
                        <a:t>Sustainability</a:t>
                      </a:r>
                      <a:endParaRPr lang="es-ES" sz="1600" dirty="0"/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/>
                        <a:t>Digitalisation</a:t>
                      </a:r>
                      <a:endParaRPr lang="es-ES" sz="1600" dirty="0"/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/>
                        <a:t>Bioeconomy</a:t>
                      </a:r>
                      <a:endParaRPr lang="es-ES" sz="1600" dirty="0"/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/>
                        <a:t>Soft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skills</a:t>
                      </a:r>
                      <a:endParaRPr lang="es-ES" sz="1600" dirty="0"/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Business-</a:t>
                      </a:r>
                      <a:r>
                        <a:rPr lang="es-ES" sz="1600" dirty="0" err="1"/>
                        <a:t>entrepreneurship</a:t>
                      </a:r>
                      <a:endParaRPr lang="es-ES" sz="1600" dirty="0"/>
                    </a:p>
                  </a:txBody>
                  <a:tcPr marL="0" marR="0" marT="0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797959"/>
                  </a:ext>
                </a:extLst>
              </a:tr>
            </a:tbl>
          </a:graphicData>
        </a:graphic>
      </p:graphicFrame>
      <p:sp>
        <p:nvSpPr>
          <p:cNvPr id="12" name="Seta: Para Cima 11">
            <a:extLst>
              <a:ext uri="{FF2B5EF4-FFF2-40B4-BE49-F238E27FC236}">
                <a16:creationId xmlns:a16="http://schemas.microsoft.com/office/drawing/2014/main" id="{CE7A944F-F3BD-440A-78D6-980CC11E7DE2}"/>
              </a:ext>
            </a:extLst>
          </p:cNvPr>
          <p:cNvSpPr/>
          <p:nvPr/>
        </p:nvSpPr>
        <p:spPr>
          <a:xfrm rot="5400000">
            <a:off x="7732387" y="3974557"/>
            <a:ext cx="236541" cy="9334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: Para Cima 14">
            <a:extLst>
              <a:ext uri="{FF2B5EF4-FFF2-40B4-BE49-F238E27FC236}">
                <a16:creationId xmlns:a16="http://schemas.microsoft.com/office/drawing/2014/main" id="{7BB64278-E622-5ABD-A0D2-59C2D1F9D7FB}"/>
              </a:ext>
            </a:extLst>
          </p:cNvPr>
          <p:cNvSpPr/>
          <p:nvPr/>
        </p:nvSpPr>
        <p:spPr>
          <a:xfrm rot="5400000">
            <a:off x="7732387" y="4387208"/>
            <a:ext cx="236540" cy="9334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9C33A8-2197-D6E9-7C71-12E583711EBB}"/>
              </a:ext>
            </a:extLst>
          </p:cNvPr>
          <p:cNvSpPr txBox="1"/>
          <p:nvPr/>
        </p:nvSpPr>
        <p:spPr>
          <a:xfrm>
            <a:off x="8525099" y="4210937"/>
            <a:ext cx="182091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EU level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FB2E5AC-22CA-6036-561C-FA412F15E0F8}"/>
              </a:ext>
            </a:extLst>
          </p:cNvPr>
          <p:cNvSpPr txBox="1"/>
          <p:nvPr/>
        </p:nvSpPr>
        <p:spPr>
          <a:xfrm>
            <a:off x="8542399" y="4643655"/>
            <a:ext cx="121379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By</a:t>
            </a:r>
            <a:r>
              <a:rPr lang="pt-PT" dirty="0">
                <a:solidFill>
                  <a:schemeClr val="bg1"/>
                </a:solidFill>
              </a:rPr>
              <a:t> Country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9650AC3-F2E4-AC29-517D-102B94FF9782}"/>
              </a:ext>
            </a:extLst>
          </p:cNvPr>
          <p:cNvSpPr txBox="1"/>
          <p:nvPr/>
        </p:nvSpPr>
        <p:spPr>
          <a:xfrm>
            <a:off x="8432115" y="3630492"/>
            <a:ext cx="1501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u="sng" dirty="0" err="1"/>
              <a:t>Analysis</a:t>
            </a:r>
            <a:r>
              <a:rPr lang="pt-PT" sz="2800" b="1" u="sng" dirty="0"/>
              <a:t>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39AE424-1DC2-1919-866A-2B072A90EED8}"/>
              </a:ext>
            </a:extLst>
          </p:cNvPr>
          <p:cNvSpPr txBox="1"/>
          <p:nvPr/>
        </p:nvSpPr>
        <p:spPr>
          <a:xfrm>
            <a:off x="2759381" y="4164126"/>
            <a:ext cx="473054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2B8FCE"/>
                </a:solidFill>
                <a:effectLst/>
                <a:ea typeface="Times New Roman" panose="02020603050405020304" pitchFamily="18" charset="0"/>
              </a:rPr>
              <a:t>517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respondents from across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2B8FCE"/>
                </a:solidFill>
                <a:effectLst/>
                <a:ea typeface="Times New Roman" panose="02020603050405020304" pitchFamily="18" charset="0"/>
              </a:rPr>
              <a:t>23 countries 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within the European Union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309A895-50E4-7B06-1F16-FE3F79ABF25E}"/>
              </a:ext>
            </a:extLst>
          </p:cNvPr>
          <p:cNvSpPr txBox="1"/>
          <p:nvPr/>
        </p:nvSpPr>
        <p:spPr>
          <a:xfrm>
            <a:off x="8525099" y="5075289"/>
            <a:ext cx="106022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By</a:t>
            </a:r>
            <a:r>
              <a:rPr lang="pt-PT" dirty="0">
                <a:solidFill>
                  <a:schemeClr val="bg1"/>
                </a:solidFill>
              </a:rPr>
              <a:t> Sector</a:t>
            </a:r>
          </a:p>
        </p:txBody>
      </p:sp>
      <p:sp>
        <p:nvSpPr>
          <p:cNvPr id="22" name="Seta: Para Cima 21">
            <a:extLst>
              <a:ext uri="{FF2B5EF4-FFF2-40B4-BE49-F238E27FC236}">
                <a16:creationId xmlns:a16="http://schemas.microsoft.com/office/drawing/2014/main" id="{E2C84E50-B059-EAE8-B866-9F7DB8783D1C}"/>
              </a:ext>
            </a:extLst>
          </p:cNvPr>
          <p:cNvSpPr/>
          <p:nvPr/>
        </p:nvSpPr>
        <p:spPr>
          <a:xfrm rot="5400000">
            <a:off x="7732387" y="4793230"/>
            <a:ext cx="236540" cy="9334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42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/>
      <p:bldP spid="20" grpId="0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13</a:t>
            </a:fld>
            <a:endParaRPr lang="en-US"/>
          </a:p>
        </p:txBody>
      </p:sp>
      <p:sp>
        <p:nvSpPr>
          <p:cNvPr id="7" name="Θέση περιεχομένου 7">
            <a:extLst>
              <a:ext uri="{FF2B5EF4-FFF2-40B4-BE49-F238E27FC236}">
                <a16:creationId xmlns:a16="http://schemas.microsoft.com/office/drawing/2014/main" id="{D485FAD5-4E5C-4184-B665-78F4DFF95746}"/>
              </a:ext>
            </a:extLst>
          </p:cNvPr>
          <p:cNvSpPr txBox="1">
            <a:spLocks/>
          </p:cNvSpPr>
          <p:nvPr/>
        </p:nvSpPr>
        <p:spPr>
          <a:xfrm>
            <a:off x="838200" y="881151"/>
            <a:ext cx="3646714" cy="403364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dirty="0"/>
              <a:t>Sustainability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u="sng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296D31-FA07-4C8F-8B85-2B6A748A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056" y="789709"/>
            <a:ext cx="6056841" cy="3391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5565BC-0148-4CB8-9A85-DEE482214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26"/>
          <a:stretch/>
        </p:blipFill>
        <p:spPr>
          <a:xfrm>
            <a:off x="379624" y="1301646"/>
            <a:ext cx="5240592" cy="3615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3BFC397-4F7C-4BD1-A7ED-A1CDA8704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60" y="3988364"/>
            <a:ext cx="4874194" cy="2819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7008A89-CF65-8149-D76C-7FBFDB5BC1E6}"/>
              </a:ext>
            </a:extLst>
          </p:cNvPr>
          <p:cNvSpPr/>
          <p:nvPr/>
        </p:nvSpPr>
        <p:spPr>
          <a:xfrm>
            <a:off x="646545" y="1394691"/>
            <a:ext cx="4876800" cy="1616364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Τίτλος 6">
            <a:extLst>
              <a:ext uri="{FF2B5EF4-FFF2-40B4-BE49-F238E27FC236}">
                <a16:creationId xmlns:a16="http://schemas.microsoft.com/office/drawing/2014/main" id="{DB8054AF-7B09-2DBC-83E6-B169A661C7DC}"/>
              </a:ext>
            </a:extLst>
          </p:cNvPr>
          <p:cNvSpPr txBox="1">
            <a:spLocks/>
          </p:cNvSpPr>
          <p:nvPr/>
        </p:nvSpPr>
        <p:spPr>
          <a:xfrm>
            <a:off x="753103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T1.4  Bottom-up Survey examples of outcomes SKILL NEEDS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8FD63C-8784-08C8-79B7-7132B58DAB55}"/>
              </a:ext>
            </a:extLst>
          </p:cNvPr>
          <p:cNvSpPr txBox="1"/>
          <p:nvPr/>
        </p:nvSpPr>
        <p:spPr>
          <a:xfrm>
            <a:off x="7735422" y="3617459"/>
            <a:ext cx="207066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/>
              <a:t>Survey (T1.4)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74919D4-0190-D30D-36AF-0DB616BB9C62}"/>
              </a:ext>
            </a:extLst>
          </p:cNvPr>
          <p:cNvSpPr txBox="1"/>
          <p:nvPr/>
        </p:nvSpPr>
        <p:spPr>
          <a:xfrm>
            <a:off x="4905035" y="2210170"/>
            <a:ext cx="260412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/>
              <a:t>FG outcomes (T1.3)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366A5DA-FAB9-C75A-A7BF-45545CFA8BD3}"/>
              </a:ext>
            </a:extLst>
          </p:cNvPr>
          <p:cNvSpPr txBox="1"/>
          <p:nvPr/>
        </p:nvSpPr>
        <p:spPr>
          <a:xfrm rot="20410326">
            <a:off x="4579160" y="3727602"/>
            <a:ext cx="101343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/>
              <a:t>TOP 5 skills</a:t>
            </a:r>
          </a:p>
        </p:txBody>
      </p:sp>
      <p:sp>
        <p:nvSpPr>
          <p:cNvPr id="9" name="Seta: Curvada Para a Esquerda 8">
            <a:extLst>
              <a:ext uri="{FF2B5EF4-FFF2-40B4-BE49-F238E27FC236}">
                <a16:creationId xmlns:a16="http://schemas.microsoft.com/office/drawing/2014/main" id="{1B1AE343-DD42-490F-5453-AF8FFB4A169D}"/>
              </a:ext>
            </a:extLst>
          </p:cNvPr>
          <p:cNvSpPr/>
          <p:nvPr/>
        </p:nvSpPr>
        <p:spPr>
          <a:xfrm rot="19558299" flipH="1">
            <a:off x="5525831" y="2733575"/>
            <a:ext cx="665018" cy="242219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D5DE2BC-71C0-8F10-0DC1-7C72D69562C5}"/>
              </a:ext>
            </a:extLst>
          </p:cNvPr>
          <p:cNvSpPr txBox="1"/>
          <p:nvPr/>
        </p:nvSpPr>
        <p:spPr>
          <a:xfrm>
            <a:off x="486020" y="5086747"/>
            <a:ext cx="5134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Skills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FG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participants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were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also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survey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respondents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On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average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50%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respondents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found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these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skills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needed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training </a:t>
            </a:r>
          </a:p>
        </p:txBody>
      </p:sp>
    </p:spTree>
    <p:extLst>
      <p:ext uri="{BB962C8B-B14F-4D97-AF65-F5344CB8AC3E}">
        <p14:creationId xmlns:p14="http://schemas.microsoft.com/office/powerpoint/2010/main" val="66626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8921322" y="6432186"/>
            <a:ext cx="2743200" cy="231648"/>
          </a:xfrm>
        </p:spPr>
        <p:txBody>
          <a:bodyPr/>
          <a:lstStyle/>
          <a:p>
            <a:fld id="{C94A9C6C-1472-49E2-A08D-475DB4E3CBD3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Τίτλος 6">
            <a:extLst>
              <a:ext uri="{FF2B5EF4-FFF2-40B4-BE49-F238E27FC236}">
                <a16:creationId xmlns:a16="http://schemas.microsoft.com/office/drawing/2014/main" id="{DB8054AF-7B09-2DBC-83E6-B169A661C7DC}"/>
              </a:ext>
            </a:extLst>
          </p:cNvPr>
          <p:cNvSpPr txBox="1">
            <a:spLocks/>
          </p:cNvSpPr>
          <p:nvPr/>
        </p:nvSpPr>
        <p:spPr>
          <a:xfrm>
            <a:off x="753103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T1.4  Bottom-up Survey – examples of outcomes TRAINING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BEC8C0D9-1A23-47E3-B0D1-0531663FE693}"/>
              </a:ext>
            </a:extLst>
          </p:cNvPr>
          <p:cNvGraphicFramePr/>
          <p:nvPr/>
        </p:nvGraphicFramePr>
        <p:xfrm>
          <a:off x="1963881" y="971656"/>
          <a:ext cx="4455392" cy="2457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0044DEC-6FB4-C880-80A4-71FA09234994}"/>
              </a:ext>
            </a:extLst>
          </p:cNvPr>
          <p:cNvSpPr/>
          <p:nvPr/>
        </p:nvSpPr>
        <p:spPr>
          <a:xfrm>
            <a:off x="2272146" y="1431636"/>
            <a:ext cx="1754909" cy="164407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noFill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08C82F4-9969-D487-54E3-2547C66AE759}"/>
              </a:ext>
            </a:extLst>
          </p:cNvPr>
          <p:cNvSpPr txBox="1"/>
          <p:nvPr/>
        </p:nvSpPr>
        <p:spPr>
          <a:xfrm>
            <a:off x="222826" y="1590881"/>
            <a:ext cx="2392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More importante to </a:t>
            </a:r>
            <a:r>
              <a:rPr lang="pt-PT" dirty="0" err="1"/>
              <a:t>have</a:t>
            </a:r>
            <a:r>
              <a:rPr lang="pt-PT" dirty="0"/>
              <a:t> THE SKILLS TO PERFORM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1AEEDB7B-8856-BCFE-2101-DB52AA1E0A33}"/>
              </a:ext>
            </a:extLst>
          </p:cNvPr>
          <p:cNvSpPr/>
          <p:nvPr/>
        </p:nvSpPr>
        <p:spPr>
          <a:xfrm>
            <a:off x="4345709" y="1431636"/>
            <a:ext cx="1754909" cy="99752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noFill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AFAEE24-36B1-4CFF-2B27-5C7AC4C6D816}"/>
              </a:ext>
            </a:extLst>
          </p:cNvPr>
          <p:cNvSpPr txBox="1"/>
          <p:nvPr/>
        </p:nvSpPr>
        <p:spPr>
          <a:xfrm>
            <a:off x="6096000" y="1431636"/>
            <a:ext cx="2064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than</a:t>
            </a:r>
            <a:r>
              <a:rPr lang="pt-PT" dirty="0"/>
              <a:t> to </a:t>
            </a:r>
            <a:r>
              <a:rPr lang="pt-PT" dirty="0" err="1"/>
              <a:t>have</a:t>
            </a:r>
            <a:r>
              <a:rPr lang="pt-PT" dirty="0"/>
              <a:t> TRAINING RECOGNITION </a:t>
            </a: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FBB84D6B-8CB8-4874-9554-2AD4C9A41E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334581"/>
              </p:ext>
            </p:extLst>
          </p:nvPr>
        </p:nvGraphicFramePr>
        <p:xfrm>
          <a:off x="7009395" y="3216563"/>
          <a:ext cx="4655127" cy="290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CaixaDeTexto 31">
            <a:extLst>
              <a:ext uri="{FF2B5EF4-FFF2-40B4-BE49-F238E27FC236}">
                <a16:creationId xmlns:a16="http://schemas.microsoft.com/office/drawing/2014/main" id="{D99DD8FF-7C2F-58EC-AA9B-FD75F4B227F5}"/>
              </a:ext>
            </a:extLst>
          </p:cNvPr>
          <p:cNvSpPr txBox="1"/>
          <p:nvPr/>
        </p:nvSpPr>
        <p:spPr>
          <a:xfrm>
            <a:off x="7009395" y="4069735"/>
            <a:ext cx="1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FORMAL TRAINING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2E04F4F-1AD6-F23A-AB0B-0BFE936F7CD7}"/>
              </a:ext>
            </a:extLst>
          </p:cNvPr>
          <p:cNvSpPr txBox="1"/>
          <p:nvPr/>
        </p:nvSpPr>
        <p:spPr>
          <a:xfrm>
            <a:off x="10874758" y="3997993"/>
            <a:ext cx="55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E966E59-6352-9798-0D19-722A0CE8568E}"/>
              </a:ext>
            </a:extLst>
          </p:cNvPr>
          <p:cNvSpPr txBox="1"/>
          <p:nvPr/>
        </p:nvSpPr>
        <p:spPr>
          <a:xfrm>
            <a:off x="9874927" y="4967769"/>
            <a:ext cx="55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E8893BF-FE04-533A-C083-9E091F0E9DBD}"/>
              </a:ext>
            </a:extLst>
          </p:cNvPr>
          <p:cNvSpPr txBox="1"/>
          <p:nvPr/>
        </p:nvSpPr>
        <p:spPr>
          <a:xfrm>
            <a:off x="7016321" y="5072205"/>
            <a:ext cx="1508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NON-FORMAL TRAINING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36D19FD-159A-DEBD-FE1C-5D6FB433FCB2}"/>
              </a:ext>
            </a:extLst>
          </p:cNvPr>
          <p:cNvSpPr txBox="1"/>
          <p:nvPr/>
        </p:nvSpPr>
        <p:spPr>
          <a:xfrm>
            <a:off x="10016001" y="4210028"/>
            <a:ext cx="55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4546287-EB4E-88FD-709F-9C3A422CC55A}"/>
              </a:ext>
            </a:extLst>
          </p:cNvPr>
          <p:cNvSpPr txBox="1"/>
          <p:nvPr/>
        </p:nvSpPr>
        <p:spPr>
          <a:xfrm>
            <a:off x="9893977" y="5176980"/>
            <a:ext cx="55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C3BFAC2-17A3-27C2-8087-694991239FCB}"/>
              </a:ext>
            </a:extLst>
          </p:cNvPr>
          <p:cNvSpPr txBox="1"/>
          <p:nvPr/>
        </p:nvSpPr>
        <p:spPr>
          <a:xfrm>
            <a:off x="2897785" y="4210028"/>
            <a:ext cx="3953762" cy="17543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Formal training more suitable to cover training needs than Non-formal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Significant differences among countries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91ECEE-32EE-15CF-FDD6-9CF29530633B}"/>
              </a:ext>
            </a:extLst>
          </p:cNvPr>
          <p:cNvSpPr txBox="1"/>
          <p:nvPr/>
        </p:nvSpPr>
        <p:spPr>
          <a:xfrm>
            <a:off x="2197872" y="3450790"/>
            <a:ext cx="769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err="1"/>
              <a:t>Employee</a:t>
            </a:r>
            <a:endParaRPr lang="es-ES" sz="105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0B68340-FA9A-73C1-3A4E-3AC0730B1BB3}"/>
              </a:ext>
            </a:extLst>
          </p:cNvPr>
          <p:cNvSpPr txBox="1"/>
          <p:nvPr/>
        </p:nvSpPr>
        <p:spPr>
          <a:xfrm>
            <a:off x="3275447" y="3450790"/>
            <a:ext cx="769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err="1"/>
              <a:t>Employer</a:t>
            </a:r>
            <a:endParaRPr lang="es-ES" sz="105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E8D618D-C429-701A-1CE5-6AA3617A7B29}"/>
              </a:ext>
            </a:extLst>
          </p:cNvPr>
          <p:cNvSpPr txBox="1"/>
          <p:nvPr/>
        </p:nvSpPr>
        <p:spPr>
          <a:xfrm>
            <a:off x="4353023" y="3469505"/>
            <a:ext cx="769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err="1"/>
              <a:t>Employee</a:t>
            </a:r>
            <a:endParaRPr lang="es-ES" sz="105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368771A-8427-7A38-57E8-F65AD7E27980}"/>
              </a:ext>
            </a:extLst>
          </p:cNvPr>
          <p:cNvSpPr txBox="1"/>
          <p:nvPr/>
        </p:nvSpPr>
        <p:spPr>
          <a:xfrm>
            <a:off x="5417522" y="3476591"/>
            <a:ext cx="769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err="1"/>
              <a:t>Employer</a:t>
            </a:r>
            <a:endParaRPr lang="es-ES" sz="1050" b="1" dirty="0"/>
          </a:p>
        </p:txBody>
      </p:sp>
      <p:sp>
        <p:nvSpPr>
          <p:cNvPr id="21" name="CaixaDeTexto 38">
            <a:extLst>
              <a:ext uri="{FF2B5EF4-FFF2-40B4-BE49-F238E27FC236}">
                <a16:creationId xmlns:a16="http://schemas.microsoft.com/office/drawing/2014/main" id="{33149E11-1DCA-C211-BF00-8036E09E2968}"/>
              </a:ext>
            </a:extLst>
          </p:cNvPr>
          <p:cNvSpPr txBox="1"/>
          <p:nvPr/>
        </p:nvSpPr>
        <p:spPr>
          <a:xfrm>
            <a:off x="8615713" y="5373234"/>
            <a:ext cx="150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DON’T KNOW</a:t>
            </a:r>
          </a:p>
        </p:txBody>
      </p:sp>
      <p:sp>
        <p:nvSpPr>
          <p:cNvPr id="22" name="CaixaDeTexto 38">
            <a:extLst>
              <a:ext uri="{FF2B5EF4-FFF2-40B4-BE49-F238E27FC236}">
                <a16:creationId xmlns:a16="http://schemas.microsoft.com/office/drawing/2014/main" id="{E42DD92A-5917-776A-FAA7-6C87DDA0675B}"/>
              </a:ext>
            </a:extLst>
          </p:cNvPr>
          <p:cNvSpPr txBox="1"/>
          <p:nvPr/>
        </p:nvSpPr>
        <p:spPr>
          <a:xfrm>
            <a:off x="8582681" y="4401186"/>
            <a:ext cx="150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DON’T KNOW</a:t>
            </a:r>
          </a:p>
        </p:txBody>
      </p:sp>
    </p:spTree>
    <p:extLst>
      <p:ext uri="{BB962C8B-B14F-4D97-AF65-F5344CB8AC3E}">
        <p14:creationId xmlns:p14="http://schemas.microsoft.com/office/powerpoint/2010/main" val="2700620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8921322" y="6432186"/>
            <a:ext cx="2743200" cy="231648"/>
          </a:xfrm>
        </p:spPr>
        <p:txBody>
          <a:bodyPr/>
          <a:lstStyle/>
          <a:p>
            <a:fld id="{C94A9C6C-1472-49E2-A08D-475DB4E3CBD3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Τίτλος 6">
            <a:extLst>
              <a:ext uri="{FF2B5EF4-FFF2-40B4-BE49-F238E27FC236}">
                <a16:creationId xmlns:a16="http://schemas.microsoft.com/office/drawing/2014/main" id="{DB8054AF-7B09-2DBC-83E6-B169A661C7DC}"/>
              </a:ext>
            </a:extLst>
          </p:cNvPr>
          <p:cNvSpPr txBox="1">
            <a:spLocks/>
          </p:cNvSpPr>
          <p:nvPr/>
        </p:nvSpPr>
        <p:spPr>
          <a:xfrm>
            <a:off x="621102" y="248749"/>
            <a:ext cx="11043419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T1.4  Bottom-up Survey – examples of outcomes : business insights</a:t>
            </a:r>
          </a:p>
        </p:txBody>
      </p:sp>
      <p:sp>
        <p:nvSpPr>
          <p:cNvPr id="18" name="Θέση περιεχομένου 7">
            <a:extLst>
              <a:ext uri="{FF2B5EF4-FFF2-40B4-BE49-F238E27FC236}">
                <a16:creationId xmlns:a16="http://schemas.microsoft.com/office/drawing/2014/main" id="{CEBF31D5-B2F6-6BBB-3772-7E8D337FA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1150"/>
            <a:ext cx="3253033" cy="429176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Business Operating Models</a:t>
            </a:r>
          </a:p>
          <a:p>
            <a:pPr marL="0" indent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lang="en-US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Θέση περιεχομένου 7">
            <a:extLst>
              <a:ext uri="{FF2B5EF4-FFF2-40B4-BE49-F238E27FC236}">
                <a16:creationId xmlns:a16="http://schemas.microsoft.com/office/drawing/2014/main" id="{D3503CAB-1667-E52E-1156-4980445F9DF1}"/>
              </a:ext>
            </a:extLst>
          </p:cNvPr>
          <p:cNvSpPr txBox="1">
            <a:spLocks/>
          </p:cNvSpPr>
          <p:nvPr/>
        </p:nvSpPr>
        <p:spPr>
          <a:xfrm>
            <a:off x="6838638" y="1006812"/>
            <a:ext cx="4929378" cy="549329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Strategic Business Model Focus Areas</a:t>
            </a:r>
          </a:p>
        </p:txBody>
      </p:sp>
      <p:sp>
        <p:nvSpPr>
          <p:cNvPr id="30" name="Θέση περιεχομένου 7">
            <a:extLst>
              <a:ext uri="{FF2B5EF4-FFF2-40B4-BE49-F238E27FC236}">
                <a16:creationId xmlns:a16="http://schemas.microsoft.com/office/drawing/2014/main" id="{CC8E524E-5BBB-A6A1-D9BB-70A0C25E245D}"/>
              </a:ext>
            </a:extLst>
          </p:cNvPr>
          <p:cNvSpPr txBox="1">
            <a:spLocks/>
          </p:cNvSpPr>
          <p:nvPr/>
        </p:nvSpPr>
        <p:spPr>
          <a:xfrm>
            <a:off x="890852" y="3548561"/>
            <a:ext cx="4929378" cy="445602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Business Strategy Skills</a:t>
            </a:r>
          </a:p>
        </p:txBody>
      </p:sp>
      <p:sp>
        <p:nvSpPr>
          <p:cNvPr id="34" name="Θέση περιεχομένου 7">
            <a:extLst>
              <a:ext uri="{FF2B5EF4-FFF2-40B4-BE49-F238E27FC236}">
                <a16:creationId xmlns:a16="http://schemas.microsoft.com/office/drawing/2014/main" id="{80DE162A-75DF-F56F-095D-51731921E2DE}"/>
              </a:ext>
            </a:extLst>
          </p:cNvPr>
          <p:cNvSpPr txBox="1">
            <a:spLocks/>
          </p:cNvSpPr>
          <p:nvPr/>
        </p:nvSpPr>
        <p:spPr>
          <a:xfrm>
            <a:off x="8119079" y="3809497"/>
            <a:ext cx="3182069" cy="367676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Business Analytical Tools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3816CA8D-5194-E79F-8A48-9CC7FE30F805}"/>
              </a:ext>
            </a:extLst>
          </p:cNvPr>
          <p:cNvGraphicFramePr>
            <a:graphicFrameLocks/>
          </p:cNvGraphicFramePr>
          <p:nvPr/>
        </p:nvGraphicFramePr>
        <p:xfrm>
          <a:off x="6887346" y="4178829"/>
          <a:ext cx="4766106" cy="2370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16DCF2C-1EA2-C421-A40B-A282E6F3F81E}"/>
              </a:ext>
            </a:extLst>
          </p:cNvPr>
          <p:cNvSpPr/>
          <p:nvPr/>
        </p:nvSpPr>
        <p:spPr>
          <a:xfrm>
            <a:off x="7060676" y="4311844"/>
            <a:ext cx="4592776" cy="23164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id="{2E81F124-DC51-4E48-9B12-7B9D653C466B}"/>
              </a:ext>
            </a:extLst>
          </p:cNvPr>
          <p:cNvGraphicFramePr>
            <a:graphicFrameLocks/>
          </p:cNvGraphicFramePr>
          <p:nvPr/>
        </p:nvGraphicFramePr>
        <p:xfrm>
          <a:off x="934040" y="1196026"/>
          <a:ext cx="3655766" cy="1946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09196B0-78FF-7ABD-BDDA-C0A3BC957A80}"/>
              </a:ext>
            </a:extLst>
          </p:cNvPr>
          <p:cNvSpPr/>
          <p:nvPr/>
        </p:nvSpPr>
        <p:spPr>
          <a:xfrm>
            <a:off x="898070" y="1374094"/>
            <a:ext cx="3655766" cy="42917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26D7EAD1-C9A8-0F98-1912-EA16E6A2528A}"/>
              </a:ext>
            </a:extLst>
          </p:cNvPr>
          <p:cNvSpPr txBox="1"/>
          <p:nvPr/>
        </p:nvSpPr>
        <p:spPr>
          <a:xfrm>
            <a:off x="2189031" y="1944751"/>
            <a:ext cx="55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B2C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D2CC46C-45B3-DFC7-8B51-9AAE644785E1}"/>
              </a:ext>
            </a:extLst>
          </p:cNvPr>
          <p:cNvSpPr txBox="1"/>
          <p:nvPr/>
        </p:nvSpPr>
        <p:spPr>
          <a:xfrm>
            <a:off x="1439381" y="2436180"/>
            <a:ext cx="85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Other</a:t>
            </a:r>
            <a:endParaRPr lang="pt-PT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A5E0E876-36B5-B0E8-7571-123D0058ED64}"/>
              </a:ext>
            </a:extLst>
          </p:cNvPr>
          <p:cNvSpPr txBox="1"/>
          <p:nvPr/>
        </p:nvSpPr>
        <p:spPr>
          <a:xfrm>
            <a:off x="3819892" y="1410355"/>
            <a:ext cx="55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B2B</a:t>
            </a:r>
          </a:p>
        </p:txBody>
      </p:sp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C08BD8E2-54B1-60CA-78DC-B661B71DADED}"/>
              </a:ext>
            </a:extLst>
          </p:cNvPr>
          <p:cNvGraphicFramePr>
            <a:graphicFrameLocks/>
          </p:cNvGraphicFramePr>
          <p:nvPr/>
        </p:nvGraphicFramePr>
        <p:xfrm>
          <a:off x="6762851" y="1310326"/>
          <a:ext cx="4890601" cy="221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" name="CaixaDeTexto 48">
            <a:extLst>
              <a:ext uri="{FF2B5EF4-FFF2-40B4-BE49-F238E27FC236}">
                <a16:creationId xmlns:a16="http://schemas.microsoft.com/office/drawing/2014/main" id="{307E2BDE-256D-D962-89BB-77D00F5C2A2E}"/>
              </a:ext>
            </a:extLst>
          </p:cNvPr>
          <p:cNvSpPr txBox="1"/>
          <p:nvPr/>
        </p:nvSpPr>
        <p:spPr>
          <a:xfrm>
            <a:off x="3432714" y="2659728"/>
            <a:ext cx="10440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0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PT" dirty="0"/>
              <a:t>n </a:t>
            </a:r>
            <a:r>
              <a:rPr lang="pt-PT" dirty="0" err="1"/>
              <a:t>respondents</a:t>
            </a:r>
            <a:endParaRPr lang="pt-PT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7B22552-FFE9-8E4C-CA34-9A30EFA7BAE9}"/>
              </a:ext>
            </a:extLst>
          </p:cNvPr>
          <p:cNvSpPr txBox="1"/>
          <p:nvPr/>
        </p:nvSpPr>
        <p:spPr>
          <a:xfrm>
            <a:off x="10213941" y="3010775"/>
            <a:ext cx="10440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0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PT" dirty="0"/>
              <a:t>n </a:t>
            </a:r>
            <a:r>
              <a:rPr lang="pt-PT" dirty="0" err="1"/>
              <a:t>respondents</a:t>
            </a:r>
            <a:endParaRPr lang="pt-PT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59DBB4F7-37AA-1560-05BB-1A458A2330C1}"/>
              </a:ext>
            </a:extLst>
          </p:cNvPr>
          <p:cNvSpPr txBox="1"/>
          <p:nvPr/>
        </p:nvSpPr>
        <p:spPr>
          <a:xfrm>
            <a:off x="11268702" y="6051294"/>
            <a:ext cx="2758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0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PT" dirty="0"/>
              <a:t>%</a:t>
            </a: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A176E9A9-DDA0-86F1-4935-44DEF9065B5E}"/>
              </a:ext>
            </a:extLst>
          </p:cNvPr>
          <p:cNvSpPr/>
          <p:nvPr/>
        </p:nvSpPr>
        <p:spPr>
          <a:xfrm>
            <a:off x="6970240" y="1411960"/>
            <a:ext cx="4574285" cy="40500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53" name="Gráfico 52">
            <a:extLst>
              <a:ext uri="{FF2B5EF4-FFF2-40B4-BE49-F238E27FC236}">
                <a16:creationId xmlns:a16="http://schemas.microsoft.com/office/drawing/2014/main" id="{CCF540FD-5303-4AEE-A0AB-8CEF744936CE}"/>
              </a:ext>
            </a:extLst>
          </p:cNvPr>
          <p:cNvGraphicFramePr>
            <a:graphicFrameLocks/>
          </p:cNvGraphicFramePr>
          <p:nvPr/>
        </p:nvGraphicFramePr>
        <p:xfrm>
          <a:off x="142542" y="3994163"/>
          <a:ext cx="6256273" cy="2699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27A5AB0A-2F04-BA52-02BE-ED3078DC43A2}"/>
              </a:ext>
            </a:extLst>
          </p:cNvPr>
          <p:cNvSpPr/>
          <p:nvPr/>
        </p:nvSpPr>
        <p:spPr>
          <a:xfrm>
            <a:off x="288400" y="4235787"/>
            <a:ext cx="5998099" cy="55528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2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build="p"/>
      <p:bldP spid="27" grpId="0"/>
      <p:bldP spid="30" grpId="0"/>
      <p:bldP spid="34" grpId="0"/>
      <p:bldGraphic spid="35" grpId="0">
        <p:bldAsOne/>
      </p:bldGraphic>
      <p:bldP spid="2" grpId="0" animBg="1"/>
      <p:bldGraphic spid="44" grpId="0">
        <p:bldAsOne/>
      </p:bldGraphic>
      <p:bldP spid="41" grpId="0" animBg="1"/>
      <p:bldP spid="45" grpId="0"/>
      <p:bldP spid="46" grpId="0"/>
      <p:bldP spid="42" grpId="0"/>
      <p:bldGraphic spid="47" grpId="0">
        <p:bldAsOne/>
      </p:bldGraphic>
      <p:bldP spid="49" grpId="0"/>
      <p:bldP spid="50" grpId="0"/>
      <p:bldP spid="51" grpId="0"/>
      <p:bldP spid="52" grpId="0" animBg="1"/>
      <p:bldGraphic spid="53" grpId="0">
        <p:bldAsOne/>
      </p:bldGraphic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D59FCB-1DE5-35AA-C9A8-50BF22FCD30E}"/>
              </a:ext>
            </a:extLst>
          </p:cNvPr>
          <p:cNvSpPr txBox="1"/>
          <p:nvPr/>
        </p:nvSpPr>
        <p:spPr>
          <a:xfrm>
            <a:off x="606218" y="874626"/>
            <a:ext cx="574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53BC8C-CC1D-5A33-2853-50D583BB8D74}"/>
              </a:ext>
            </a:extLst>
          </p:cNvPr>
          <p:cNvSpPr txBox="1"/>
          <p:nvPr/>
        </p:nvSpPr>
        <p:spPr>
          <a:xfrm>
            <a:off x="551266" y="2687899"/>
            <a:ext cx="421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Τίτλος 6">
            <a:extLst>
              <a:ext uri="{FF2B5EF4-FFF2-40B4-BE49-F238E27FC236}">
                <a16:creationId xmlns:a16="http://schemas.microsoft.com/office/drawing/2014/main" id="{EAFCF7D8-6DCF-18B2-D8EB-C8116D6BD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49"/>
            <a:ext cx="10515600" cy="540960"/>
          </a:xfrm>
        </p:spPr>
        <p:txBody>
          <a:bodyPr/>
          <a:lstStyle/>
          <a:p>
            <a:r>
              <a:rPr lang="en-US" dirty="0"/>
              <a:t>T1.4  Bottom-up Survey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127E2B-F9DA-1ABC-F102-07DAAD08E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0" t="26439" r="23493" b="50000"/>
          <a:stretch/>
        </p:blipFill>
        <p:spPr>
          <a:xfrm>
            <a:off x="5358780" y="5237018"/>
            <a:ext cx="6160656" cy="149706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3" name="CuadroTexto 8">
            <a:extLst>
              <a:ext uri="{FF2B5EF4-FFF2-40B4-BE49-F238E27FC236}">
                <a16:creationId xmlns:a16="http://schemas.microsoft.com/office/drawing/2014/main" id="{4FB55E85-C732-FC23-382C-6489659023F2}"/>
              </a:ext>
            </a:extLst>
          </p:cNvPr>
          <p:cNvSpPr txBox="1"/>
          <p:nvPr/>
        </p:nvSpPr>
        <p:spPr>
          <a:xfrm>
            <a:off x="922480" y="1260205"/>
            <a:ext cx="56497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Anexes: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at country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and sector</a:t>
            </a:r>
          </a:p>
        </p:txBody>
      </p:sp>
      <p:sp>
        <p:nvSpPr>
          <p:cNvPr id="14" name="CuadroTexto 7">
            <a:extLst>
              <a:ext uri="{FF2B5EF4-FFF2-40B4-BE49-F238E27FC236}">
                <a16:creationId xmlns:a16="http://schemas.microsoft.com/office/drawing/2014/main" id="{6536252A-EE3B-6FC4-EAB7-177D62FDF8F2}"/>
              </a:ext>
            </a:extLst>
          </p:cNvPr>
          <p:cNvSpPr txBox="1"/>
          <p:nvPr/>
        </p:nvSpPr>
        <p:spPr>
          <a:xfrm>
            <a:off x="838200" y="3164074"/>
            <a:ext cx="9944015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Refine scenarios in task 1.5</a:t>
            </a:r>
          </a:p>
          <a:p>
            <a:r>
              <a:rPr lang="es-ES" dirty="0" err="1"/>
              <a:t>Support</a:t>
            </a:r>
            <a:r>
              <a:rPr lang="es-ES" dirty="0"/>
              <a:t> </a:t>
            </a:r>
            <a:r>
              <a:rPr lang="es-ES" dirty="0" err="1"/>
              <a:t>tasks</a:t>
            </a:r>
            <a:r>
              <a:rPr lang="es-ES" dirty="0"/>
              <a:t> 2.1 (</a:t>
            </a:r>
            <a:r>
              <a:rPr lang="es-ES" dirty="0" err="1"/>
              <a:t>Skill</a:t>
            </a:r>
            <a:r>
              <a:rPr lang="es-ES" dirty="0"/>
              <a:t> gaps and new </a:t>
            </a:r>
            <a:r>
              <a:rPr lang="es-ES" dirty="0" err="1"/>
              <a:t>profiles</a:t>
            </a:r>
            <a:r>
              <a:rPr lang="es-ES" dirty="0"/>
              <a:t>) and </a:t>
            </a:r>
            <a:r>
              <a:rPr lang="es-ES" dirty="0" err="1"/>
              <a:t>task</a:t>
            </a:r>
            <a:r>
              <a:rPr lang="es-ES" dirty="0"/>
              <a:t> 2.2. (</a:t>
            </a:r>
            <a:r>
              <a:rPr lang="es-ES" dirty="0" err="1"/>
              <a:t>profiles</a:t>
            </a:r>
            <a:r>
              <a:rPr lang="es-ES" dirty="0"/>
              <a:t> </a:t>
            </a:r>
            <a:r>
              <a:rPr lang="es-ES" dirty="0" err="1"/>
              <a:t>prioritization</a:t>
            </a:r>
            <a:r>
              <a:rPr lang="es-ES" dirty="0"/>
              <a:t>)</a:t>
            </a:r>
          </a:p>
          <a:p>
            <a:r>
              <a:rPr lang="es-ES" dirty="0" err="1"/>
              <a:t>Outcomes</a:t>
            </a:r>
            <a:r>
              <a:rPr lang="es-ES" dirty="0"/>
              <a:t> </a:t>
            </a:r>
            <a:r>
              <a:rPr lang="es-ES" dirty="0" err="1"/>
              <a:t>disseminated</a:t>
            </a:r>
            <a:r>
              <a:rPr lang="es-ES" dirty="0"/>
              <a:t> in </a:t>
            </a:r>
            <a:r>
              <a:rPr lang="es-ES" dirty="0" err="1"/>
              <a:t>events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3C2A9F-4AD4-C320-21AC-0E2DEEDE4529}"/>
              </a:ext>
            </a:extLst>
          </p:cNvPr>
          <p:cNvSpPr txBox="1"/>
          <p:nvPr/>
        </p:nvSpPr>
        <p:spPr>
          <a:xfrm>
            <a:off x="9327725" y="4785305"/>
            <a:ext cx="219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rgbClr val="00B050"/>
                </a:solidFill>
              </a:rPr>
              <a:t>In </a:t>
            </a:r>
            <a:r>
              <a:rPr lang="es-ES" sz="2400" b="1" i="1" dirty="0" err="1">
                <a:solidFill>
                  <a:srgbClr val="00B050"/>
                </a:solidFill>
              </a:rPr>
              <a:t>preparation</a:t>
            </a:r>
            <a:r>
              <a:rPr lang="es-ES" sz="2400" b="1" i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A8C4D16-6E3A-6534-B6F6-B660BA129F93}"/>
              </a:ext>
            </a:extLst>
          </p:cNvPr>
          <p:cNvSpPr txBox="1"/>
          <p:nvPr/>
        </p:nvSpPr>
        <p:spPr>
          <a:xfrm>
            <a:off x="75714" y="1514156"/>
            <a:ext cx="84029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PT" sz="2400" b="1" dirty="0">
                <a:solidFill>
                  <a:srgbClr val="0070C0"/>
                </a:solidFill>
              </a:rPr>
              <a:t>D 1.7</a:t>
            </a:r>
          </a:p>
        </p:txBody>
      </p:sp>
    </p:spTree>
    <p:extLst>
      <p:ext uri="{BB962C8B-B14F-4D97-AF65-F5344CB8AC3E}">
        <p14:creationId xmlns:p14="http://schemas.microsoft.com/office/powerpoint/2010/main" val="10082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17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02780A-09FE-5C9B-390A-32281CC8852E}"/>
              </a:ext>
            </a:extLst>
          </p:cNvPr>
          <p:cNvSpPr txBox="1"/>
          <p:nvPr/>
        </p:nvSpPr>
        <p:spPr>
          <a:xfrm>
            <a:off x="913845" y="2006160"/>
            <a:ext cx="10099295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Task 1.1: State of 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rt (</a:t>
            </a:r>
            <a:r>
              <a:rPr lang="en-U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UNITO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(M1-M6)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Task 1.2: 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Stakeholders strategic mapping and mobilization (</a:t>
            </a:r>
            <a:r>
              <a:rPr lang="en-U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LLL-P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(M1-M6)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Task 1.3: 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Country and EU focus groups </a:t>
            </a:r>
            <a:r>
              <a:rPr lang="en-U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(ISEKI) 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(M2-M9)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Task 1.4: </a:t>
            </a:r>
            <a:r>
              <a:rPr lang="es-E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Bottom-up </a:t>
            </a:r>
            <a:r>
              <a:rPr lang="es-ES" sz="220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es-E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(ICOS) </a:t>
            </a:r>
            <a:r>
              <a:rPr lang="es-E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(M9-M13)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1.5: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trends analysis (WUR) (M8-M15)</a:t>
            </a:r>
            <a:endParaRPr lang="es-E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2C97A9F3-67CB-5C38-3438-E9F81D2D4166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Skill needs identification (M1-M15)</a:t>
            </a:r>
          </a:p>
        </p:txBody>
      </p:sp>
    </p:spTree>
    <p:extLst>
      <p:ext uri="{BB962C8B-B14F-4D97-AF65-F5344CB8AC3E}">
        <p14:creationId xmlns:p14="http://schemas.microsoft.com/office/powerpoint/2010/main" val="23250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Tasks 1.5 Future trends analysis (M8-M15)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889038E-16E0-6715-DC9E-B03A91BA5936}"/>
              </a:ext>
            </a:extLst>
          </p:cNvPr>
          <p:cNvSpPr txBox="1">
            <a:spLocks/>
          </p:cNvSpPr>
          <p:nvPr/>
        </p:nvSpPr>
        <p:spPr>
          <a:xfrm>
            <a:off x="698760" y="1235610"/>
            <a:ext cx="10308330" cy="4089600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Aim:</a:t>
            </a:r>
            <a:r>
              <a:rPr lang="en-GB" sz="2400" dirty="0"/>
              <a:t> </a:t>
            </a:r>
          </a:p>
          <a:p>
            <a:pPr>
              <a:buFontTx/>
              <a:buChar char="-"/>
            </a:pPr>
            <a:r>
              <a:rPr lang="en-GB" dirty="0"/>
              <a:t>To develop scenarios for agriculture, food industry and forestry sectors, to help guiding Vocational Education and Training development</a:t>
            </a:r>
          </a:p>
          <a:p>
            <a:pPr>
              <a:buFontTx/>
              <a:buChar char="-"/>
            </a:pPr>
            <a:r>
              <a:rPr lang="en-GB" dirty="0"/>
              <a:t>Specified for </a:t>
            </a:r>
            <a:r>
              <a:rPr lang="en-GB" sz="1800" dirty="0"/>
              <a:t>sustainable production, bio-economy, digitalisation, business models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Steps: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Identification of trends in agriculture, food industry and forestry*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Scenario development (3 scenarios)*</a:t>
            </a:r>
          </a:p>
          <a:p>
            <a:pPr marL="0" indent="0">
              <a:buNone/>
            </a:pPr>
            <a:r>
              <a:rPr lang="en-GB" dirty="0"/>
              <a:t>*European and Country level (7)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96B58B-C1E8-C227-6052-B01BF07E2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62" t="47167" r="40750" b="22167"/>
          <a:stretch/>
        </p:blipFill>
        <p:spPr>
          <a:xfrm>
            <a:off x="8560423" y="2932073"/>
            <a:ext cx="2674620" cy="30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4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Tasks 1.5 Future trends analysis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F18CB1E-DCCA-53F7-C0CD-A2EDE8E634B4}"/>
              </a:ext>
            </a:extLst>
          </p:cNvPr>
          <p:cNvSpPr txBox="1"/>
          <p:nvPr/>
        </p:nvSpPr>
        <p:spPr>
          <a:xfrm>
            <a:off x="639787" y="765224"/>
            <a:ext cx="7928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Trends in agriculture, the food industry and Forestry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493498D-9F49-ED41-5F56-0ECEFB2CFA05}"/>
              </a:ext>
            </a:extLst>
          </p:cNvPr>
          <p:cNvSpPr txBox="1"/>
          <p:nvPr/>
        </p:nvSpPr>
        <p:spPr>
          <a:xfrm>
            <a:off x="639787" y="3321322"/>
            <a:ext cx="40413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Agriculture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(S)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ecological production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(S) </a:t>
            </a:r>
            <a:r>
              <a:rPr lang="en-GB" sz="1600" dirty="0">
                <a:solidFill>
                  <a:srgbClr val="005172"/>
                </a:solidFill>
                <a:latin typeface="Verdana" pitchFamily="34" charset="0"/>
              </a:rPr>
              <a:t>GHG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emissions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(BM)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changes in farm structure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(BM)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short food supply chains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(D)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precision farming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(D)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SC information systems 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 waste-loss, biomass production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5172"/>
                </a:solidFill>
                <a:latin typeface="Verdana" pitchFamily="34" charset="0"/>
              </a:rPr>
              <a:t>(BE)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biodiversity and eco-system conservation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AEF2E156-2910-8D3E-1367-17A28D4FBCE9}"/>
              </a:ext>
            </a:extLst>
          </p:cNvPr>
          <p:cNvSpPr txBox="1"/>
          <p:nvPr/>
        </p:nvSpPr>
        <p:spPr>
          <a:xfrm>
            <a:off x="4216659" y="3329948"/>
            <a:ext cx="389756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 industry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(S) </a:t>
            </a:r>
            <a:r>
              <a:rPr lang="en-GB" sz="1600" dirty="0">
                <a:solidFill>
                  <a:srgbClr val="005172"/>
                </a:solidFill>
                <a:latin typeface="Verdana" pitchFamily="34" charset="0"/>
              </a:rPr>
              <a:t>energy efficiency, env. footprint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(S) </a:t>
            </a:r>
            <a:r>
              <a:rPr lang="en-GB" sz="1600" dirty="0">
                <a:solidFill>
                  <a:srgbClr val="005172"/>
                </a:solidFill>
                <a:latin typeface="Verdana" pitchFamily="34" charset="0"/>
              </a:rPr>
              <a:t>food waste and loss 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rgbClr val="005172"/>
              </a:solidFill>
              <a:latin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(BM) </a:t>
            </a:r>
            <a:r>
              <a:rPr lang="en-GB" sz="1600" dirty="0">
                <a:solidFill>
                  <a:srgbClr val="005172"/>
                </a:solidFill>
                <a:latin typeface="Verdana" pitchFamily="34" charset="0"/>
              </a:rPr>
              <a:t>new proteins, dietary shifts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(BM) </a:t>
            </a:r>
            <a:r>
              <a:rPr lang="en-GB" sz="1600" dirty="0">
                <a:solidFill>
                  <a:srgbClr val="005172"/>
                </a:solidFill>
                <a:latin typeface="Verdana" pitchFamily="34" charset="0"/>
              </a:rPr>
              <a:t>packaging and ‘’green’’ labels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rgbClr val="005172"/>
              </a:solidFill>
              <a:latin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</a:t>
            </a:r>
            <a:r>
              <a:rPr lang="en-US" sz="1600" b="1" dirty="0">
                <a:solidFill>
                  <a:srgbClr val="005172"/>
                </a:solidFill>
                <a:latin typeface="Verdana" pitchFamily="34" charset="0"/>
              </a:rPr>
              <a:t>D) </a:t>
            </a:r>
            <a:r>
              <a:rPr lang="en-US" sz="1600" dirty="0">
                <a:solidFill>
                  <a:srgbClr val="005172"/>
                </a:solidFill>
                <a:latin typeface="Verdana" pitchFamily="34" charset="0"/>
              </a:rPr>
              <a:t>food supply chain monitoring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5172"/>
                </a:solidFill>
                <a:latin typeface="Verdana" pitchFamily="34" charset="0"/>
              </a:rPr>
              <a:t>(D) </a:t>
            </a:r>
            <a:r>
              <a:rPr lang="en-US" sz="1600" dirty="0">
                <a:solidFill>
                  <a:srgbClr val="005172"/>
                </a:solidFill>
                <a:latin typeface="Verdana" pitchFamily="34" charset="0"/>
              </a:rPr>
              <a:t>industry 4.0 (robotics, 3D printing, etc.)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5172"/>
                </a:solidFill>
                <a:latin typeface="Verdana" pitchFamily="34" charset="0"/>
              </a:rPr>
              <a:t>(BE) </a:t>
            </a:r>
            <a:r>
              <a:rPr lang="en-US" sz="1600" dirty="0">
                <a:solidFill>
                  <a:srgbClr val="005172"/>
                </a:solidFill>
                <a:latin typeface="Verdana" pitchFamily="34" charset="0"/>
              </a:rPr>
              <a:t>co- and by products and circular production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5172"/>
                </a:solidFill>
                <a:latin typeface="Verdana" pitchFamily="34" charset="0"/>
              </a:rPr>
              <a:t> (</a:t>
            </a:r>
            <a:r>
              <a:rPr lang="en-US" sz="1600" b="1" dirty="0">
                <a:solidFill>
                  <a:srgbClr val="005172"/>
                </a:solidFill>
                <a:latin typeface="Verdana" pitchFamily="34" charset="0"/>
              </a:rPr>
              <a:t>BE) </a:t>
            </a:r>
            <a:r>
              <a:rPr lang="en-US" sz="1600" dirty="0">
                <a:solidFill>
                  <a:srgbClr val="005172"/>
                </a:solidFill>
                <a:latin typeface="Verdana" pitchFamily="34" charset="0"/>
              </a:rPr>
              <a:t>biomass transformation</a:t>
            </a:r>
            <a:endParaRPr lang="en-GB" sz="1600" dirty="0">
              <a:solidFill>
                <a:srgbClr val="005172"/>
              </a:solidFill>
              <a:latin typeface="Verdana" pitchFamily="34" charset="0"/>
            </a:endParaRPr>
          </a:p>
        </p:txBody>
      </p:sp>
      <p:pic>
        <p:nvPicPr>
          <p:cNvPr id="11" name="Afbeelding 9" descr="Afbeelding met gras, buiten, thee, drank&#10;&#10;Automatisch gegenereerde beschrijving">
            <a:extLst>
              <a:ext uri="{FF2B5EF4-FFF2-40B4-BE49-F238E27FC236}">
                <a16:creationId xmlns:a16="http://schemas.microsoft.com/office/drawing/2014/main" id="{AFE36905-2620-70E8-241B-8981CC339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7867" y="1255967"/>
            <a:ext cx="3251667" cy="2002639"/>
          </a:xfrm>
          <a:prstGeom prst="rect">
            <a:avLst/>
          </a:prstGeom>
        </p:spPr>
      </p:pic>
      <p:pic>
        <p:nvPicPr>
          <p:cNvPr id="12" name="Afbeelding 25" descr="Afbeelding met binnen, persoon, voorbereiden, toonbank&#10;&#10;Automatisch gegenereerde beschrijving">
            <a:extLst>
              <a:ext uri="{FF2B5EF4-FFF2-40B4-BE49-F238E27FC236}">
                <a16:creationId xmlns:a16="http://schemas.microsoft.com/office/drawing/2014/main" id="{75911101-FF97-C5CE-3F18-91ADEFC56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88417" y="1260929"/>
            <a:ext cx="3459840" cy="2002016"/>
          </a:xfrm>
          <a:prstGeom prst="rect">
            <a:avLst/>
          </a:prstGeom>
        </p:spPr>
      </p:pic>
      <p:pic>
        <p:nvPicPr>
          <p:cNvPr id="13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253CAD5-1B10-1A5D-F346-97D4C1B16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93960" y="1258074"/>
            <a:ext cx="3596426" cy="2022989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96438EDC-1425-9D0E-1356-7D30B64C0750}"/>
              </a:ext>
            </a:extLst>
          </p:cNvPr>
          <p:cNvSpPr txBox="1"/>
          <p:nvPr/>
        </p:nvSpPr>
        <p:spPr>
          <a:xfrm>
            <a:off x="8114223" y="3337028"/>
            <a:ext cx="389756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Forestry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(S)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iodiversity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conservation of eco-systems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(S)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carcity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natural resources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5172"/>
                </a:solidFill>
                <a:latin typeface="Verdana" pitchFamily="34" charset="0"/>
              </a:rPr>
              <a:t>(BM)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short supply chains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(BM)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value chain integration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(D)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digitalisation forestry (IoT etc.)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(D)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forest management information systems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5172"/>
                </a:solidFill>
                <a:latin typeface="Verdana" pitchFamily="34" charset="0"/>
              </a:rPr>
              <a:t>(BE)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biomass production and transformation 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(BE)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forest eco-system services </a:t>
            </a:r>
          </a:p>
        </p:txBody>
      </p:sp>
    </p:spTree>
    <p:extLst>
      <p:ext uri="{BB962C8B-B14F-4D97-AF65-F5344CB8AC3E}">
        <p14:creationId xmlns:p14="http://schemas.microsoft.com/office/powerpoint/2010/main" val="290639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2</a:t>
            </a:fld>
            <a:endParaRPr lang="en-US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212F90B2-E39B-49B7-A2E9-2F9959114060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Skill needs identification (M1-M15)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0D3FE7-586E-44E0-811D-51F690BED6DC}"/>
              </a:ext>
            </a:extLst>
          </p:cNvPr>
          <p:cNvSpPr txBox="1"/>
          <p:nvPr/>
        </p:nvSpPr>
        <p:spPr>
          <a:xfrm>
            <a:off x="838200" y="1125221"/>
            <a:ext cx="105156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u="sng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24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establish a general overview of the labor market in the agri-food , forestry and related sectors in order to define present and future skills needs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15CB548-E774-4CC0-A0D3-8A43A92F205A}"/>
              </a:ext>
            </a:extLst>
          </p:cNvPr>
          <p:cNvSpPr txBox="1"/>
          <p:nvPr/>
        </p:nvSpPr>
        <p:spPr>
          <a:xfrm>
            <a:off x="3011588" y="2257172"/>
            <a:ext cx="9180412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Task 1.1: State of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rt (</a:t>
            </a:r>
            <a:r>
              <a:rPr lang="en-U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UNITO</a:t>
            </a:r>
            <a:r>
              <a:rPr lang="en-U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(M1-M6)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Task 1.2: </a:t>
            </a:r>
            <a:r>
              <a:rPr lang="en-U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Stakeholders strategic mapping and mobilization (</a:t>
            </a:r>
            <a:r>
              <a:rPr lang="en-U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LLL-P</a:t>
            </a:r>
            <a:r>
              <a:rPr lang="en-U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(M1-M6)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Task 1.3: </a:t>
            </a:r>
            <a:r>
              <a:rPr lang="en-U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Country and EU focus groups (</a:t>
            </a:r>
            <a:r>
              <a:rPr lang="en-U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ISEKI</a:t>
            </a:r>
            <a:r>
              <a:rPr lang="en-U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(M2-M9)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Task 1.4: </a:t>
            </a:r>
            <a:r>
              <a:rPr lang="es-E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Bottom-up </a:t>
            </a:r>
            <a:r>
              <a:rPr lang="es-ES" sz="200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es-E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ICOS</a:t>
            </a:r>
            <a:r>
              <a:rPr lang="es-ES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(M9-M13)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1.5: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Future trends analysis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(M8-M15)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D2888-6E38-D833-4A59-F7BAF8C07698}"/>
              </a:ext>
            </a:extLst>
          </p:cNvPr>
          <p:cNvSpPr txBox="1"/>
          <p:nvPr/>
        </p:nvSpPr>
        <p:spPr>
          <a:xfrm>
            <a:off x="854528" y="5532724"/>
            <a:ext cx="8369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WP timeline: </a:t>
            </a:r>
            <a:r>
              <a:rPr lang="en-US" sz="2000" b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(January 2020-March 2021)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46DEFA-B542-DCA0-3089-2FD071EB2281}"/>
              </a:ext>
            </a:extLst>
          </p:cNvPr>
          <p:cNvSpPr txBox="1"/>
          <p:nvPr/>
        </p:nvSpPr>
        <p:spPr>
          <a:xfrm>
            <a:off x="854528" y="4837518"/>
            <a:ext cx="5711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ALL partners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contributed to WP1 activities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454F8DA-83DD-833A-2CE3-BB4058A35E95}"/>
              </a:ext>
            </a:extLst>
          </p:cNvPr>
          <p:cNvSpPr txBox="1"/>
          <p:nvPr/>
        </p:nvSpPr>
        <p:spPr>
          <a:xfrm>
            <a:off x="429469" y="2789203"/>
            <a:ext cx="223647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/>
              <a:t>COLLECT INFORMATION TO SUPPORT ACTIVITIES IN WP2</a:t>
            </a: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9F6232E7-E52C-2D37-0568-87AE13B815F9}"/>
              </a:ext>
            </a:extLst>
          </p:cNvPr>
          <p:cNvSpPr/>
          <p:nvPr/>
        </p:nvSpPr>
        <p:spPr>
          <a:xfrm>
            <a:off x="1341964" y="2032772"/>
            <a:ext cx="411480" cy="6227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3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7" grpId="0"/>
      <p:bldP spid="10" grpId="0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Tasks 1.5 Future trends analysis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95A6AC-71A9-075A-4951-124CCDD45132}"/>
              </a:ext>
            </a:extLst>
          </p:cNvPr>
          <p:cNvSpPr txBox="1"/>
          <p:nvPr/>
        </p:nvSpPr>
        <p:spPr>
          <a:xfrm>
            <a:off x="742657" y="1009641"/>
            <a:ext cx="7928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E45AE11-A4E1-5A55-D6D0-23FA3D8538E1}"/>
              </a:ext>
            </a:extLst>
          </p:cNvPr>
          <p:cNvSpPr txBox="1">
            <a:spLocks/>
          </p:cNvSpPr>
          <p:nvPr/>
        </p:nvSpPr>
        <p:spPr>
          <a:xfrm>
            <a:off x="415208" y="2250249"/>
            <a:ext cx="11361584" cy="4089600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Three scenarios were defined:</a:t>
            </a:r>
          </a:p>
          <a:p>
            <a:endParaRPr lang="en-GB" dirty="0"/>
          </a:p>
          <a:p>
            <a:pPr lvl="1"/>
            <a:r>
              <a:rPr lang="en-GB" dirty="0"/>
              <a:t>“</a:t>
            </a:r>
            <a:r>
              <a:rPr lang="en-GB" b="1" dirty="0"/>
              <a:t>Established Paths</a:t>
            </a:r>
            <a:r>
              <a:rPr lang="en-GB" dirty="0"/>
              <a:t>” scenario: represents furthering on historical socio-economic patterns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“</a:t>
            </a:r>
            <a:r>
              <a:rPr lang="en-GB" b="1" dirty="0"/>
              <a:t>Sustainable Paths</a:t>
            </a:r>
            <a:r>
              <a:rPr lang="en-GB" dirty="0"/>
              <a:t>” scenario: reflects environmental awareness, an active public sector, inclusiveness (Globally)</a:t>
            </a:r>
          </a:p>
          <a:p>
            <a:pPr lvl="1"/>
            <a:endParaRPr lang="en-GB" dirty="0"/>
          </a:p>
          <a:p>
            <a:pPr lvl="1"/>
            <a:r>
              <a:rPr lang="en-GB" b="1" dirty="0"/>
              <a:t>“High-Tech</a:t>
            </a:r>
            <a:r>
              <a:rPr lang="en-GB" dirty="0"/>
              <a:t>” scenario: reflects faith in technology, strong role private sector, globalisation and free-trade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description of each scenario was done by </a:t>
            </a:r>
            <a:r>
              <a:rPr lang="en-GB" b="1" dirty="0"/>
              <a:t>using the trends as elements of the narratives.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026" name="Picture 2" descr="Finding Inner Wisdom: The Place Where Three Roads Meet | by Kevin Flanco |  Medium">
            <a:extLst>
              <a:ext uri="{FF2B5EF4-FFF2-40B4-BE49-F238E27FC236}">
                <a16:creationId xmlns:a16="http://schemas.microsoft.com/office/drawing/2014/main" id="{E94C087D-C5F3-1069-D220-85FC5E98E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96" y="987126"/>
            <a:ext cx="6101004" cy="174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39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Tasks 1.5 Future trends analysis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95A6AC-71A9-075A-4951-124CCDD45132}"/>
              </a:ext>
            </a:extLst>
          </p:cNvPr>
          <p:cNvSpPr txBox="1"/>
          <p:nvPr/>
        </p:nvSpPr>
        <p:spPr>
          <a:xfrm>
            <a:off x="658837" y="883911"/>
            <a:ext cx="11533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Scenarios for sustainability and bioeconomy: key trends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288EE6EF-95ED-2BD9-C048-961AF8C405BD}"/>
              </a:ext>
            </a:extLst>
          </p:cNvPr>
          <p:cNvSpPr/>
          <p:nvPr/>
        </p:nvSpPr>
        <p:spPr>
          <a:xfrm>
            <a:off x="838200" y="1496339"/>
            <a:ext cx="2444623" cy="171683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Scenario Sustainable Paths</a:t>
            </a: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48B186F-A99B-23A7-EA27-0E7A9FC47993}"/>
              </a:ext>
            </a:extLst>
          </p:cNvPr>
          <p:cNvSpPr/>
          <p:nvPr/>
        </p:nvSpPr>
        <p:spPr>
          <a:xfrm>
            <a:off x="4782975" y="1456672"/>
            <a:ext cx="2444623" cy="171683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Scenario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EstablishedPaths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F5B479EC-7F33-14F2-6932-93914C488250}"/>
              </a:ext>
            </a:extLst>
          </p:cNvPr>
          <p:cNvSpPr/>
          <p:nvPr/>
        </p:nvSpPr>
        <p:spPr>
          <a:xfrm>
            <a:off x="8909177" y="1485386"/>
            <a:ext cx="2444623" cy="1716832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Scenario High Tech Paths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B474EFA-5381-6DE0-9C04-F040E90AAD62}"/>
              </a:ext>
            </a:extLst>
          </p:cNvPr>
          <p:cNvSpPr txBox="1"/>
          <p:nvPr/>
        </p:nvSpPr>
        <p:spPr>
          <a:xfrm>
            <a:off x="74645" y="3482649"/>
            <a:ext cx="3729135" cy="122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Sustainability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&gt;focus plant-based consumption 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&gt;diversified cropping systems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</a:t>
            </a:r>
            <a:r>
              <a:rPr lang="en-GB" sz="1400" dirty="0">
                <a:solidFill>
                  <a:srgbClr val="005172"/>
                </a:solidFill>
                <a:latin typeface="Verdana" pitchFamily="34" charset="0"/>
              </a:rPr>
              <a:t>agroforestry and ecosystem services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24B9CFE-FCA7-FF4E-9492-B77B8DA51F54}"/>
              </a:ext>
            </a:extLst>
          </p:cNvPr>
          <p:cNvSpPr txBox="1"/>
          <p:nvPr/>
        </p:nvSpPr>
        <p:spPr>
          <a:xfrm>
            <a:off x="74646" y="5016258"/>
            <a:ext cx="3452325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Bioeconomy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&gt;decarbonised energy markets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005172"/>
                </a:solidFill>
                <a:latin typeface="Verdana" pitchFamily="34" charset="0"/>
              </a:rPr>
              <a:t>&gt;increasing wood consumption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0BDD6EB-32D9-7FA8-4586-26144981C20A}"/>
              </a:ext>
            </a:extLst>
          </p:cNvPr>
          <p:cNvSpPr txBox="1"/>
          <p:nvPr/>
        </p:nvSpPr>
        <p:spPr>
          <a:xfrm>
            <a:off x="4235405" y="3173505"/>
            <a:ext cx="3452325" cy="168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Sustainability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&gt;consumer focus on cost, taste, convenience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&gt;Intensive agricultural production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005172"/>
                </a:solidFill>
                <a:latin typeface="Verdana" pitchFamily="34" charset="0"/>
              </a:rPr>
              <a:t>&gt;focus on resource efficiency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55D44324-60F0-957D-4B3F-FA58BE8768B9}"/>
              </a:ext>
            </a:extLst>
          </p:cNvPr>
          <p:cNvSpPr txBox="1"/>
          <p:nvPr/>
        </p:nvSpPr>
        <p:spPr>
          <a:xfrm>
            <a:off x="4246475" y="4803117"/>
            <a:ext cx="345232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Bioeconomy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&gt;fossil fuel based energy markets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005172"/>
                </a:solidFill>
                <a:latin typeface="Verdana" pitchFamily="34" charset="0"/>
              </a:rPr>
              <a:t>&gt;biomass supply by forests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5BADE25-8EA3-EEF9-9AE0-9CD21163E326}"/>
              </a:ext>
            </a:extLst>
          </p:cNvPr>
          <p:cNvSpPr txBox="1"/>
          <p:nvPr/>
        </p:nvSpPr>
        <p:spPr>
          <a:xfrm>
            <a:off x="8388220" y="3173504"/>
            <a:ext cx="3629609" cy="19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Sustainability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&gt;healthy personalised diets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&gt;technology intensive large scale production (agriculture, food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industry and forestry)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2E3CA08-8FEF-6C24-F97D-5841946FBB07}"/>
              </a:ext>
            </a:extLst>
          </p:cNvPr>
          <p:cNvSpPr txBox="1"/>
          <p:nvPr/>
        </p:nvSpPr>
        <p:spPr>
          <a:xfrm>
            <a:off x="8388220" y="4840588"/>
            <a:ext cx="3629609" cy="14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Bioeconomy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005172"/>
                </a:solidFill>
                <a:latin typeface="Verdana" pitchFamily="34" charset="0"/>
              </a:rPr>
              <a:t>&gt;high tech circular production systems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&gt;technology driven biobased industries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7BF763A0-EAC6-809B-4C00-154614309AED}"/>
              </a:ext>
            </a:extLst>
          </p:cNvPr>
          <p:cNvSpPr/>
          <p:nvPr/>
        </p:nvSpPr>
        <p:spPr>
          <a:xfrm>
            <a:off x="0" y="3363936"/>
            <a:ext cx="3803781" cy="28783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A65295BB-3870-7A30-DD43-C6746A8FF21A}"/>
              </a:ext>
            </a:extLst>
          </p:cNvPr>
          <p:cNvSpPr/>
          <p:nvPr/>
        </p:nvSpPr>
        <p:spPr>
          <a:xfrm>
            <a:off x="4012491" y="3363935"/>
            <a:ext cx="3985592" cy="287836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A5D07551-A451-A5F6-1DF5-FEDF1A9E1072}"/>
              </a:ext>
            </a:extLst>
          </p:cNvPr>
          <p:cNvSpPr/>
          <p:nvPr/>
        </p:nvSpPr>
        <p:spPr>
          <a:xfrm>
            <a:off x="8206408" y="3336352"/>
            <a:ext cx="3985592" cy="319194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4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Tasks 1.5 Future trends analysis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95A6AC-71A9-075A-4951-124CCDD45132}"/>
              </a:ext>
            </a:extLst>
          </p:cNvPr>
          <p:cNvSpPr txBox="1"/>
          <p:nvPr/>
        </p:nvSpPr>
        <p:spPr>
          <a:xfrm>
            <a:off x="658837" y="883911"/>
            <a:ext cx="11533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Scenario Sustainable paths: skill needs on sustainability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288EE6EF-95ED-2BD9-C048-961AF8C405BD}"/>
              </a:ext>
            </a:extLst>
          </p:cNvPr>
          <p:cNvSpPr/>
          <p:nvPr/>
        </p:nvSpPr>
        <p:spPr>
          <a:xfrm>
            <a:off x="9088540" y="376221"/>
            <a:ext cx="2444623" cy="1382844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Scenario Sustainable Paths</a:t>
            </a:r>
          </a:p>
        </p:txBody>
      </p:sp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id="{C145FC77-6AFB-1075-745B-D1555CEEC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179503"/>
              </p:ext>
            </p:extLst>
          </p:nvPr>
        </p:nvGraphicFramePr>
        <p:xfrm>
          <a:off x="658837" y="1595013"/>
          <a:ext cx="10695314" cy="3725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902">
                  <a:extLst>
                    <a:ext uri="{9D8B030D-6E8A-4147-A177-3AD203B41FA5}">
                      <a16:colId xmlns:a16="http://schemas.microsoft.com/office/drawing/2014/main" val="1916364679"/>
                    </a:ext>
                  </a:extLst>
                </a:gridCol>
                <a:gridCol w="1527902">
                  <a:extLst>
                    <a:ext uri="{9D8B030D-6E8A-4147-A177-3AD203B41FA5}">
                      <a16:colId xmlns:a16="http://schemas.microsoft.com/office/drawing/2014/main" val="2894974750"/>
                    </a:ext>
                  </a:extLst>
                </a:gridCol>
                <a:gridCol w="1527902">
                  <a:extLst>
                    <a:ext uri="{9D8B030D-6E8A-4147-A177-3AD203B41FA5}">
                      <a16:colId xmlns:a16="http://schemas.microsoft.com/office/drawing/2014/main" val="2834054757"/>
                    </a:ext>
                  </a:extLst>
                </a:gridCol>
                <a:gridCol w="1527902">
                  <a:extLst>
                    <a:ext uri="{9D8B030D-6E8A-4147-A177-3AD203B41FA5}">
                      <a16:colId xmlns:a16="http://schemas.microsoft.com/office/drawing/2014/main" val="1689881641"/>
                    </a:ext>
                  </a:extLst>
                </a:gridCol>
                <a:gridCol w="1527902">
                  <a:extLst>
                    <a:ext uri="{9D8B030D-6E8A-4147-A177-3AD203B41FA5}">
                      <a16:colId xmlns:a16="http://schemas.microsoft.com/office/drawing/2014/main" val="4250848620"/>
                    </a:ext>
                  </a:extLst>
                </a:gridCol>
                <a:gridCol w="1527902">
                  <a:extLst>
                    <a:ext uri="{9D8B030D-6E8A-4147-A177-3AD203B41FA5}">
                      <a16:colId xmlns:a16="http://schemas.microsoft.com/office/drawing/2014/main" val="819619468"/>
                    </a:ext>
                  </a:extLst>
                </a:gridCol>
                <a:gridCol w="1527902">
                  <a:extLst>
                    <a:ext uri="{9D8B030D-6E8A-4147-A177-3AD203B41FA5}">
                      <a16:colId xmlns:a16="http://schemas.microsoft.com/office/drawing/2014/main" val="2398045174"/>
                    </a:ext>
                  </a:extLst>
                </a:gridCol>
              </a:tblGrid>
              <a:tr h="516007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Netherlands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Finland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Austria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401926"/>
                  </a:ext>
                </a:extLst>
              </a:tr>
              <a:tr h="5551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-Minerals and emissions accounting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Improved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agrifood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system productivity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-Renewable energy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-Multifunctional forests/eco-system services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-Sustainable packaging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-Mitigation/  adaptation to climate change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-By/co products valorisation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-Good Agricultural Practices.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-Soil Nutrient and Health Management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-Soil nutrient and health management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-By/co products valorisation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-Organic production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-Mitigation/  adaption  climate change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Multifunct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orests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/eco-system serv.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-Biodiversity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-By/co-products  valorisation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-Generation renewable energy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-Soil nutrient and health management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-Protective role of forests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-By/co products valorisation (circularity)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Sustainable packaging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-Organic farming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Agricultural biodiversity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-Animal care and welfare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-Water management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-Organic farming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-Agricultural biodiversity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-Animal care and welfare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-Biofertilizers, compost, bio digestates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-Mitigation/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adap-tation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to climate change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-Improved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agrifood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system productivity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-Identification of renewable energy systems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-Water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managem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-Soil Nutrient and Health Management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1733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93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Tasks 1.5 Future trends analysis (M8-M15)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E042E2-6030-8F69-9C93-C5623A8EAB31}"/>
              </a:ext>
            </a:extLst>
          </p:cNvPr>
          <p:cNvSpPr txBox="1"/>
          <p:nvPr/>
        </p:nvSpPr>
        <p:spPr>
          <a:xfrm>
            <a:off x="874393" y="1238671"/>
            <a:ext cx="98249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Deliverable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1.8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Trends and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at EU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Trends and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Skill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 at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34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final remarks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EAE23A-E6B9-8DA6-B7D3-9759BB474ACD}"/>
              </a:ext>
            </a:extLst>
          </p:cNvPr>
          <p:cNvSpPr txBox="1"/>
          <p:nvPr/>
        </p:nvSpPr>
        <p:spPr>
          <a:xfrm>
            <a:off x="838200" y="872178"/>
            <a:ext cx="10278058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the art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Skill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(Focus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Trend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WP1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databases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design, dissemination contacts…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 from focus groups, survey and scenarios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 EU level have been used 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WP2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 of these activities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 national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level can also be used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(e.g. national roadmaps, training)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WP1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at EU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WP1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have 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in the respective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0175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0C786E-723E-468C-B36A-14899D4C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133" y="5313171"/>
            <a:ext cx="5093998" cy="584501"/>
          </a:xfrm>
        </p:spPr>
        <p:txBody>
          <a:bodyPr>
            <a:normAutofit/>
          </a:bodyPr>
          <a:lstStyle/>
          <a:p>
            <a:pPr algn="r"/>
            <a:r>
              <a:rPr lang="it-IT" sz="2800" i="1" dirty="0"/>
              <a:t>Thank </a:t>
            </a:r>
            <a:r>
              <a:rPr lang="it-IT" sz="2800" i="1" dirty="0" err="1"/>
              <a:t>you</a:t>
            </a:r>
            <a:r>
              <a:rPr lang="it-IT" sz="2800" i="1" dirty="0"/>
              <a:t> for </a:t>
            </a:r>
            <a:r>
              <a:rPr lang="it-IT" sz="2800" i="1" dirty="0" err="1"/>
              <a:t>your</a:t>
            </a:r>
            <a:r>
              <a:rPr lang="it-IT" sz="2800" i="1" dirty="0"/>
              <a:t> </a:t>
            </a:r>
            <a:r>
              <a:rPr lang="it-IT" sz="2800" i="1" dirty="0" err="1"/>
              <a:t>attention</a:t>
            </a:r>
            <a:r>
              <a:rPr lang="it-IT" sz="2800" i="1" dirty="0"/>
              <a:t>!</a:t>
            </a:r>
            <a:endParaRPr lang="en-GB" sz="2800" i="1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90BAE0D-65AE-477A-8193-AD6EC1E7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65DEBD90-D19D-44E1-83DF-43620783F382}"/>
              </a:ext>
            </a:extLst>
          </p:cNvPr>
          <p:cNvSpPr txBox="1">
            <a:spLocks/>
          </p:cNvSpPr>
          <p:nvPr/>
        </p:nvSpPr>
        <p:spPr>
          <a:xfrm>
            <a:off x="642783" y="5338768"/>
            <a:ext cx="5453217" cy="756592"/>
          </a:xfrm>
        </p:spPr>
        <p:txBody>
          <a:bodyPr>
            <a:norm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Luis Mayor, ISEKI-Food Association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luis.mayor@iseki-food.net</a:t>
            </a:r>
            <a:r>
              <a:rPr lang="en-US" sz="1800" dirty="0"/>
              <a:t> </a:t>
            </a:r>
          </a:p>
        </p:txBody>
      </p:sp>
      <p:grpSp>
        <p:nvGrpSpPr>
          <p:cNvPr id="2149" name="Gruppo 2148">
            <a:extLst>
              <a:ext uri="{FF2B5EF4-FFF2-40B4-BE49-F238E27FC236}">
                <a16:creationId xmlns:a16="http://schemas.microsoft.com/office/drawing/2014/main" id="{6938B44A-796C-4CFD-94B0-2C4F5FE7FDF5}"/>
              </a:ext>
            </a:extLst>
          </p:cNvPr>
          <p:cNvGrpSpPr/>
          <p:nvPr/>
        </p:nvGrpSpPr>
        <p:grpSpPr>
          <a:xfrm>
            <a:off x="2029807" y="600254"/>
            <a:ext cx="8132385" cy="4163318"/>
            <a:chOff x="561976" y="1122198"/>
            <a:chExt cx="8132385" cy="4163318"/>
          </a:xfrm>
        </p:grpSpPr>
        <p:pic>
          <p:nvPicPr>
            <p:cNvPr id="155" name="Immagine 154">
              <a:extLst>
                <a:ext uri="{FF2B5EF4-FFF2-40B4-BE49-F238E27FC236}">
                  <a16:creationId xmlns:a16="http://schemas.microsoft.com/office/drawing/2014/main" id="{34EA405D-7F7D-4CE4-AC44-C236CD8B7B9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590" y="2066517"/>
              <a:ext cx="1212821" cy="4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Immagine 155">
              <a:extLst>
                <a:ext uri="{FF2B5EF4-FFF2-40B4-BE49-F238E27FC236}">
                  <a16:creationId xmlns:a16="http://schemas.microsoft.com/office/drawing/2014/main" id="{8DD5F0B0-0484-48DF-B7A9-B9B46AFE482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416" y="2200275"/>
              <a:ext cx="1230333" cy="505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Immagine 156">
              <a:extLst>
                <a:ext uri="{FF2B5EF4-FFF2-40B4-BE49-F238E27FC236}">
                  <a16:creationId xmlns:a16="http://schemas.microsoft.com/office/drawing/2014/main" id="{2B203592-19AA-42CA-A1BA-9F8B4644638F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1976" y="2000251"/>
              <a:ext cx="1327904" cy="3935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8" name="Immagine 157">
              <a:extLst>
                <a:ext uri="{FF2B5EF4-FFF2-40B4-BE49-F238E27FC236}">
                  <a16:creationId xmlns:a16="http://schemas.microsoft.com/office/drawing/2014/main" id="{07C8F74A-5B61-4244-AC15-10706D298CB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018" y="1122198"/>
              <a:ext cx="1043939" cy="441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Immagine 158">
              <a:extLst>
                <a:ext uri="{FF2B5EF4-FFF2-40B4-BE49-F238E27FC236}">
                  <a16:creationId xmlns:a16="http://schemas.microsoft.com/office/drawing/2014/main" id="{54DED8C5-4414-4E48-8AEB-A0867ED7A178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76350" y="1208500"/>
              <a:ext cx="1029789" cy="506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0" name="Immagine 159">
              <a:extLst>
                <a:ext uri="{FF2B5EF4-FFF2-40B4-BE49-F238E27FC236}">
                  <a16:creationId xmlns:a16="http://schemas.microsoft.com/office/drawing/2014/main" id="{67FB50D9-F194-4C29-81BE-838AE0A9FC08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18636" y="1238046"/>
              <a:ext cx="836817" cy="3874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1" name="Immagine 160">
              <a:extLst>
                <a:ext uri="{FF2B5EF4-FFF2-40B4-BE49-F238E27FC236}">
                  <a16:creationId xmlns:a16="http://schemas.microsoft.com/office/drawing/2014/main" id="{0D94944F-48DD-4E80-A43F-2A1295C22B8C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4" b="10777"/>
            <a:stretch/>
          </p:blipFill>
          <p:spPr bwMode="auto">
            <a:xfrm>
              <a:off x="3680341" y="2072855"/>
              <a:ext cx="1612671" cy="152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2" name="Immagine 161">
              <a:extLst>
                <a:ext uri="{FF2B5EF4-FFF2-40B4-BE49-F238E27FC236}">
                  <a16:creationId xmlns:a16="http://schemas.microsoft.com/office/drawing/2014/main" id="{2404C417-368E-470C-9A2C-4E49374F7398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137" y="1181271"/>
              <a:ext cx="815570" cy="381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Immagine 162">
              <a:extLst>
                <a:ext uri="{FF2B5EF4-FFF2-40B4-BE49-F238E27FC236}">
                  <a16:creationId xmlns:a16="http://schemas.microsoft.com/office/drawing/2014/main" id="{20D1BF64-A832-40F0-A62A-EBC7EBC44709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069" y="1169372"/>
              <a:ext cx="1066717" cy="293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Immagine 163">
              <a:extLst>
                <a:ext uri="{FF2B5EF4-FFF2-40B4-BE49-F238E27FC236}">
                  <a16:creationId xmlns:a16="http://schemas.microsoft.com/office/drawing/2014/main" id="{3E972B44-89D4-42F8-807F-698AAE4D15F3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488" y="3781425"/>
              <a:ext cx="1161062" cy="398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Immagine 164">
              <a:extLst>
                <a:ext uri="{FF2B5EF4-FFF2-40B4-BE49-F238E27FC236}">
                  <a16:creationId xmlns:a16="http://schemas.microsoft.com/office/drawing/2014/main" id="{D85BE486-DF54-4821-B308-F801734ACEA6}"/>
                </a:ext>
              </a:extLst>
            </p:cNvPr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15763" y="2809875"/>
              <a:ext cx="470862" cy="5337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6" name="Immagine 165">
              <a:extLst>
                <a:ext uri="{FF2B5EF4-FFF2-40B4-BE49-F238E27FC236}">
                  <a16:creationId xmlns:a16="http://schemas.microsoft.com/office/drawing/2014/main" id="{040B623A-5840-4891-8257-5CDE306CBD87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621" y="1762437"/>
              <a:ext cx="933218" cy="33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Immagine 166">
              <a:extLst>
                <a:ext uri="{FF2B5EF4-FFF2-40B4-BE49-F238E27FC236}">
                  <a16:creationId xmlns:a16="http://schemas.microsoft.com/office/drawing/2014/main" id="{8E6210E5-E849-4082-8E8B-2FB44B9F6AE1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545" y="2745885"/>
              <a:ext cx="540623" cy="473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Immagine 167">
              <a:extLst>
                <a:ext uri="{FF2B5EF4-FFF2-40B4-BE49-F238E27FC236}">
                  <a16:creationId xmlns:a16="http://schemas.microsoft.com/office/drawing/2014/main" id="{3DE2C529-1C42-4F48-9D05-EB49E8D73A80}"/>
                </a:ext>
              </a:extLst>
            </p:cNvPr>
            <p:cNvPicPr/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94720" y="2107108"/>
              <a:ext cx="1399641" cy="3984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9" name="Immagine 168">
              <a:extLst>
                <a:ext uri="{FF2B5EF4-FFF2-40B4-BE49-F238E27FC236}">
                  <a16:creationId xmlns:a16="http://schemas.microsoft.com/office/drawing/2014/main" id="{B8E561EA-4662-49D6-A42A-9951162108C9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715" y="2924175"/>
              <a:ext cx="669110" cy="574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Immagine 169">
              <a:extLst>
                <a:ext uri="{FF2B5EF4-FFF2-40B4-BE49-F238E27FC236}">
                  <a16:creationId xmlns:a16="http://schemas.microsoft.com/office/drawing/2014/main" id="{8AE5AAAA-3266-4CD7-AA01-8EAA7EB5FF02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416" y="3691053"/>
              <a:ext cx="689325" cy="574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Immagine 170">
              <a:extLst>
                <a:ext uri="{FF2B5EF4-FFF2-40B4-BE49-F238E27FC236}">
                  <a16:creationId xmlns:a16="http://schemas.microsoft.com/office/drawing/2014/main" id="{388D9862-02F5-4341-A4A5-B603DFF1DEE3}"/>
                </a:ext>
              </a:extLst>
            </p:cNvPr>
            <p:cNvPicPr/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25"/>
            <a:stretch/>
          </p:blipFill>
          <p:spPr bwMode="auto">
            <a:xfrm>
              <a:off x="2026757" y="3552775"/>
              <a:ext cx="1158230" cy="4003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2" name="Immagine 171">
              <a:extLst>
                <a:ext uri="{FF2B5EF4-FFF2-40B4-BE49-F238E27FC236}">
                  <a16:creationId xmlns:a16="http://schemas.microsoft.com/office/drawing/2014/main" id="{D374DEEA-9D97-49A1-A352-D03136C75B70}"/>
                </a:ext>
              </a:extLst>
            </p:cNvPr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766" y="4567171"/>
              <a:ext cx="613216" cy="679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Immagine 172">
              <a:extLst>
                <a:ext uri="{FF2B5EF4-FFF2-40B4-BE49-F238E27FC236}">
                  <a16:creationId xmlns:a16="http://schemas.microsoft.com/office/drawing/2014/main" id="{F63ED7F2-F1EE-4802-A85B-A758D57978CE}"/>
                </a:ext>
              </a:extLst>
            </p:cNvPr>
            <p:cNvPicPr/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6649"/>
            <a:stretch/>
          </p:blipFill>
          <p:spPr bwMode="auto">
            <a:xfrm>
              <a:off x="4071416" y="3654518"/>
              <a:ext cx="1070610" cy="533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4" name="Immagine 173">
              <a:extLst>
                <a:ext uri="{FF2B5EF4-FFF2-40B4-BE49-F238E27FC236}">
                  <a16:creationId xmlns:a16="http://schemas.microsoft.com/office/drawing/2014/main" id="{EB65C0F9-62FA-423A-A329-01F40076CECC}"/>
                </a:ext>
              </a:extLst>
            </p:cNvPr>
            <p:cNvPicPr/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3" t="11627" r="8292" b="7899"/>
            <a:stretch/>
          </p:blipFill>
          <p:spPr bwMode="auto">
            <a:xfrm>
              <a:off x="5592732" y="2995603"/>
              <a:ext cx="1013453" cy="5740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5" name="Immagine 174">
              <a:extLst>
                <a:ext uri="{FF2B5EF4-FFF2-40B4-BE49-F238E27FC236}">
                  <a16:creationId xmlns:a16="http://schemas.microsoft.com/office/drawing/2014/main" id="{6820BCA3-71D3-47C9-9109-3EC90BCE9EA8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301" y="2717258"/>
              <a:ext cx="533100" cy="730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Immagine 175">
              <a:extLst>
                <a:ext uri="{FF2B5EF4-FFF2-40B4-BE49-F238E27FC236}">
                  <a16:creationId xmlns:a16="http://schemas.microsoft.com/office/drawing/2014/main" id="{1C2F374F-A68E-4F67-A91B-C3622EC4343D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901" y="2828557"/>
              <a:ext cx="931545" cy="372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Immagine 176">
              <a:extLst>
                <a:ext uri="{FF2B5EF4-FFF2-40B4-BE49-F238E27FC236}">
                  <a16:creationId xmlns:a16="http://schemas.microsoft.com/office/drawing/2014/main" id="{1781EE73-C433-4285-9B2F-7C8815263BB3}"/>
                </a:ext>
              </a:extLst>
            </p:cNvPr>
            <p:cNvPicPr/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70" t="-14364" r="-8843" b="-26693"/>
            <a:stretch/>
          </p:blipFill>
          <p:spPr bwMode="auto">
            <a:xfrm>
              <a:off x="2056333" y="4481169"/>
              <a:ext cx="805136" cy="437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8" name="Immagine 177">
              <a:extLst>
                <a:ext uri="{FF2B5EF4-FFF2-40B4-BE49-F238E27FC236}">
                  <a16:creationId xmlns:a16="http://schemas.microsoft.com/office/drawing/2014/main" id="{14966F3A-BBCA-4683-86AB-274848120A01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419" y="4931054"/>
              <a:ext cx="908008" cy="354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Immagine 178">
              <a:extLst>
                <a:ext uri="{FF2B5EF4-FFF2-40B4-BE49-F238E27FC236}">
                  <a16:creationId xmlns:a16="http://schemas.microsoft.com/office/drawing/2014/main" id="{B7C33491-C9D0-4F7F-82B5-C8EA3BF5914B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987" y="4049809"/>
              <a:ext cx="581827" cy="369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Immagine 179">
              <a:extLst>
                <a:ext uri="{FF2B5EF4-FFF2-40B4-BE49-F238E27FC236}">
                  <a16:creationId xmlns:a16="http://schemas.microsoft.com/office/drawing/2014/main" id="{699370E8-91AE-4D91-B524-913F3C8362B4}"/>
                </a:ext>
              </a:extLst>
            </p:cNvPr>
            <p:cNvPicPr/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5719" y="4115348"/>
              <a:ext cx="922752" cy="5053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1" name="Immagine 180">
              <a:extLst>
                <a:ext uri="{FF2B5EF4-FFF2-40B4-BE49-F238E27FC236}">
                  <a16:creationId xmlns:a16="http://schemas.microsoft.com/office/drawing/2014/main" id="{C9500430-FFFE-4FB9-A791-37E41B9A56F7}"/>
                </a:ext>
              </a:extLst>
            </p:cNvPr>
            <p:cNvPicPr/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7342"/>
            <a:stretch/>
          </p:blipFill>
          <p:spPr bwMode="auto">
            <a:xfrm>
              <a:off x="7080981" y="4452061"/>
              <a:ext cx="1229562" cy="3648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2" name="Immagine 181">
              <a:extLst>
                <a:ext uri="{FF2B5EF4-FFF2-40B4-BE49-F238E27FC236}">
                  <a16:creationId xmlns:a16="http://schemas.microsoft.com/office/drawing/2014/main" id="{07CE7946-D4C5-422A-8BD5-E38C41AA389E}"/>
                </a:ext>
              </a:extLst>
            </p:cNvPr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245" y="4222198"/>
              <a:ext cx="589280" cy="638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Immagine 182">
              <a:extLst>
                <a:ext uri="{FF2B5EF4-FFF2-40B4-BE49-F238E27FC236}">
                  <a16:creationId xmlns:a16="http://schemas.microsoft.com/office/drawing/2014/main" id="{31598A49-4639-41A2-955D-0725493C4878}"/>
                </a:ext>
              </a:extLst>
            </p:cNvPr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08283" y="4872678"/>
              <a:ext cx="2000556" cy="411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Immagine 183">
              <a:extLst>
                <a:ext uri="{FF2B5EF4-FFF2-40B4-BE49-F238E27FC236}">
                  <a16:creationId xmlns:a16="http://schemas.microsoft.com/office/drawing/2014/main" id="{87D5F2A2-C19E-46F5-9C15-30DCE78C3596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778" y="1199484"/>
              <a:ext cx="680493" cy="660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Immagine 184">
              <a:extLst>
                <a:ext uri="{FF2B5EF4-FFF2-40B4-BE49-F238E27FC236}">
                  <a16:creationId xmlns:a16="http://schemas.microsoft.com/office/drawing/2014/main" id="{508248BB-8DFF-4B1C-88E0-6A1843C9EA65}"/>
                </a:ext>
              </a:extLst>
            </p:cNvPr>
            <p:cNvPicPr/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657" y="3765985"/>
              <a:ext cx="998693" cy="43068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09325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3</a:t>
            </a:fld>
            <a:endParaRPr lang="en-US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212F90B2-E39B-49B7-A2E9-2F9959114060}"/>
              </a:ext>
            </a:extLst>
          </p:cNvPr>
          <p:cNvSpPr txBox="1">
            <a:spLocks/>
          </p:cNvSpPr>
          <p:nvPr/>
        </p:nvSpPr>
        <p:spPr>
          <a:xfrm>
            <a:off x="571614" y="147363"/>
            <a:ext cx="11084099" cy="9947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WP1 - Task 1.1 </a:t>
            </a:r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State of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en-US" dirty="0"/>
              <a:t> &amp; </a:t>
            </a:r>
          </a:p>
          <a:p>
            <a:r>
              <a:rPr lang="en-US" dirty="0"/>
              <a:t>	  Task 1.2 Stakeholders strategic mapping (M1-M6)</a:t>
            </a:r>
          </a:p>
        </p:txBody>
      </p:sp>
      <p:sp>
        <p:nvSpPr>
          <p:cNvPr id="7" name="Θέση περιεχομένου 7">
            <a:extLst>
              <a:ext uri="{FF2B5EF4-FFF2-40B4-BE49-F238E27FC236}">
                <a16:creationId xmlns:a16="http://schemas.microsoft.com/office/drawing/2014/main" id="{522748DC-71A0-5E62-CEA5-302828BC067C}"/>
              </a:ext>
            </a:extLst>
          </p:cNvPr>
          <p:cNvSpPr txBox="1">
            <a:spLocks/>
          </p:cNvSpPr>
          <p:nvPr/>
        </p:nvSpPr>
        <p:spPr>
          <a:xfrm>
            <a:off x="829829" y="1336311"/>
            <a:ext cx="8934450" cy="399799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Aims of the tasks</a:t>
            </a:r>
            <a:r>
              <a:rPr lang="en-US" dirty="0"/>
              <a:t>: state of the art for the agri-food and forestry sectors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Education/training (curricula and institutions)</a:t>
            </a:r>
          </a:p>
          <a:p>
            <a:r>
              <a:rPr lang="en-US" dirty="0"/>
              <a:t>EU instruments for skills transferability</a:t>
            </a:r>
          </a:p>
          <a:p>
            <a:r>
              <a:rPr lang="en-US" dirty="0"/>
              <a:t>Best practices</a:t>
            </a:r>
          </a:p>
          <a:p>
            <a:r>
              <a:rPr lang="en-US" dirty="0"/>
              <a:t>Projects</a:t>
            </a:r>
          </a:p>
          <a:p>
            <a:r>
              <a:rPr lang="en-US" dirty="0"/>
              <a:t>Policies and initiatives</a:t>
            </a:r>
          </a:p>
          <a:p>
            <a:r>
              <a:rPr lang="en-US" dirty="0"/>
              <a:t>Stakeholders mapping</a:t>
            </a:r>
          </a:p>
          <a:p>
            <a:r>
              <a:rPr lang="en-US" dirty="0"/>
              <a:t>Growth strategy of the sector</a:t>
            </a:r>
          </a:p>
        </p:txBody>
      </p: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D24B17FF-B1F8-C90C-1796-7E8AE651D3DA}"/>
              </a:ext>
            </a:extLst>
          </p:cNvPr>
          <p:cNvCxnSpPr/>
          <p:nvPr/>
        </p:nvCxnSpPr>
        <p:spPr>
          <a:xfrm>
            <a:off x="341745" y="1031854"/>
            <a:ext cx="991061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20">
            <a:extLst>
              <a:ext uri="{FF2B5EF4-FFF2-40B4-BE49-F238E27FC236}">
                <a16:creationId xmlns:a16="http://schemas.microsoft.com/office/drawing/2014/main" id="{187AE22A-6A01-4160-6CEB-0C0733170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419" y="4618235"/>
            <a:ext cx="2073267" cy="1176100"/>
          </a:xfrm>
          <a:prstGeom prst="rect">
            <a:avLst/>
          </a:prstGeom>
        </p:spPr>
      </p:pic>
      <p:pic>
        <p:nvPicPr>
          <p:cNvPr id="12" name="Imagem 21">
            <a:extLst>
              <a:ext uri="{FF2B5EF4-FFF2-40B4-BE49-F238E27FC236}">
                <a16:creationId xmlns:a16="http://schemas.microsoft.com/office/drawing/2014/main" id="{9B88976A-2B03-3619-F5AE-6ACEDF209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68" y="3106456"/>
            <a:ext cx="2092032" cy="1202507"/>
          </a:xfrm>
          <a:prstGeom prst="rect">
            <a:avLst/>
          </a:prstGeom>
        </p:spPr>
      </p:pic>
      <p:pic>
        <p:nvPicPr>
          <p:cNvPr id="14" name="Imagem 23">
            <a:extLst>
              <a:ext uri="{FF2B5EF4-FFF2-40B4-BE49-F238E27FC236}">
                <a16:creationId xmlns:a16="http://schemas.microsoft.com/office/drawing/2014/main" id="{46696C3C-0706-031C-4DC8-5DD5A76D0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454" y="1930355"/>
            <a:ext cx="2073059" cy="11761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B74409-6C82-FB13-C157-1319C4CFCF40}"/>
              </a:ext>
            </a:extLst>
          </p:cNvPr>
          <p:cNvSpPr txBox="1"/>
          <p:nvPr/>
        </p:nvSpPr>
        <p:spPr>
          <a:xfrm>
            <a:off x="9215835" y="1625457"/>
            <a:ext cx="2073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B4DA255-5B3B-1420-2285-0E9695215DD2}"/>
              </a:ext>
            </a:extLst>
          </p:cNvPr>
          <p:cNvSpPr txBox="1"/>
          <p:nvPr/>
        </p:nvSpPr>
        <p:spPr>
          <a:xfrm>
            <a:off x="6640659" y="2798679"/>
            <a:ext cx="1931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DIGITALLIZATION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8C0BD75-1BFC-8456-0482-98DA177B15B7}"/>
              </a:ext>
            </a:extLst>
          </p:cNvPr>
          <p:cNvSpPr txBox="1"/>
          <p:nvPr/>
        </p:nvSpPr>
        <p:spPr>
          <a:xfrm>
            <a:off x="9327724" y="4267222"/>
            <a:ext cx="177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</a:p>
        </p:txBody>
      </p:sp>
    </p:spTree>
    <p:extLst>
      <p:ext uri="{BB962C8B-B14F-4D97-AF65-F5344CB8AC3E}">
        <p14:creationId xmlns:p14="http://schemas.microsoft.com/office/powerpoint/2010/main" val="296579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466C878-6002-8A70-4709-CE9529DA9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187" y="1227897"/>
            <a:ext cx="4197304" cy="3583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4</a:t>
            </a:fld>
            <a:endParaRPr lang="en-US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212F90B2-E39B-49B7-A2E9-2F9959114060}"/>
              </a:ext>
            </a:extLst>
          </p:cNvPr>
          <p:cNvSpPr txBox="1">
            <a:spLocks/>
          </p:cNvSpPr>
          <p:nvPr/>
        </p:nvSpPr>
        <p:spPr>
          <a:xfrm>
            <a:off x="571614" y="147363"/>
            <a:ext cx="11084099" cy="9947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WP1 - Task 1.1 </a:t>
            </a:r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State of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en-US" dirty="0"/>
              <a:t> &amp; </a:t>
            </a:r>
          </a:p>
          <a:p>
            <a:r>
              <a:rPr lang="en-US" dirty="0"/>
              <a:t>	  Task 1.2 Stakeholders strategic mapping (M1-M6)</a:t>
            </a:r>
          </a:p>
        </p:txBody>
      </p:sp>
      <p:sp>
        <p:nvSpPr>
          <p:cNvPr id="7" name="Θέση περιεχομένου 7">
            <a:extLst>
              <a:ext uri="{FF2B5EF4-FFF2-40B4-BE49-F238E27FC236}">
                <a16:creationId xmlns:a16="http://schemas.microsoft.com/office/drawing/2014/main" id="{522748DC-71A0-5E62-CEA5-302828BC067C}"/>
              </a:ext>
            </a:extLst>
          </p:cNvPr>
          <p:cNvSpPr txBox="1">
            <a:spLocks/>
          </p:cNvSpPr>
          <p:nvPr/>
        </p:nvSpPr>
        <p:spPr>
          <a:xfrm>
            <a:off x="738389" y="1302021"/>
            <a:ext cx="8934450" cy="399799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Outcomes: DATABASES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D24B17FF-B1F8-C90C-1796-7E8AE651D3DA}"/>
              </a:ext>
            </a:extLst>
          </p:cNvPr>
          <p:cNvCxnSpPr/>
          <p:nvPr/>
        </p:nvCxnSpPr>
        <p:spPr>
          <a:xfrm>
            <a:off x="341745" y="1031854"/>
            <a:ext cx="991061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A3E0EE25-DC92-E4F8-3ED1-227FA9308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3212"/>
              </p:ext>
            </p:extLst>
          </p:nvPr>
        </p:nvGraphicFramePr>
        <p:xfrm>
          <a:off x="341745" y="1713530"/>
          <a:ext cx="6150495" cy="3406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3396">
                  <a:extLst>
                    <a:ext uri="{9D8B030D-6E8A-4147-A177-3AD203B41FA5}">
                      <a16:colId xmlns:a16="http://schemas.microsoft.com/office/drawing/2014/main" val="2471852856"/>
                    </a:ext>
                  </a:extLst>
                </a:gridCol>
                <a:gridCol w="927099">
                  <a:extLst>
                    <a:ext uri="{9D8B030D-6E8A-4147-A177-3AD203B41FA5}">
                      <a16:colId xmlns:a16="http://schemas.microsoft.com/office/drawing/2014/main" val="603531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Database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Entries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27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Organisations/stakeholders (Universities, VET providers, Research Institutes, Cooperatives, Other)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14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Curricula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courses</a:t>
                      </a:r>
                      <a:endParaRPr lang="es-E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156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568178"/>
                  </a:ext>
                </a:extLst>
              </a:tr>
              <a:tr h="541045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Best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practices</a:t>
                      </a:r>
                      <a:endParaRPr lang="es-E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97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Projects</a:t>
                      </a:r>
                      <a:endParaRPr lang="es-E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3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Policy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 and </a:t>
                      </a:r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advocacy</a:t>
                      </a:r>
                      <a:endParaRPr lang="es-E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926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Regulatory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frameworks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Task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 5.1)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59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Funding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oportunities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s-ES" b="1" dirty="0" err="1">
                          <a:solidFill>
                            <a:srgbClr val="0070C0"/>
                          </a:solidFill>
                        </a:rPr>
                        <a:t>Task</a:t>
                      </a:r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 5.2)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>
                          <a:solidFill>
                            <a:srgbClr val="0070C0"/>
                          </a:solidFill>
                        </a:rPr>
                        <a:t>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500651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0004778-2C5C-B5FB-0AA6-C8F9E833D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291" y="4634274"/>
            <a:ext cx="2383743" cy="2383743"/>
          </a:xfrm>
          <a:prstGeom prst="rect">
            <a:avLst/>
          </a:prstGeom>
        </p:spPr>
      </p:pic>
      <p:sp>
        <p:nvSpPr>
          <p:cNvPr id="15" name="CaixaDeTexto 39">
            <a:extLst>
              <a:ext uri="{FF2B5EF4-FFF2-40B4-BE49-F238E27FC236}">
                <a16:creationId xmlns:a16="http://schemas.microsoft.com/office/drawing/2014/main" id="{98E024B1-4B2A-4E06-274A-1BBF0D963B7A}"/>
              </a:ext>
            </a:extLst>
          </p:cNvPr>
          <p:cNvSpPr txBox="1"/>
          <p:nvPr/>
        </p:nvSpPr>
        <p:spPr>
          <a:xfrm>
            <a:off x="7652951" y="1314748"/>
            <a:ext cx="273109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Organisation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DB map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651FFCA-B6E0-9C83-6176-DC8A01850257}"/>
              </a:ext>
            </a:extLst>
          </p:cNvPr>
          <p:cNvSpPr txBox="1"/>
          <p:nvPr/>
        </p:nvSpPr>
        <p:spPr>
          <a:xfrm>
            <a:off x="341745" y="5079831"/>
            <a:ext cx="610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hlinkClick r:id="rId4"/>
              </a:rPr>
              <a:t>http://www.erasmus-fields.eu/management/?q=node/871</a:t>
            </a:r>
            <a:r>
              <a:rPr lang="es-ES" sz="1400" dirty="0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6C44707-E284-CB07-F102-4B6A518842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3" t="36125" r="22471" b="20592"/>
          <a:stretch/>
        </p:blipFill>
        <p:spPr>
          <a:xfrm>
            <a:off x="6680217" y="4693384"/>
            <a:ext cx="5295013" cy="1725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A5F6CC02-B701-FB83-969B-F1F62C289969}"/>
              </a:ext>
            </a:extLst>
          </p:cNvPr>
          <p:cNvSpPr/>
          <p:nvPr/>
        </p:nvSpPr>
        <p:spPr>
          <a:xfrm>
            <a:off x="1477926" y="5433238"/>
            <a:ext cx="436675" cy="264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A29E7C-658B-0370-538E-81ED5B14ADB9}"/>
              </a:ext>
            </a:extLst>
          </p:cNvPr>
          <p:cNvSpPr txBox="1"/>
          <p:nvPr/>
        </p:nvSpPr>
        <p:spPr>
          <a:xfrm>
            <a:off x="1339703" y="5795426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04A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1.2</a:t>
            </a:r>
          </a:p>
        </p:txBody>
      </p:sp>
    </p:spTree>
    <p:extLst>
      <p:ext uri="{BB962C8B-B14F-4D97-AF65-F5344CB8AC3E}">
        <p14:creationId xmlns:p14="http://schemas.microsoft.com/office/powerpoint/2010/main" val="137942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2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5</a:t>
            </a:fld>
            <a:endParaRPr lang="en-US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212F90B2-E39B-49B7-A2E9-2F9959114060}"/>
              </a:ext>
            </a:extLst>
          </p:cNvPr>
          <p:cNvSpPr txBox="1">
            <a:spLocks/>
          </p:cNvSpPr>
          <p:nvPr/>
        </p:nvSpPr>
        <p:spPr>
          <a:xfrm>
            <a:off x="571614" y="147363"/>
            <a:ext cx="11084099" cy="9947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WP1 - Task 1.1 </a:t>
            </a:r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State of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en-US" dirty="0"/>
              <a:t> &amp; </a:t>
            </a:r>
          </a:p>
          <a:p>
            <a:r>
              <a:rPr lang="en-US" dirty="0"/>
              <a:t>	  Task 1.2 Stakeholders strategic mapping (M1-M6)</a:t>
            </a:r>
          </a:p>
        </p:txBody>
      </p:sp>
      <p:sp>
        <p:nvSpPr>
          <p:cNvPr id="7" name="Θέση περιεχομένου 7">
            <a:extLst>
              <a:ext uri="{FF2B5EF4-FFF2-40B4-BE49-F238E27FC236}">
                <a16:creationId xmlns:a16="http://schemas.microsoft.com/office/drawing/2014/main" id="{522748DC-71A0-5E62-CEA5-302828BC067C}"/>
              </a:ext>
            </a:extLst>
          </p:cNvPr>
          <p:cNvSpPr txBox="1">
            <a:spLocks/>
          </p:cNvSpPr>
          <p:nvPr/>
        </p:nvSpPr>
        <p:spPr>
          <a:xfrm>
            <a:off x="738389" y="1302021"/>
            <a:ext cx="8934450" cy="399799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Outcomes: REPORTS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D24B17FF-B1F8-C90C-1796-7E8AE651D3DA}"/>
              </a:ext>
            </a:extLst>
          </p:cNvPr>
          <p:cNvCxnSpPr/>
          <p:nvPr/>
        </p:nvCxnSpPr>
        <p:spPr>
          <a:xfrm>
            <a:off x="341745" y="1031854"/>
            <a:ext cx="991061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8EB4A506-6E76-B9ED-F628-18252CB87F3B}"/>
              </a:ext>
            </a:extLst>
          </p:cNvPr>
          <p:cNvSpPr txBox="1"/>
          <p:nvPr/>
        </p:nvSpPr>
        <p:spPr>
          <a:xfrm>
            <a:off x="738388" y="1877793"/>
            <a:ext cx="9513975" cy="15388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b="1" u="sng" dirty="0" err="1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Stakeholders</a:t>
            </a:r>
            <a:r>
              <a:rPr lang="es-ES" sz="2000" b="1" u="sng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b="1" u="sng" dirty="0" err="1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</a:t>
            </a:r>
            <a:r>
              <a:rPr lang="es-ES" sz="2000" b="1" u="sng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b="1" u="sng" dirty="0" err="1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plans</a:t>
            </a:r>
            <a:r>
              <a:rPr lang="es-ES" sz="2000" b="1" u="sng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s-ES" sz="2000" b="1" u="sng" dirty="0" err="1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analysis</a:t>
            </a:r>
            <a:r>
              <a:rPr lang="es-ES" sz="2000" b="1" u="sng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b="1" u="sng" dirty="0" err="1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report</a:t>
            </a:r>
            <a:r>
              <a:rPr lang="es-ES" sz="2000" b="1" u="sng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(D1.1</a:t>
            </a:r>
            <a:r>
              <a:rPr lang="es-ES" sz="2000" b="1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endParaRPr lang="es-ES" sz="2000" b="1" dirty="0">
              <a:solidFill>
                <a:srgbClr val="2E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Trends and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digitalization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anb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frameworks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Vocational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and training (EQF, EQAVET, ECVET, ESCO):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FIELDS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occupational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and training</a:t>
            </a:r>
          </a:p>
        </p:txBody>
      </p:sp>
      <p:sp>
        <p:nvSpPr>
          <p:cNvPr id="16" name="CaixaDeTexto 18">
            <a:extLst>
              <a:ext uri="{FF2B5EF4-FFF2-40B4-BE49-F238E27FC236}">
                <a16:creationId xmlns:a16="http://schemas.microsoft.com/office/drawing/2014/main" id="{E85AB163-99A1-1860-71D8-1DDD99A94447}"/>
              </a:ext>
            </a:extLst>
          </p:cNvPr>
          <p:cNvSpPr txBox="1"/>
          <p:nvPr/>
        </p:nvSpPr>
        <p:spPr>
          <a:xfrm>
            <a:off x="738388" y="3822405"/>
            <a:ext cx="7685836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b="1" u="sng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VET </a:t>
            </a:r>
            <a:r>
              <a:rPr lang="es-ES" sz="2000" b="1" u="sng" dirty="0" err="1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</a:t>
            </a:r>
            <a:r>
              <a:rPr lang="es-ES" sz="2000" b="1" u="sng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s-ES" sz="2000" b="1" u="sng" dirty="0" err="1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classification</a:t>
            </a:r>
            <a:r>
              <a:rPr lang="es-ES" sz="2000" b="1" u="sng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(D1.3</a:t>
            </a:r>
            <a:r>
              <a:rPr lang="es-ES" sz="2000" b="1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endParaRPr lang="es-ES" sz="2000" b="1" dirty="0">
              <a:solidFill>
                <a:srgbClr val="2E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Classification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target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groups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s-E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them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77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6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02780A-09FE-5C9B-390A-32281CC8852E}"/>
              </a:ext>
            </a:extLst>
          </p:cNvPr>
          <p:cNvSpPr txBox="1"/>
          <p:nvPr/>
        </p:nvSpPr>
        <p:spPr>
          <a:xfrm>
            <a:off x="913845" y="2006160"/>
            <a:ext cx="10099295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Task 1.1: State of 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rt (</a:t>
            </a:r>
            <a:r>
              <a:rPr lang="en-U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UNITO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(M1-M6)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Task 1.2: 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Stakeholders strategic mapping and mobilization (</a:t>
            </a:r>
            <a:r>
              <a:rPr lang="en-U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LLL-P</a:t>
            </a:r>
            <a:r>
              <a:rPr lang="en-U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(M1-M6)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1.3: </a:t>
            </a:r>
            <a:r>
              <a:rPr lang="en-US" sz="2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and EU focus groups (ISEKI) (M2-M9)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Task 1.4: </a:t>
            </a:r>
            <a:r>
              <a:rPr lang="es-E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Bottom-up </a:t>
            </a:r>
            <a:r>
              <a:rPr lang="es-ES" sz="220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es-E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ICOS</a:t>
            </a:r>
            <a:r>
              <a:rPr lang="es-ES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(M9-M13)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1.5: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Future trends analysis (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WUR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(M8-M15)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2C97A9F3-67CB-5C38-3438-E9F81D2D4166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Skill needs identification (M1-M15)</a:t>
            </a:r>
          </a:p>
        </p:txBody>
      </p:sp>
    </p:spTree>
    <p:extLst>
      <p:ext uri="{BB962C8B-B14F-4D97-AF65-F5344CB8AC3E}">
        <p14:creationId xmlns:p14="http://schemas.microsoft.com/office/powerpoint/2010/main" val="401662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7</a:t>
            </a:fld>
            <a:endParaRPr lang="en-US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212F90B2-E39B-49B7-A2E9-2F9959114060}"/>
              </a:ext>
            </a:extLst>
          </p:cNvPr>
          <p:cNvSpPr txBox="1">
            <a:spLocks/>
          </p:cNvSpPr>
          <p:nvPr/>
        </p:nvSpPr>
        <p:spPr>
          <a:xfrm>
            <a:off x="655320" y="168739"/>
            <a:ext cx="11232724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WP1 - Task 1.3 Country and EU focus groups (M2-M9) </a:t>
            </a:r>
          </a:p>
        </p:txBody>
      </p:sp>
      <p:sp>
        <p:nvSpPr>
          <p:cNvPr id="7" name="Θέση περιεχομένου 7">
            <a:extLst>
              <a:ext uri="{FF2B5EF4-FFF2-40B4-BE49-F238E27FC236}">
                <a16:creationId xmlns:a16="http://schemas.microsoft.com/office/drawing/2014/main" id="{522748DC-71A0-5E62-CEA5-302828BC067C}"/>
              </a:ext>
            </a:extLst>
          </p:cNvPr>
          <p:cNvSpPr txBox="1">
            <a:spLocks/>
          </p:cNvSpPr>
          <p:nvPr/>
        </p:nvSpPr>
        <p:spPr>
          <a:xfrm>
            <a:off x="895350" y="1025520"/>
            <a:ext cx="8865870" cy="2928850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Gather information about:</a:t>
            </a:r>
          </a:p>
          <a:p>
            <a:r>
              <a:rPr lang="en-US" dirty="0"/>
              <a:t>Skill needs in the agri-food and forestry sectors</a:t>
            </a:r>
          </a:p>
          <a:p>
            <a:r>
              <a:rPr lang="en-US" dirty="0"/>
              <a:t>Sustainability, digitalization, bio-economy and soft skills.</a:t>
            </a:r>
          </a:p>
          <a:p>
            <a:r>
              <a:rPr lang="en-US" dirty="0"/>
              <a:t>Existing and missing training </a:t>
            </a:r>
          </a:p>
          <a:p>
            <a:r>
              <a:rPr lang="en-US" dirty="0"/>
              <a:t>Target groups</a:t>
            </a:r>
          </a:p>
          <a:p>
            <a:r>
              <a:rPr lang="en-US" dirty="0"/>
              <a:t>Training methods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6550A4-2EC3-0E94-D182-3BA5FAA99FD4}"/>
              </a:ext>
            </a:extLst>
          </p:cNvPr>
          <p:cNvSpPr txBox="1"/>
          <p:nvPr/>
        </p:nvSpPr>
        <p:spPr>
          <a:xfrm>
            <a:off x="879157" y="4270191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FG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(D 1.4)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May-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FG (86)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1 EU-FG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forestry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sector (14)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1 EU-FG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TOT 113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22DB9BE-7F55-EEBE-1597-740B644D1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12" t="42667" r="27907" b="33444"/>
          <a:stretch/>
        </p:blipFill>
        <p:spPr>
          <a:xfrm>
            <a:off x="4154583" y="2706183"/>
            <a:ext cx="2838893" cy="24963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24EDE68-6019-F9CA-E809-F1958C8A4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56" t="48302" r="29500" b="23901"/>
          <a:stretch/>
        </p:blipFill>
        <p:spPr>
          <a:xfrm>
            <a:off x="7125653" y="2455761"/>
            <a:ext cx="4187190" cy="299721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E39104-B7D9-0D1C-982A-C4FB9785C2BA}"/>
              </a:ext>
            </a:extLst>
          </p:cNvPr>
          <p:cNvSpPr txBox="1"/>
          <p:nvPr/>
        </p:nvSpPr>
        <p:spPr>
          <a:xfrm>
            <a:off x="8690610" y="554080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ONLINE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4EBE50-BC0D-5756-3509-F5FD7E897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580" y="5540769"/>
            <a:ext cx="621030" cy="6238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73A710-3E99-81A9-734A-2F3408538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068" y="793974"/>
            <a:ext cx="2130736" cy="1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DD3E04B-5AAB-95DA-5616-7500BFD5B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232" y="3007101"/>
            <a:ext cx="4941094" cy="2992891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Tasks 1.3 Country and EU Focus Groups</a:t>
            </a:r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F1D594-180B-46F2-8BB5-F1321C4F1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98" y="2186515"/>
            <a:ext cx="5124542" cy="2719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3D59FCB-1DE5-35AA-C9A8-50BF22FCD30E}"/>
              </a:ext>
            </a:extLst>
          </p:cNvPr>
          <p:cNvSpPr txBox="1"/>
          <p:nvPr/>
        </p:nvSpPr>
        <p:spPr>
          <a:xfrm>
            <a:off x="308694" y="789709"/>
            <a:ext cx="958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(10-ranking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Θέση περιεχομένου 7">
            <a:extLst>
              <a:ext uri="{FF2B5EF4-FFF2-40B4-BE49-F238E27FC236}">
                <a16:creationId xmlns:a16="http://schemas.microsoft.com/office/drawing/2014/main" id="{D3EDA5A5-7D0A-FAC7-65B0-0A96C59A036F}"/>
              </a:ext>
            </a:extLst>
          </p:cNvPr>
          <p:cNvSpPr txBox="1">
            <a:spLocks/>
          </p:cNvSpPr>
          <p:nvPr/>
        </p:nvSpPr>
        <p:spPr>
          <a:xfrm>
            <a:off x="342900" y="5378683"/>
            <a:ext cx="4615289" cy="313457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dirty="0"/>
              <a:t>Most important skills (sustainability)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u="sng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57C924A-0FE5-FDBB-D852-290DE1C1E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929" y="1279450"/>
            <a:ext cx="7331082" cy="640230"/>
          </a:xfrm>
          <a:prstGeom prst="rect">
            <a:avLst/>
          </a:prstGeom>
        </p:spPr>
      </p:pic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EFB51341-EFAF-4A06-B290-0AB4E22460A8}"/>
              </a:ext>
            </a:extLst>
          </p:cNvPr>
          <p:cNvSpPr txBox="1">
            <a:spLocks/>
          </p:cNvSpPr>
          <p:nvPr/>
        </p:nvSpPr>
        <p:spPr>
          <a:xfrm>
            <a:off x="6096000" y="2397683"/>
            <a:ext cx="5509437" cy="330961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dirty="0"/>
              <a:t>Most important skills (farmers)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u="sng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0C224AE0-C0FF-9442-6220-F5808E655038}"/>
              </a:ext>
            </a:extLst>
          </p:cNvPr>
          <p:cNvSpPr/>
          <p:nvPr/>
        </p:nvSpPr>
        <p:spPr>
          <a:xfrm flipH="1">
            <a:off x="5307298" y="2464972"/>
            <a:ext cx="788702" cy="196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89592E5A-5DF8-537C-1091-DBC2BC5B21AC}"/>
              </a:ext>
            </a:extLst>
          </p:cNvPr>
          <p:cNvSpPr/>
          <p:nvPr/>
        </p:nvSpPr>
        <p:spPr>
          <a:xfrm rot="10800000" flipH="1">
            <a:off x="4941016" y="5472949"/>
            <a:ext cx="834390" cy="199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B0E8241-B8CF-4B3C-D853-3AB80BE4964F}"/>
              </a:ext>
            </a:extLst>
          </p:cNvPr>
          <p:cNvSpPr txBox="1"/>
          <p:nvPr/>
        </p:nvSpPr>
        <p:spPr>
          <a:xfrm>
            <a:off x="1169670" y="4917493"/>
            <a:ext cx="462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/>
              <a:t>Nº</a:t>
            </a:r>
            <a:r>
              <a:rPr lang="es-ES" sz="1200" b="1" dirty="0"/>
              <a:t> times the </a:t>
            </a:r>
            <a:r>
              <a:rPr lang="es-ES" sz="1200" b="1" dirty="0" err="1"/>
              <a:t>skill</a:t>
            </a:r>
            <a:r>
              <a:rPr lang="es-ES" sz="1200" b="1" dirty="0"/>
              <a:t> </a:t>
            </a:r>
            <a:r>
              <a:rPr lang="es-ES" sz="1200" b="1" dirty="0" err="1"/>
              <a:t>was</a:t>
            </a:r>
            <a:r>
              <a:rPr lang="es-ES" sz="1200" b="1" dirty="0"/>
              <a:t> </a:t>
            </a:r>
            <a:r>
              <a:rPr lang="es-ES" sz="1200" b="1" dirty="0" err="1"/>
              <a:t>selected</a:t>
            </a:r>
            <a:r>
              <a:rPr lang="es-ES" sz="1200" b="1" dirty="0"/>
              <a:t> in the 10-ranking </a:t>
            </a:r>
            <a:r>
              <a:rPr lang="es-ES" sz="1200" b="1" dirty="0" err="1"/>
              <a:t>exercise</a:t>
            </a:r>
            <a:endParaRPr lang="es-ES" sz="12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35B859-E1EE-CB4A-F6FE-B464BEEEB323}"/>
              </a:ext>
            </a:extLst>
          </p:cNvPr>
          <p:cNvSpPr txBox="1"/>
          <p:nvPr/>
        </p:nvSpPr>
        <p:spPr>
          <a:xfrm>
            <a:off x="6728460" y="5959627"/>
            <a:ext cx="462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/>
              <a:t>Nº</a:t>
            </a:r>
            <a:r>
              <a:rPr lang="es-ES" sz="1200" b="1" dirty="0"/>
              <a:t> times the </a:t>
            </a:r>
            <a:r>
              <a:rPr lang="es-ES" sz="1200" b="1" dirty="0" err="1"/>
              <a:t>skill</a:t>
            </a:r>
            <a:r>
              <a:rPr lang="es-ES" sz="1200" b="1" dirty="0"/>
              <a:t> </a:t>
            </a:r>
            <a:r>
              <a:rPr lang="es-ES" sz="1200" b="1" dirty="0" err="1"/>
              <a:t>was</a:t>
            </a:r>
            <a:r>
              <a:rPr lang="es-ES" sz="1200" b="1" dirty="0"/>
              <a:t> </a:t>
            </a:r>
            <a:r>
              <a:rPr lang="es-ES" sz="1200" b="1" dirty="0" err="1"/>
              <a:t>selected</a:t>
            </a:r>
            <a:r>
              <a:rPr lang="es-ES" sz="1200" b="1" dirty="0"/>
              <a:t> in the 10-ranking </a:t>
            </a:r>
            <a:r>
              <a:rPr lang="es-ES" sz="1200" b="1" dirty="0" err="1"/>
              <a:t>exercise</a:t>
            </a:r>
            <a:endParaRPr lang="es-ES" sz="1200" b="1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F860D35-A9F9-9A35-FD4C-A27AF4A78B3D}"/>
              </a:ext>
            </a:extLst>
          </p:cNvPr>
          <p:cNvSpPr/>
          <p:nvPr/>
        </p:nvSpPr>
        <p:spPr>
          <a:xfrm>
            <a:off x="342900" y="2186515"/>
            <a:ext cx="3897636" cy="366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02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CA2E-8EAC-421A-8E40-B53C6A0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9C6C-1472-49E2-A08D-475DB4E3CBD3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4608FF7-98D4-476E-8DFA-01DE1E5FD2DD}"/>
              </a:ext>
            </a:extLst>
          </p:cNvPr>
          <p:cNvSpPr txBox="1">
            <a:spLocks/>
          </p:cNvSpPr>
          <p:nvPr/>
        </p:nvSpPr>
        <p:spPr>
          <a:xfrm>
            <a:off x="838200" y="248749"/>
            <a:ext cx="10515600" cy="54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B8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Tasks 1.3 Country and EU Focus Groups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1A60FB3-D28E-D8CE-E081-659D1DF38858}"/>
              </a:ext>
            </a:extLst>
          </p:cNvPr>
          <p:cNvSpPr txBox="1"/>
          <p:nvPr/>
        </p:nvSpPr>
        <p:spPr>
          <a:xfrm>
            <a:off x="503004" y="938299"/>
            <a:ext cx="882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: final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FG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C6BDB7-2732-2AAF-6792-08954F91E30C}"/>
              </a:ext>
            </a:extLst>
          </p:cNvPr>
          <p:cNvSpPr txBox="1"/>
          <p:nvPr/>
        </p:nvSpPr>
        <p:spPr>
          <a:xfrm>
            <a:off x="542530" y="2293523"/>
            <a:ext cx="9373390" cy="26725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omologation and recognition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skills and experience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olistic approach for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coherence of the skills and training provided at EU level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igger alliances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 support the agri-food and forestry sectors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vidence-based approach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 provide guidelines to policy makers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Social Dialogue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order to set the basis for the needed training and skills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ncrease the attractiveness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the sector for the younger generation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AF76BF-665D-9FB4-FDC2-621647FD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452" y="1314955"/>
            <a:ext cx="1971472" cy="183609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393FA17-AB55-D573-0EE5-1489C1751B24}"/>
              </a:ext>
            </a:extLst>
          </p:cNvPr>
          <p:cNvSpPr txBox="1"/>
          <p:nvPr/>
        </p:nvSpPr>
        <p:spPr>
          <a:xfrm>
            <a:off x="735330" y="1854915"/>
            <a:ext cx="882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Actions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carry</a:t>
            </a:r>
            <a:r>
              <a:rPr lang="es-ES" b="1" dirty="0"/>
              <a:t> </a:t>
            </a:r>
            <a:r>
              <a:rPr lang="es-ES" b="1" dirty="0" err="1"/>
              <a:t>out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the </a:t>
            </a:r>
            <a:r>
              <a:rPr lang="es-ES" b="1" dirty="0" err="1"/>
              <a:t>support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European</a:t>
            </a:r>
            <a:r>
              <a:rPr lang="es-ES" b="1" dirty="0"/>
              <a:t> and </a:t>
            </a:r>
            <a:r>
              <a:rPr lang="es-ES" b="1" dirty="0" err="1"/>
              <a:t>National</a:t>
            </a:r>
            <a:r>
              <a:rPr lang="es-ES" b="1" dirty="0"/>
              <a:t> </a:t>
            </a:r>
            <a:r>
              <a:rPr lang="es-ES" b="1" dirty="0" err="1"/>
              <a:t>policies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09091978"/>
      </p:ext>
    </p:extLst>
  </p:cSld>
  <p:clrMapOvr>
    <a:masterClrMapping/>
  </p:clrMapOvr>
</p:sld>
</file>

<file path=ppt/theme/theme1.xml><?xml version="1.0" encoding="utf-8"?>
<a:theme xmlns:a="http://schemas.openxmlformats.org/drawingml/2006/main" name="CoLLaboratE-ThemeNew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aboratE-ThemeNew" id="{AD441D31-B38D-4F89-B57E-CC0212D26925}" vid="{A4654D39-5463-4B11-90A2-3C333BBC5873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5845</TotalTime>
  <Words>2015</Words>
  <Application>Microsoft Office PowerPoint</Application>
  <PresentationFormat>Panorámica</PresentationFormat>
  <Paragraphs>370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Bahnschrift Light Condensed</vt:lpstr>
      <vt:lpstr>Calibri</vt:lpstr>
      <vt:lpstr>Verdana</vt:lpstr>
      <vt:lpstr>Wingdings</vt:lpstr>
      <vt:lpstr>CoLLaboratE-ThemeNew</vt:lpstr>
      <vt:lpstr>WP1 – Skill needs identification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T1.4  Bottom-up Survey (M9-M13)</vt:lpstr>
      <vt:lpstr>Presentación de PowerPoint</vt:lpstr>
      <vt:lpstr>Presentación de PowerPoint</vt:lpstr>
      <vt:lpstr>Presentación de PowerPoint</vt:lpstr>
      <vt:lpstr>T1.4  Bottom-up Survey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WP1 - Project Management</dc:title>
  <dc:creator>Fotis Dimeas</dc:creator>
  <cp:lastModifiedBy>Luis Mayor</cp:lastModifiedBy>
  <cp:revision>246</cp:revision>
  <dcterms:created xsi:type="dcterms:W3CDTF">2018-10-15T13:11:22Z</dcterms:created>
  <dcterms:modified xsi:type="dcterms:W3CDTF">2022-05-30T09:25:15Z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484126-3486-41a9-802e-7f1e2277276c_Enabled">
    <vt:lpwstr>True</vt:lpwstr>
  </property>
  <property fmtid="{D5CDD505-2E9C-101B-9397-08002B2CF9AE}" pid="3" name="MSIP_Label_d0484126-3486-41a9-802e-7f1e2277276c_SiteId">
    <vt:lpwstr>eec01f8e-737f-43e3-9ed5-f8a59913bd82</vt:lpwstr>
  </property>
  <property fmtid="{D5CDD505-2E9C-101B-9397-08002B2CF9AE}" pid="4" name="MSIP_Label_d0484126-3486-41a9-802e-7f1e2277276c_Owner">
    <vt:lpwstr>pal.johan.from@nmbu.no</vt:lpwstr>
  </property>
  <property fmtid="{D5CDD505-2E9C-101B-9397-08002B2CF9AE}" pid="5" name="MSIP_Label_d0484126-3486-41a9-802e-7f1e2277276c_SetDate">
    <vt:lpwstr>2020-01-11T12:05:33.3131731Z</vt:lpwstr>
  </property>
  <property fmtid="{D5CDD505-2E9C-101B-9397-08002B2CF9AE}" pid="6" name="MSIP_Label_d0484126-3486-41a9-802e-7f1e2277276c_Name">
    <vt:lpwstr>Internal</vt:lpwstr>
  </property>
  <property fmtid="{D5CDD505-2E9C-101B-9397-08002B2CF9AE}" pid="7" name="MSIP_Label_d0484126-3486-41a9-802e-7f1e2277276c_Application">
    <vt:lpwstr>Microsoft Azure Information Protection</vt:lpwstr>
  </property>
  <property fmtid="{D5CDD505-2E9C-101B-9397-08002B2CF9AE}" pid="8" name="MSIP_Label_d0484126-3486-41a9-802e-7f1e2277276c_ActionId">
    <vt:lpwstr>d4a85e94-51e7-46ba-8cf1-49bfd1a7a6de</vt:lpwstr>
  </property>
  <property fmtid="{D5CDD505-2E9C-101B-9397-08002B2CF9AE}" pid="9" name="MSIP_Label_d0484126-3486-41a9-802e-7f1e2277276c_Extended_MSFT_Method">
    <vt:lpwstr>Automatic</vt:lpwstr>
  </property>
  <property fmtid="{D5CDD505-2E9C-101B-9397-08002B2CF9AE}" pid="10" name="Sensitivity">
    <vt:lpwstr>Internal</vt:lpwstr>
  </property>
</Properties>
</file>