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332" r:id="rId3"/>
    <p:sldId id="321" r:id="rId4"/>
    <p:sldId id="322" r:id="rId5"/>
    <p:sldId id="289" r:id="rId6"/>
    <p:sldId id="310" r:id="rId7"/>
    <p:sldId id="279" r:id="rId8"/>
    <p:sldId id="261" r:id="rId9"/>
    <p:sldId id="318" r:id="rId10"/>
    <p:sldId id="277" r:id="rId11"/>
    <p:sldId id="280" r:id="rId12"/>
    <p:sldId id="281" r:id="rId13"/>
    <p:sldId id="298" r:id="rId14"/>
    <p:sldId id="282" r:id="rId15"/>
    <p:sldId id="307"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4B5"/>
    <a:srgbClr val="2A8ECE"/>
    <a:srgbClr val="304A89"/>
    <a:srgbClr val="864033"/>
    <a:srgbClr val="2C8FCE"/>
    <a:srgbClr val="344F59"/>
    <a:srgbClr val="FFFFFF"/>
    <a:srgbClr val="F99645"/>
    <a:srgbClr val="F98A39"/>
    <a:srgbClr val="F79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1" autoAdjust="0"/>
    <p:restoredTop sz="94613" autoAdjust="0"/>
  </p:normalViewPr>
  <p:slideViewPr>
    <p:cSldViewPr snapToGrid="0">
      <p:cViewPr varScale="1">
        <p:scale>
          <a:sx n="91" d="100"/>
          <a:sy n="91" d="100"/>
        </p:scale>
        <p:origin x="111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B23E-DEB0-4420-BC71-D8B3CD1A85A1}" type="datetimeFigureOut">
              <a:rPr lang="en-US" smtClean="0"/>
              <a:t>3/18/2021</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57E-673A-4113-866E-902DC5EB0489}" type="slidenum">
              <a:rPr lang="en-US" smtClean="0"/>
              <a:t>‹N›</a:t>
            </a:fld>
            <a:endParaRPr lang="en-US"/>
          </a:p>
        </p:txBody>
      </p:sp>
    </p:spTree>
    <p:extLst>
      <p:ext uri="{BB962C8B-B14F-4D97-AF65-F5344CB8AC3E}">
        <p14:creationId xmlns:p14="http://schemas.microsoft.com/office/powerpoint/2010/main" val="22936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90B3957E-673A-4113-866E-902DC5EB0489}" type="slidenum">
              <a:rPr lang="en-US" smtClean="0"/>
              <a:t>1</a:t>
            </a:fld>
            <a:endParaRPr lang="en-US"/>
          </a:p>
        </p:txBody>
      </p:sp>
    </p:spTree>
    <p:extLst>
      <p:ext uri="{BB962C8B-B14F-4D97-AF65-F5344CB8AC3E}">
        <p14:creationId xmlns:p14="http://schemas.microsoft.com/office/powerpoint/2010/main" val="139159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UNITO lead the set-up of the database, in conjunction with </a:t>
            </a:r>
            <a:r>
              <a:rPr lang="en-GB" dirty="0" err="1"/>
              <a:t>EfVET</a:t>
            </a:r>
            <a:r>
              <a:rPr lang="en-GB" dirty="0"/>
              <a:t> and LLL-P. </a:t>
            </a:r>
            <a:br>
              <a:rPr lang="en-GB" dirty="0"/>
            </a:br>
            <a:r>
              <a:rPr lang="en-GB" dirty="0"/>
              <a:t>A</a:t>
            </a:r>
            <a:r>
              <a:rPr lang="en-GB" dirty="0">
                <a:latin typeface="Calibri" panose="020F0502020204030204" pitchFamily="34" charset="0"/>
                <a:ea typeface="Times New Roman" panose="02020603050405020304" pitchFamily="18" charset="0"/>
                <a:cs typeface="Times New Roman" panose="02020603050405020304" pitchFamily="18" charset="0"/>
              </a:rPr>
              <a:t>ll partners participated and provided information related to their domain, in a form of curricula available, best practices and projects, included EU funded projects, regional pilot projects and best practices carried in the sector as well as concrete examples of policies and initiatives at the national levels.</a:t>
            </a:r>
            <a:endParaRPr lang="it-IT" dirty="0"/>
          </a:p>
        </p:txBody>
      </p:sp>
      <p:sp>
        <p:nvSpPr>
          <p:cNvPr id="4" name="Segnaposto numero diapositiva 3"/>
          <p:cNvSpPr>
            <a:spLocks noGrp="1"/>
          </p:cNvSpPr>
          <p:nvPr>
            <p:ph type="sldNum" sz="quarter" idx="5"/>
          </p:nvPr>
        </p:nvSpPr>
        <p:spPr/>
        <p:txBody>
          <a:bodyPr/>
          <a:lstStyle/>
          <a:p>
            <a:fld id="{90B3957E-673A-4113-866E-902DC5EB0489}" type="slidenum">
              <a:rPr lang="en-US" smtClean="0"/>
              <a:t>5</a:t>
            </a:fld>
            <a:endParaRPr lang="en-US"/>
          </a:p>
        </p:txBody>
      </p:sp>
    </p:spTree>
    <p:extLst>
      <p:ext uri="{BB962C8B-B14F-4D97-AF65-F5344CB8AC3E}">
        <p14:creationId xmlns:p14="http://schemas.microsoft.com/office/powerpoint/2010/main" val="155022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2E74B5"/>
                </a:solidFill>
                <a:ea typeface="Times New Roman" panose="02020603050405020304" pitchFamily="18" charset="0"/>
                <a:cs typeface="Times New Roman" panose="02020603050405020304" pitchFamily="18" charset="0"/>
              </a:rPr>
              <a:t>Type of Deliverable: </a:t>
            </a:r>
            <a:r>
              <a:rPr lang="en-GB" sz="1200" b="1" dirty="0"/>
              <a:t>Technological/Service outputs</a:t>
            </a:r>
            <a:r>
              <a:rPr lang="en-GB" sz="1200" dirty="0"/>
              <a:t>: refer to virtual platform/services developed and provided to target beneficiaries in the context of the Fields project. </a:t>
            </a:r>
            <a:r>
              <a:rPr lang="en-GB" sz="1200" dirty="0">
                <a:ea typeface="Calibri" panose="020F0502020204030204" pitchFamily="34" charset="0"/>
              </a:rPr>
              <a:t>It will be validated based on the document drafted to describe the features of the technological output.</a:t>
            </a:r>
            <a:endParaRPr lang="en-GB" sz="1200" dirty="0"/>
          </a:p>
          <a:p>
            <a:endParaRPr lang="it-IT" dirty="0"/>
          </a:p>
        </p:txBody>
      </p:sp>
      <p:sp>
        <p:nvSpPr>
          <p:cNvPr id="4" name="Segnaposto numero diapositiva 3"/>
          <p:cNvSpPr>
            <a:spLocks noGrp="1"/>
          </p:cNvSpPr>
          <p:nvPr>
            <p:ph type="sldNum" sz="quarter" idx="10"/>
          </p:nvPr>
        </p:nvSpPr>
        <p:spPr/>
        <p:txBody>
          <a:bodyPr/>
          <a:lstStyle/>
          <a:p>
            <a:fld id="{90B3957E-673A-4113-866E-902DC5EB0489}" type="slidenum">
              <a:rPr lang="en-US" smtClean="0"/>
              <a:t>6</a:t>
            </a:fld>
            <a:endParaRPr lang="en-US"/>
          </a:p>
        </p:txBody>
      </p:sp>
    </p:spTree>
    <p:extLst>
      <p:ext uri="{BB962C8B-B14F-4D97-AF65-F5344CB8AC3E}">
        <p14:creationId xmlns:p14="http://schemas.microsoft.com/office/powerpoint/2010/main" val="257314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90B3957E-673A-4113-866E-902DC5EB0489}" type="slidenum">
              <a:rPr lang="en-US" smtClean="0"/>
              <a:t>7</a:t>
            </a:fld>
            <a:endParaRPr lang="en-US"/>
          </a:p>
        </p:txBody>
      </p:sp>
    </p:spTree>
    <p:extLst>
      <p:ext uri="{BB962C8B-B14F-4D97-AF65-F5344CB8AC3E}">
        <p14:creationId xmlns:p14="http://schemas.microsoft.com/office/powerpoint/2010/main" val="40913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this link will not appear in the menu of the public page, it is only for internal use.</a:t>
            </a:r>
            <a:endParaRPr lang="en-GB" dirty="0"/>
          </a:p>
        </p:txBody>
      </p:sp>
      <p:sp>
        <p:nvSpPr>
          <p:cNvPr id="4" name="Segnaposto numero diapositiva 3"/>
          <p:cNvSpPr>
            <a:spLocks noGrp="1"/>
          </p:cNvSpPr>
          <p:nvPr>
            <p:ph type="sldNum" sz="quarter" idx="5"/>
          </p:nvPr>
        </p:nvSpPr>
        <p:spPr/>
        <p:txBody>
          <a:bodyPr/>
          <a:lstStyle/>
          <a:p>
            <a:fld id="{90B3957E-673A-4113-866E-902DC5EB0489}" type="slidenum">
              <a:rPr lang="en-US" smtClean="0"/>
              <a:t>8</a:t>
            </a:fld>
            <a:endParaRPr lang="en-US"/>
          </a:p>
        </p:txBody>
      </p:sp>
    </p:spTree>
    <p:extLst>
      <p:ext uri="{BB962C8B-B14F-4D97-AF65-F5344CB8AC3E}">
        <p14:creationId xmlns:p14="http://schemas.microsoft.com/office/powerpoint/2010/main" val="3912179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706582" y="2136070"/>
            <a:ext cx="7772400" cy="699626"/>
          </a:xfrm>
          <a:prstGeom prst="rect">
            <a:avLst/>
          </a:prstGeom>
        </p:spPr>
        <p:txBody>
          <a:bodyPr anchor="t">
            <a:normAutofit/>
          </a:bodyPr>
          <a:lstStyle>
            <a:lvl1pPr algn="ctr">
              <a:defRPr sz="4000">
                <a:solidFill>
                  <a:srgbClr val="2E74B5"/>
                </a:solidFill>
              </a:defRPr>
            </a:lvl1pPr>
          </a:lstStyle>
          <a:p>
            <a:r>
              <a:rPr lang="en-US" dirty="0"/>
              <a:t>Click to edit Master title style</a:t>
            </a:r>
          </a:p>
        </p:txBody>
      </p:sp>
      <p:sp>
        <p:nvSpPr>
          <p:cNvPr id="3" name="Subtitle 2"/>
          <p:cNvSpPr>
            <a:spLocks noGrp="1"/>
          </p:cNvSpPr>
          <p:nvPr>
            <p:ph type="subTitle" idx="1"/>
          </p:nvPr>
        </p:nvSpPr>
        <p:spPr>
          <a:xfrm>
            <a:off x="1151312" y="3184201"/>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Imagen 63">
            <a:extLst>
              <a:ext uri="{FF2B5EF4-FFF2-40B4-BE49-F238E27FC236}">
                <a16:creationId xmlns="" xmlns:a16="http://schemas.microsoft.com/office/drawing/2014/main" id="{9640C764-0693-4692-88CD-79560008EF3B}"/>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6376695" y="602951"/>
            <a:ext cx="2525406" cy="720462"/>
          </a:xfrm>
          <a:prstGeom prst="rect">
            <a:avLst/>
          </a:prstGeom>
          <a:noFill/>
        </p:spPr>
      </p:pic>
      <p:grpSp>
        <p:nvGrpSpPr>
          <p:cNvPr id="10" name="Gruppo 9">
            <a:extLst>
              <a:ext uri="{FF2B5EF4-FFF2-40B4-BE49-F238E27FC236}">
                <a16:creationId xmlns="" xmlns:a16="http://schemas.microsoft.com/office/drawing/2014/main" id="{02C40B21-B539-4F12-961A-C154654FD5BB}"/>
              </a:ext>
            </a:extLst>
          </p:cNvPr>
          <p:cNvGrpSpPr/>
          <p:nvPr userDrawn="1"/>
        </p:nvGrpSpPr>
        <p:grpSpPr>
          <a:xfrm>
            <a:off x="1" y="6236599"/>
            <a:ext cx="9143999" cy="635256"/>
            <a:chOff x="0" y="5126182"/>
            <a:chExt cx="12192000" cy="670976"/>
          </a:xfrm>
        </p:grpSpPr>
        <p:sp>
          <p:nvSpPr>
            <p:cNvPr id="11" name="Rettangolo 10">
              <a:extLst>
                <a:ext uri="{FF2B5EF4-FFF2-40B4-BE49-F238E27FC236}">
                  <a16:creationId xmlns="" xmlns:a16="http://schemas.microsoft.com/office/drawing/2014/main" id="{6DF0E9FC-401C-4D00-B672-23319FEF56CC}"/>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2" name="Immagine 11">
              <a:extLst>
                <a:ext uri="{FF2B5EF4-FFF2-40B4-BE49-F238E27FC236}">
                  <a16:creationId xmlns="" xmlns:a16="http://schemas.microsoft.com/office/drawing/2014/main" id="{D106D06E-DDDC-4659-ABF3-6D91D3E5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3" name="Rettangolo 12">
              <a:extLst>
                <a:ext uri="{FF2B5EF4-FFF2-40B4-BE49-F238E27FC236}">
                  <a16:creationId xmlns="" xmlns:a16="http://schemas.microsoft.com/office/drawing/2014/main" id="{36CC2890-2385-4EE6-BA34-9FF031F07B14}"/>
                </a:ext>
              </a:extLst>
            </p:cNvPr>
            <p:cNvSpPr/>
            <p:nvPr/>
          </p:nvSpPr>
          <p:spPr>
            <a:xfrm>
              <a:off x="1884219" y="5126182"/>
              <a:ext cx="10307781"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CasellaDiTesto 13">
              <a:extLst>
                <a:ext uri="{FF2B5EF4-FFF2-40B4-BE49-F238E27FC236}">
                  <a16:creationId xmlns="" xmlns:a16="http://schemas.microsoft.com/office/drawing/2014/main" id="{06BE790D-D487-4934-961F-0F4A02FF4DBE}"/>
                </a:ext>
              </a:extLst>
            </p:cNvPr>
            <p:cNvSpPr txBox="1"/>
            <p:nvPr/>
          </p:nvSpPr>
          <p:spPr>
            <a:xfrm>
              <a:off x="1927239" y="5201603"/>
              <a:ext cx="10264760" cy="520133"/>
            </a:xfrm>
            <a:prstGeom prst="rect">
              <a:avLst/>
            </a:prstGeom>
            <a:noFill/>
          </p:spPr>
          <p:txBody>
            <a:bodyPr wrap="square" rtlCol="0">
              <a:spAutoFit/>
            </a:bodyPr>
            <a:lstStyle/>
            <a:p>
              <a:r>
                <a:rPr lang="en-GB" sz="1300" dirty="0">
                  <a:solidFill>
                    <a:srgbClr val="864033"/>
                  </a:solidFill>
                  <a:effectLst/>
                  <a:latin typeface="Bahnschrift Light Condensed" panose="020B0502040204020203" pitchFamily="34" charset="0"/>
                </a:rPr>
                <a:t>ADDRESSING THE CURRENT AND FUTURE SKILL NEEDS FOR SUSTAINABILITY, DIGITALIZATION </a:t>
              </a:r>
              <a:br>
                <a:rPr lang="en-GB" sz="1300" dirty="0">
                  <a:solidFill>
                    <a:srgbClr val="864033"/>
                  </a:solidFill>
                  <a:effectLst/>
                  <a:latin typeface="Bahnschrift Light Condensed" panose="020B0502040204020203" pitchFamily="34" charset="0"/>
                </a:rPr>
              </a:br>
              <a:r>
                <a:rPr lang="en-GB" sz="13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pic>
        <p:nvPicPr>
          <p:cNvPr id="5" name="Immagine 4">
            <a:extLst>
              <a:ext uri="{FF2B5EF4-FFF2-40B4-BE49-F238E27FC236}">
                <a16:creationId xmlns="" xmlns:a16="http://schemas.microsoft.com/office/drawing/2014/main" id="{4EB48FB0-2033-4B3F-99A1-2F7E07CD3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05" b="8936"/>
          <a:stretch/>
        </p:blipFill>
        <p:spPr>
          <a:xfrm>
            <a:off x="241900" y="139393"/>
            <a:ext cx="1818825" cy="1709133"/>
          </a:xfrm>
          <a:prstGeom prst="rect">
            <a:avLst/>
          </a:prstGeom>
        </p:spPr>
      </p:pic>
    </p:spTree>
    <p:extLst>
      <p:ext uri="{BB962C8B-B14F-4D97-AF65-F5344CB8AC3E}">
        <p14:creationId xmlns:p14="http://schemas.microsoft.com/office/powerpoint/2010/main" val="38739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0" y="248749"/>
            <a:ext cx="7886700" cy="540960"/>
          </a:xfrm>
          <a:prstGeom prst="rect">
            <a:avLst/>
          </a:prstGeom>
        </p:spPr>
        <p:txBody>
          <a:bodyPr/>
          <a:lstStyle>
            <a:lvl1pPr>
              <a:defRPr>
                <a:solidFill>
                  <a:srgbClr val="2E74B5"/>
                </a:solidFill>
              </a:defRPr>
            </a:lvl1pPr>
          </a:lstStyle>
          <a:p>
            <a:r>
              <a:rPr lang="en-US" dirty="0"/>
              <a:t>Click to edit Master title style</a:t>
            </a:r>
          </a:p>
        </p:txBody>
      </p:sp>
      <p:sp>
        <p:nvSpPr>
          <p:cNvPr id="3" name="Content Placeholder 2"/>
          <p:cNvSpPr>
            <a:spLocks noGrp="1"/>
          </p:cNvSpPr>
          <p:nvPr>
            <p:ph idx="1"/>
          </p:nvPr>
        </p:nvSpPr>
        <p:spPr>
          <a:xfrm>
            <a:off x="628650" y="881150"/>
            <a:ext cx="7886700" cy="5641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95793" y="6614616"/>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cxnSp>
        <p:nvCxnSpPr>
          <p:cNvPr id="7" name="Ευθεία γραμμή σύνδεσης 6"/>
          <p:cNvCxnSpPr/>
          <p:nvPr/>
        </p:nvCxnSpPr>
        <p:spPr>
          <a:xfrm>
            <a:off x="628650" y="702148"/>
            <a:ext cx="7886700" cy="0"/>
          </a:xfrm>
          <a:prstGeom prst="line">
            <a:avLst/>
          </a:prstGeom>
          <a:ln w="28575">
            <a:solidFill>
              <a:srgbClr val="2E74B5"/>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 xmlns:a16="http://schemas.microsoft.com/office/drawing/2014/main" id="{21D46DD2-AB32-4FC0-B24C-6DE6102BB473}"/>
              </a:ext>
            </a:extLst>
          </p:cNvPr>
          <p:cNvGrpSpPr/>
          <p:nvPr userDrawn="1"/>
        </p:nvGrpSpPr>
        <p:grpSpPr>
          <a:xfrm>
            <a:off x="-1" y="6318703"/>
            <a:ext cx="8728365" cy="540960"/>
            <a:chOff x="0" y="5126182"/>
            <a:chExt cx="11819413" cy="670976"/>
          </a:xfrm>
        </p:grpSpPr>
        <p:sp>
          <p:nvSpPr>
            <p:cNvPr id="9" name="Rettangolo 8">
              <a:extLst>
                <a:ext uri="{FF2B5EF4-FFF2-40B4-BE49-F238E27FC236}">
                  <a16:creationId xmlns="" xmlns:a16="http://schemas.microsoft.com/office/drawing/2014/main" id="{EB989505-A38D-465C-9787-FD2E06AB96BE}"/>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0" name="Immagine 9">
              <a:extLst>
                <a:ext uri="{FF2B5EF4-FFF2-40B4-BE49-F238E27FC236}">
                  <a16:creationId xmlns="" xmlns:a16="http://schemas.microsoft.com/office/drawing/2014/main" id="{CA87E740-4759-49BC-AFFC-111A262D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1" name="Rettangolo 10">
              <a:extLst>
                <a:ext uri="{FF2B5EF4-FFF2-40B4-BE49-F238E27FC236}">
                  <a16:creationId xmlns="" xmlns:a16="http://schemas.microsoft.com/office/drawing/2014/main" id="{9B6C6BB8-11E9-4237-BBB1-74E8EDF69250}"/>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CasellaDiTesto 11">
              <a:extLst>
                <a:ext uri="{FF2B5EF4-FFF2-40B4-BE49-F238E27FC236}">
                  <a16:creationId xmlns="" xmlns:a16="http://schemas.microsoft.com/office/drawing/2014/main" id="{A8FE9357-9FAC-4BA8-AD06-F61E740EF8EB}"/>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026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normAutofit/>
          </a:bodyPr>
          <a:lstStyle>
            <a:lvl1pPr>
              <a:defRPr sz="4000">
                <a:solidFill>
                  <a:srgbClr val="2E74B5"/>
                </a:solidFill>
              </a:defRPr>
            </a:lvl1pPr>
          </a:lstStyle>
          <a:p>
            <a:r>
              <a:rPr lang="en-US" dirty="0"/>
              <a:t>Click to edit Master title style</a:t>
            </a:r>
          </a:p>
        </p:txBody>
      </p:sp>
      <p:sp>
        <p:nvSpPr>
          <p:cNvPr id="4" name="Date Placeholder 3"/>
          <p:cNvSpPr>
            <a:spLocks noGrp="1"/>
          </p:cNvSpPr>
          <p:nvPr>
            <p:ph type="dt" sz="half" idx="10"/>
          </p:nvPr>
        </p:nvSpPr>
        <p:spPr>
          <a:xfrm>
            <a:off x="0" y="6483651"/>
            <a:ext cx="1266826" cy="243839"/>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66473"/>
            <a:ext cx="3086100" cy="2438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7" name="Gruppo 16">
            <a:extLst>
              <a:ext uri="{FF2B5EF4-FFF2-40B4-BE49-F238E27FC236}">
                <a16:creationId xmlns="" xmlns:a16="http://schemas.microsoft.com/office/drawing/2014/main" id="{6CA81CF2-B7CD-4ED7-9B9F-3BCC1910A869}"/>
              </a:ext>
            </a:extLst>
          </p:cNvPr>
          <p:cNvGrpSpPr/>
          <p:nvPr userDrawn="1"/>
        </p:nvGrpSpPr>
        <p:grpSpPr>
          <a:xfrm>
            <a:off x="-1" y="6318703"/>
            <a:ext cx="8728365" cy="540960"/>
            <a:chOff x="0" y="5126182"/>
            <a:chExt cx="11819413" cy="670976"/>
          </a:xfrm>
        </p:grpSpPr>
        <p:sp>
          <p:nvSpPr>
            <p:cNvPr id="18" name="Rettangolo 17">
              <a:extLst>
                <a:ext uri="{FF2B5EF4-FFF2-40B4-BE49-F238E27FC236}">
                  <a16:creationId xmlns="" xmlns:a16="http://schemas.microsoft.com/office/drawing/2014/main" id="{D93949EF-7AE7-4E65-AF3F-CD5ADF8F5515}"/>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9" name="Immagine 18">
              <a:extLst>
                <a:ext uri="{FF2B5EF4-FFF2-40B4-BE49-F238E27FC236}">
                  <a16:creationId xmlns="" xmlns:a16="http://schemas.microsoft.com/office/drawing/2014/main" id="{27FCC7BF-54AF-4798-A62E-C0F586B3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20" name="Rettangolo 19">
              <a:extLst>
                <a:ext uri="{FF2B5EF4-FFF2-40B4-BE49-F238E27FC236}">
                  <a16:creationId xmlns="" xmlns:a16="http://schemas.microsoft.com/office/drawing/2014/main" id="{55EBD42A-B62B-4763-8CF8-A29870C61F06}"/>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CasellaDiTesto 20">
              <a:extLst>
                <a:ext uri="{FF2B5EF4-FFF2-40B4-BE49-F238E27FC236}">
                  <a16:creationId xmlns="" xmlns:a16="http://schemas.microsoft.com/office/drawing/2014/main" id="{4B2581C8-E50F-4DC4-B7F1-39A5A4DDF722}"/>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237581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4" name="Gruppo 13">
            <a:extLst>
              <a:ext uri="{FF2B5EF4-FFF2-40B4-BE49-F238E27FC236}">
                <a16:creationId xmlns="" xmlns:a16="http://schemas.microsoft.com/office/drawing/2014/main" id="{7D6CA9C0-C26E-4AA0-9CFE-E3E66B516B81}"/>
              </a:ext>
            </a:extLst>
          </p:cNvPr>
          <p:cNvGrpSpPr/>
          <p:nvPr userDrawn="1"/>
        </p:nvGrpSpPr>
        <p:grpSpPr>
          <a:xfrm>
            <a:off x="-1" y="6318703"/>
            <a:ext cx="8728365" cy="540960"/>
            <a:chOff x="0" y="5126182"/>
            <a:chExt cx="11819413" cy="670976"/>
          </a:xfrm>
        </p:grpSpPr>
        <p:sp>
          <p:nvSpPr>
            <p:cNvPr id="15" name="Rettangolo 14">
              <a:extLst>
                <a:ext uri="{FF2B5EF4-FFF2-40B4-BE49-F238E27FC236}">
                  <a16:creationId xmlns="" xmlns:a16="http://schemas.microsoft.com/office/drawing/2014/main" id="{A6AAFBF5-10B0-4415-8947-B9C726B17F2A}"/>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6" name="Immagine 15">
              <a:extLst>
                <a:ext uri="{FF2B5EF4-FFF2-40B4-BE49-F238E27FC236}">
                  <a16:creationId xmlns="" xmlns:a16="http://schemas.microsoft.com/office/drawing/2014/main" id="{0B47C1E8-81ED-4CAD-8B2D-AE119A273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7" name="Rettangolo 16">
              <a:extLst>
                <a:ext uri="{FF2B5EF4-FFF2-40B4-BE49-F238E27FC236}">
                  <a16:creationId xmlns="" xmlns:a16="http://schemas.microsoft.com/office/drawing/2014/main" id="{53C32AD3-63DB-4347-A884-DD5358849423}"/>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CasellaDiTesto 17">
              <a:extLst>
                <a:ext uri="{FF2B5EF4-FFF2-40B4-BE49-F238E27FC236}">
                  <a16:creationId xmlns="" xmlns:a16="http://schemas.microsoft.com/office/drawing/2014/main" id="{4F4EC232-2EA9-4F6A-AFC7-84AED1593B84}"/>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75715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3829" y="6614160"/>
            <a:ext cx="2057400" cy="231648"/>
          </a:xfrm>
          <a:prstGeom prst="rect">
            <a:avLst/>
          </a:prstGeom>
        </p:spPr>
        <p:txBody>
          <a:bodyPr vert="horz" lIns="91440" tIns="45720" rIns="91440" bIns="45720" rtlCol="0" anchor="ctr"/>
          <a:lstStyle>
            <a:lvl1pPr algn="r">
              <a:defRPr sz="1050">
                <a:solidFill>
                  <a:schemeClr val="bg1"/>
                </a:solidFill>
              </a:defRPr>
            </a:lvl1pPr>
          </a:lstStyle>
          <a:p>
            <a:fld id="{C94A9C6C-1472-49E2-A08D-475DB4E3CBD3}" type="slidenum">
              <a:rPr lang="en-US" smtClean="0"/>
              <a:pPr/>
              <a:t>‹N›</a:t>
            </a:fld>
            <a:endParaRPr lang="en-US" dirty="0"/>
          </a:p>
        </p:txBody>
      </p:sp>
    </p:spTree>
    <p:extLst>
      <p:ext uri="{BB962C8B-B14F-4D97-AF65-F5344CB8AC3E}">
        <p14:creationId xmlns:p14="http://schemas.microsoft.com/office/powerpoint/2010/main" val="3324550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4.jpeg"/><Relationship Id="rId18" Type="http://schemas.openxmlformats.org/officeDocument/2006/relationships/image" Target="../media/image39.png"/><Relationship Id="rId26" Type="http://schemas.openxmlformats.org/officeDocument/2006/relationships/image" Target="../media/image47.jpeg"/><Relationship Id="rId3" Type="http://schemas.openxmlformats.org/officeDocument/2006/relationships/image" Target="../media/image25.png"/><Relationship Id="rId21" Type="http://schemas.openxmlformats.org/officeDocument/2006/relationships/image" Target="../media/image42.png"/><Relationship Id="rId7" Type="http://schemas.openxmlformats.org/officeDocument/2006/relationships/image" Target="../media/image29.png"/><Relationship Id="rId12" Type="http://schemas.openxmlformats.org/officeDocument/2006/relationships/image" Target="../media/image33.tiff"/><Relationship Id="rId17" Type="http://schemas.openxmlformats.org/officeDocument/2006/relationships/image" Target="../media/image38.jpeg"/><Relationship Id="rId25" Type="http://schemas.openxmlformats.org/officeDocument/2006/relationships/image" Target="../media/image46.png"/><Relationship Id="rId2" Type="http://schemas.openxmlformats.org/officeDocument/2006/relationships/image" Target="../media/image5.png"/><Relationship Id="rId16" Type="http://schemas.openxmlformats.org/officeDocument/2006/relationships/image" Target="../media/image37.png"/><Relationship Id="rId20" Type="http://schemas.openxmlformats.org/officeDocument/2006/relationships/image" Target="../media/image41.jpeg"/><Relationship Id="rId29" Type="http://schemas.openxmlformats.org/officeDocument/2006/relationships/image" Target="../media/image50.jpeg"/><Relationship Id="rId1" Type="http://schemas.openxmlformats.org/officeDocument/2006/relationships/slideLayout" Target="../slideLayouts/slideLayout3.xml"/><Relationship Id="rId6" Type="http://schemas.openxmlformats.org/officeDocument/2006/relationships/image" Target="../media/image28.jpeg"/><Relationship Id="rId11" Type="http://schemas.openxmlformats.org/officeDocument/2006/relationships/image" Target="../media/image32.jpeg"/><Relationship Id="rId24" Type="http://schemas.openxmlformats.org/officeDocument/2006/relationships/image" Target="../media/image45.png"/><Relationship Id="rId32" Type="http://schemas.openxmlformats.org/officeDocument/2006/relationships/image" Target="../media/image53.png"/><Relationship Id="rId5" Type="http://schemas.openxmlformats.org/officeDocument/2006/relationships/image" Target="../media/image27.pn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jpeg"/><Relationship Id="rId31" Type="http://schemas.openxmlformats.org/officeDocument/2006/relationships/image" Target="../media/image52.png"/><Relationship Id="rId4" Type="http://schemas.openxmlformats.org/officeDocument/2006/relationships/image" Target="../media/image26.pn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jpeg"/><Relationship Id="rId30" Type="http://schemas.openxmlformats.org/officeDocument/2006/relationships/image" Target="../media/image5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rive.google.com/open?id=12iH9Fe7mf_ZaDFEQbAiTBtMtFoSGShB9"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erasmus-fields.eu/management/"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1649" y="2518199"/>
            <a:ext cx="8680704" cy="1268522"/>
          </a:xfrm>
        </p:spPr>
        <p:txBody>
          <a:bodyPr anchor="ctr" anchorCtr="0">
            <a:noAutofit/>
          </a:bodyPr>
          <a:lstStyle/>
          <a:p>
            <a:r>
              <a:rPr lang="en-US" sz="3600" dirty="0"/>
              <a:t>FIELDS </a:t>
            </a:r>
            <a:r>
              <a:rPr lang="en-US" sz="3600" dirty="0" smtClean="0"/>
              <a:t/>
            </a:r>
            <a:br>
              <a:rPr lang="en-US" sz="3600" dirty="0" smtClean="0"/>
            </a:br>
            <a:r>
              <a:rPr lang="en-US" sz="3600" dirty="0" smtClean="0"/>
              <a:t>WP1 - </a:t>
            </a:r>
            <a:r>
              <a:rPr lang="en-US" sz="3600" dirty="0" smtClean="0"/>
              <a:t>Task </a:t>
            </a:r>
            <a:r>
              <a:rPr lang="en-US" sz="3600" dirty="0"/>
              <a:t>1.1  State of the </a:t>
            </a:r>
            <a:r>
              <a:rPr lang="en-US" sz="3600" dirty="0" smtClean="0"/>
              <a:t>Art</a:t>
            </a:r>
            <a:endParaRPr lang="en-US" sz="3600" dirty="0"/>
          </a:p>
        </p:txBody>
      </p:sp>
      <p:sp>
        <p:nvSpPr>
          <p:cNvPr id="4" name="Υπότιτλος 3"/>
          <p:cNvSpPr>
            <a:spLocks noGrp="1"/>
          </p:cNvSpPr>
          <p:nvPr>
            <p:ph type="subTitle" idx="1"/>
          </p:nvPr>
        </p:nvSpPr>
        <p:spPr>
          <a:xfrm>
            <a:off x="1143000" y="4302158"/>
            <a:ext cx="6858000" cy="842250"/>
          </a:xfrm>
        </p:spPr>
        <p:txBody>
          <a:bodyPr>
            <a:normAutofit/>
          </a:bodyPr>
          <a:lstStyle/>
          <a:p>
            <a:r>
              <a:rPr lang="en-US" sz="2000" dirty="0" smtClean="0"/>
              <a:t>Francesca </a:t>
            </a:r>
            <a:r>
              <a:rPr lang="en-US" sz="2000" dirty="0"/>
              <a:t>Sanna, Project Manager</a:t>
            </a:r>
          </a:p>
          <a:p>
            <a:r>
              <a:rPr lang="en-US" sz="2000" dirty="0" smtClean="0"/>
              <a:t>Francesca.sanna@unito.it</a:t>
            </a:r>
            <a:endParaRPr lang="en-US" sz="2000" dirty="0"/>
          </a:p>
        </p:txBody>
      </p:sp>
      <p:sp>
        <p:nvSpPr>
          <p:cNvPr id="6" name="Υπότιτλος 2"/>
          <p:cNvSpPr txBox="1">
            <a:spLocks/>
          </p:cNvSpPr>
          <p:nvPr/>
        </p:nvSpPr>
        <p:spPr>
          <a:xfrm>
            <a:off x="3433195" y="3556651"/>
            <a:ext cx="6858000" cy="966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7" name="Υπότιτλος 2"/>
          <p:cNvSpPr txBox="1">
            <a:spLocks/>
          </p:cNvSpPr>
          <p:nvPr/>
        </p:nvSpPr>
        <p:spPr>
          <a:xfrm>
            <a:off x="1143000" y="5459591"/>
            <a:ext cx="6858000" cy="7554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4</a:t>
            </a:r>
            <a:r>
              <a:rPr lang="en-US" sz="1800" b="1" baseline="30000" dirty="0"/>
              <a:t>th</a:t>
            </a:r>
            <a:r>
              <a:rPr lang="en-US" sz="1800" b="1" dirty="0"/>
              <a:t> Virtual Project Monitoring Meeting</a:t>
            </a:r>
          </a:p>
          <a:p>
            <a:r>
              <a:rPr lang="en-US" sz="1800" dirty="0"/>
              <a:t>17 March 2021</a:t>
            </a:r>
          </a:p>
        </p:txBody>
      </p:sp>
      <p:pic>
        <p:nvPicPr>
          <p:cNvPr id="8" name="Immagine 7">
            <a:extLst>
              <a:ext uri="{FF2B5EF4-FFF2-40B4-BE49-F238E27FC236}">
                <a16:creationId xmlns="" xmlns:a16="http://schemas.microsoft.com/office/drawing/2014/main" id="{583994EE-9A29-4A28-82BC-15B80EFFE759}"/>
              </a:ext>
            </a:extLst>
          </p:cNvPr>
          <p:cNvPicPr/>
          <p:nvPr/>
        </p:nvPicPr>
        <p:blipFill rotWithShape="1">
          <a:blip r:embed="rId3">
            <a:extLst>
              <a:ext uri="{28A0092B-C50C-407E-A947-70E740481C1C}">
                <a14:useLocalDpi xmlns:a14="http://schemas.microsoft.com/office/drawing/2010/main"/>
              </a:ext>
            </a:extLst>
          </a:blip>
          <a:srcRect t="-42144" b="-69837"/>
          <a:stretch/>
        </p:blipFill>
        <p:spPr bwMode="auto">
          <a:xfrm>
            <a:off x="231649" y="184728"/>
            <a:ext cx="2093972" cy="1736436"/>
          </a:xfrm>
          <a:prstGeom prst="rect">
            <a:avLst/>
          </a:prstGeom>
          <a:solidFill>
            <a:schemeClr val="bg1"/>
          </a:solidFill>
          <a:ln>
            <a:noFill/>
          </a:ln>
        </p:spPr>
      </p:pic>
      <p:pic>
        <p:nvPicPr>
          <p:cNvPr id="10" name="Immagine 9">
            <a:extLst>
              <a:ext uri="{FF2B5EF4-FFF2-40B4-BE49-F238E27FC236}">
                <a16:creationId xmlns="" xmlns:a16="http://schemas.microsoft.com/office/drawing/2014/main" id="{531A505D-0D92-489A-A26F-57D2DFB78D9A}"/>
              </a:ext>
            </a:extLst>
          </p:cNvPr>
          <p:cNvPicPr/>
          <p:nvPr/>
        </p:nvPicPr>
        <p:blipFill rotWithShape="1">
          <a:blip r:embed="rId4" cstate="print">
            <a:extLst>
              <a:ext uri="{28A0092B-C50C-407E-A947-70E740481C1C}">
                <a14:useLocalDpi xmlns:a14="http://schemas.microsoft.com/office/drawing/2010/main" val="0"/>
              </a:ext>
            </a:extLst>
          </a:blip>
          <a:srcRect t="5844" b="10777"/>
          <a:stretch/>
        </p:blipFill>
        <p:spPr bwMode="auto">
          <a:xfrm>
            <a:off x="3525015" y="469360"/>
            <a:ext cx="2093970" cy="197883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200938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7DCBE5A3-0D06-4214-BF8D-8F6FB52ABB62}"/>
              </a:ext>
            </a:extLst>
          </p:cNvPr>
          <p:cNvPicPr>
            <a:picLocks noChangeAspect="1"/>
          </p:cNvPicPr>
          <p:nvPr/>
        </p:nvPicPr>
        <p:blipFill>
          <a:blip r:embed="rId2"/>
          <a:stretch>
            <a:fillRect/>
          </a:stretch>
        </p:blipFill>
        <p:spPr>
          <a:xfrm>
            <a:off x="314325" y="961377"/>
            <a:ext cx="8515350" cy="4935246"/>
          </a:xfrm>
          <a:prstGeom prst="rect">
            <a:avLst/>
          </a:prstGeom>
        </p:spPr>
      </p:pic>
      <p:sp>
        <p:nvSpPr>
          <p:cNvPr id="2" name="Titolo 1">
            <a:extLst>
              <a:ext uri="{FF2B5EF4-FFF2-40B4-BE49-F238E27FC236}">
                <a16:creationId xmlns="" xmlns:a16="http://schemas.microsoft.com/office/drawing/2014/main" id="{3E9312C7-9326-4807-809D-1B2331DC6E77}"/>
              </a:ext>
            </a:extLst>
          </p:cNvPr>
          <p:cNvSpPr>
            <a:spLocks noGrp="1"/>
          </p:cNvSpPr>
          <p:nvPr>
            <p:ph type="title"/>
          </p:nvPr>
        </p:nvSpPr>
        <p:spPr/>
        <p:txBody>
          <a:bodyPr/>
          <a:lstStyle/>
          <a:p>
            <a:r>
              <a:rPr lang="it-IT" dirty="0" err="1"/>
              <a:t>Organisations</a:t>
            </a:r>
            <a:r>
              <a:rPr lang="it-IT" dirty="0"/>
              <a:t>/stakeholder database </a:t>
            </a:r>
            <a:endParaRPr lang="en-GB" dirty="0"/>
          </a:p>
        </p:txBody>
      </p:sp>
      <p:sp>
        <p:nvSpPr>
          <p:cNvPr id="4" name="Segnaposto numero diapositiva 3">
            <a:extLst>
              <a:ext uri="{FF2B5EF4-FFF2-40B4-BE49-F238E27FC236}">
                <a16:creationId xmlns="" xmlns:a16="http://schemas.microsoft.com/office/drawing/2014/main" id="{E220183A-FF8F-4801-A521-90B2B7743CB4}"/>
              </a:ext>
            </a:extLst>
          </p:cNvPr>
          <p:cNvSpPr>
            <a:spLocks noGrp="1"/>
          </p:cNvSpPr>
          <p:nvPr>
            <p:ph type="sldNum" sz="quarter" idx="12"/>
          </p:nvPr>
        </p:nvSpPr>
        <p:spPr/>
        <p:txBody>
          <a:bodyPr/>
          <a:lstStyle/>
          <a:p>
            <a:fld id="{C94A9C6C-1472-49E2-A08D-475DB4E3CBD3}" type="slidenum">
              <a:rPr lang="en-US" smtClean="0"/>
              <a:t>10</a:t>
            </a:fld>
            <a:endParaRPr lang="en-US" dirty="0"/>
          </a:p>
        </p:txBody>
      </p:sp>
      <p:sp>
        <p:nvSpPr>
          <p:cNvPr id="8" name="Rettangolo 7">
            <a:extLst>
              <a:ext uri="{FF2B5EF4-FFF2-40B4-BE49-F238E27FC236}">
                <a16:creationId xmlns="" xmlns:a16="http://schemas.microsoft.com/office/drawing/2014/main" id="{2C381493-064C-414D-B696-DCE7D24655D0}"/>
              </a:ext>
            </a:extLst>
          </p:cNvPr>
          <p:cNvSpPr/>
          <p:nvPr/>
        </p:nvSpPr>
        <p:spPr>
          <a:xfrm>
            <a:off x="2450969" y="1015118"/>
            <a:ext cx="5280805" cy="523220"/>
          </a:xfrm>
          <a:prstGeom prst="rect">
            <a:avLst/>
          </a:prstGeom>
        </p:spPr>
        <p:txBody>
          <a:bodyPr wrap="none">
            <a:spAutoFit/>
          </a:bodyPr>
          <a:lstStyle/>
          <a:p>
            <a:r>
              <a:rPr lang="en-GB" sz="2800" b="1" dirty="0">
                <a:solidFill>
                  <a:schemeClr val="accent1">
                    <a:lumMod val="75000"/>
                  </a:schemeClr>
                </a:solidFill>
              </a:rPr>
              <a:t>180  Organisations inserted so far!</a:t>
            </a:r>
          </a:p>
        </p:txBody>
      </p:sp>
      <p:sp>
        <p:nvSpPr>
          <p:cNvPr id="9" name="Rettangolo 8">
            <a:extLst>
              <a:ext uri="{FF2B5EF4-FFF2-40B4-BE49-F238E27FC236}">
                <a16:creationId xmlns="" xmlns:a16="http://schemas.microsoft.com/office/drawing/2014/main" id="{BE17CE49-6F30-474A-BFAA-A4C67EEDB8A0}"/>
              </a:ext>
            </a:extLst>
          </p:cNvPr>
          <p:cNvSpPr/>
          <p:nvPr/>
        </p:nvSpPr>
        <p:spPr>
          <a:xfrm>
            <a:off x="978452" y="5915233"/>
            <a:ext cx="7459579" cy="400110"/>
          </a:xfrm>
          <a:prstGeom prst="rect">
            <a:avLst/>
          </a:prstGeom>
        </p:spPr>
        <p:txBody>
          <a:bodyPr wrap="square">
            <a:spAutoFit/>
          </a:bodyPr>
          <a:lstStyle/>
          <a:p>
            <a:r>
              <a:rPr lang="en-GB" sz="2000" b="1" dirty="0">
                <a:solidFill>
                  <a:schemeClr val="accent1">
                    <a:lumMod val="75000"/>
                  </a:schemeClr>
                </a:solidFill>
              </a:rPr>
              <a:t>http://www.erasmus-fields.eu/management/?q=organisation</a:t>
            </a:r>
          </a:p>
        </p:txBody>
      </p:sp>
      <p:pic>
        <p:nvPicPr>
          <p:cNvPr id="3074" name="Picture 2" descr="MINI STAMP - TARGET ACHIEVED">
            <a:extLst>
              <a:ext uri="{FF2B5EF4-FFF2-40B4-BE49-F238E27FC236}">
                <a16:creationId xmlns="" xmlns:a16="http://schemas.microsoft.com/office/drawing/2014/main" id="{39E31CEA-5285-4469-8EB4-7C780CD09A8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34915">
            <a:off x="6165801" y="2358960"/>
            <a:ext cx="2486243" cy="2486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 xmlns:a16="http://schemas.microsoft.com/office/drawing/2014/main" id="{CF578425-838E-43B5-8BD5-1E0BAE245F00}"/>
              </a:ext>
            </a:extLst>
          </p:cNvPr>
          <p:cNvSpPr/>
          <p:nvPr/>
        </p:nvSpPr>
        <p:spPr>
          <a:xfrm>
            <a:off x="1553627" y="1588625"/>
            <a:ext cx="6309228" cy="369332"/>
          </a:xfrm>
          <a:prstGeom prst="rect">
            <a:avLst/>
          </a:prstGeom>
        </p:spPr>
        <p:txBody>
          <a:bodyPr wrap="none">
            <a:spAutoFit/>
          </a:bodyPr>
          <a:lstStyle/>
          <a:p>
            <a:r>
              <a:rPr lang="en-GB" b="1" dirty="0">
                <a:solidFill>
                  <a:schemeClr val="accent1">
                    <a:lumMod val="75000"/>
                  </a:schemeClr>
                </a:solidFill>
              </a:rPr>
              <a:t>34 Universities; 32 VET Providers; 23 Research Institutes; Others </a:t>
            </a:r>
          </a:p>
        </p:txBody>
      </p:sp>
    </p:spTree>
    <p:extLst>
      <p:ext uri="{BB962C8B-B14F-4D97-AF65-F5344CB8AC3E}">
        <p14:creationId xmlns:p14="http://schemas.microsoft.com/office/powerpoint/2010/main" val="339637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5CFDDCD6-D4D9-4CAC-87A1-676FC4ADD035}"/>
              </a:ext>
            </a:extLst>
          </p:cNvPr>
          <p:cNvPicPr>
            <a:picLocks noChangeAspect="1"/>
          </p:cNvPicPr>
          <p:nvPr/>
        </p:nvPicPr>
        <p:blipFill>
          <a:blip r:embed="rId2"/>
          <a:stretch>
            <a:fillRect/>
          </a:stretch>
        </p:blipFill>
        <p:spPr>
          <a:xfrm>
            <a:off x="142877" y="789710"/>
            <a:ext cx="8823940" cy="5123410"/>
          </a:xfrm>
          <a:prstGeom prst="rect">
            <a:avLst/>
          </a:prstGeom>
        </p:spPr>
      </p:pic>
      <p:sp>
        <p:nvSpPr>
          <p:cNvPr id="2" name="Titolo 1">
            <a:extLst>
              <a:ext uri="{FF2B5EF4-FFF2-40B4-BE49-F238E27FC236}">
                <a16:creationId xmlns="" xmlns:a16="http://schemas.microsoft.com/office/drawing/2014/main" id="{79524AB4-A94C-4098-983D-D80246A091FC}"/>
              </a:ext>
            </a:extLst>
          </p:cNvPr>
          <p:cNvSpPr>
            <a:spLocks noGrp="1"/>
          </p:cNvSpPr>
          <p:nvPr>
            <p:ph type="title"/>
          </p:nvPr>
        </p:nvSpPr>
        <p:spPr/>
        <p:txBody>
          <a:bodyPr/>
          <a:lstStyle/>
          <a:p>
            <a:r>
              <a:rPr lang="it-IT" dirty="0"/>
              <a:t>Curricula/Courses database </a:t>
            </a:r>
            <a:endParaRPr lang="en-GB" dirty="0"/>
          </a:p>
        </p:txBody>
      </p:sp>
      <p:sp>
        <p:nvSpPr>
          <p:cNvPr id="4" name="Segnaposto numero diapositiva 3">
            <a:extLst>
              <a:ext uri="{FF2B5EF4-FFF2-40B4-BE49-F238E27FC236}">
                <a16:creationId xmlns="" xmlns:a16="http://schemas.microsoft.com/office/drawing/2014/main" id="{3367AA75-850B-4712-9E85-75F4200DA5FF}"/>
              </a:ext>
            </a:extLst>
          </p:cNvPr>
          <p:cNvSpPr>
            <a:spLocks noGrp="1"/>
          </p:cNvSpPr>
          <p:nvPr>
            <p:ph type="sldNum" sz="quarter" idx="12"/>
          </p:nvPr>
        </p:nvSpPr>
        <p:spPr/>
        <p:txBody>
          <a:bodyPr/>
          <a:lstStyle/>
          <a:p>
            <a:fld id="{C94A9C6C-1472-49E2-A08D-475DB4E3CBD3}" type="slidenum">
              <a:rPr lang="en-US" smtClean="0"/>
              <a:t>11</a:t>
            </a:fld>
            <a:endParaRPr lang="en-US" dirty="0"/>
          </a:p>
        </p:txBody>
      </p:sp>
      <p:sp>
        <p:nvSpPr>
          <p:cNvPr id="6" name="Rettangolo 5">
            <a:extLst>
              <a:ext uri="{FF2B5EF4-FFF2-40B4-BE49-F238E27FC236}">
                <a16:creationId xmlns="" xmlns:a16="http://schemas.microsoft.com/office/drawing/2014/main" id="{758C2560-8456-4745-8F79-5C5E206D0F2A}"/>
              </a:ext>
            </a:extLst>
          </p:cNvPr>
          <p:cNvSpPr/>
          <p:nvPr/>
        </p:nvSpPr>
        <p:spPr>
          <a:xfrm>
            <a:off x="527051" y="5881341"/>
            <a:ext cx="8338166" cy="400110"/>
          </a:xfrm>
          <a:prstGeom prst="rect">
            <a:avLst/>
          </a:prstGeom>
        </p:spPr>
        <p:txBody>
          <a:bodyPr wrap="square">
            <a:spAutoFit/>
          </a:bodyPr>
          <a:lstStyle/>
          <a:p>
            <a:r>
              <a:rPr lang="en-GB" sz="2000" b="1" dirty="0">
                <a:solidFill>
                  <a:schemeClr val="accent1">
                    <a:lumMod val="75000"/>
                  </a:schemeClr>
                </a:solidFill>
              </a:rPr>
              <a:t>http://www.erasmus-fields.eu/management/?q=curricula-courses-database</a:t>
            </a:r>
          </a:p>
        </p:txBody>
      </p:sp>
      <p:sp>
        <p:nvSpPr>
          <p:cNvPr id="7" name="Rettangolo 6">
            <a:extLst>
              <a:ext uri="{FF2B5EF4-FFF2-40B4-BE49-F238E27FC236}">
                <a16:creationId xmlns="" xmlns:a16="http://schemas.microsoft.com/office/drawing/2014/main" id="{AF68AA98-F74A-4FF7-9699-2C0CF9F3755F}"/>
              </a:ext>
            </a:extLst>
          </p:cNvPr>
          <p:cNvSpPr/>
          <p:nvPr/>
        </p:nvSpPr>
        <p:spPr>
          <a:xfrm>
            <a:off x="2600457" y="776604"/>
            <a:ext cx="5000408" cy="461665"/>
          </a:xfrm>
          <a:prstGeom prst="rect">
            <a:avLst/>
          </a:prstGeom>
        </p:spPr>
        <p:txBody>
          <a:bodyPr wrap="none">
            <a:spAutoFit/>
          </a:bodyPr>
          <a:lstStyle/>
          <a:p>
            <a:r>
              <a:rPr lang="en-GB" sz="2400" b="1" dirty="0">
                <a:solidFill>
                  <a:schemeClr val="accent1">
                    <a:lumMod val="75000"/>
                  </a:schemeClr>
                </a:solidFill>
              </a:rPr>
              <a:t>109 Curricula/Courses inserted so far!</a:t>
            </a:r>
          </a:p>
        </p:txBody>
      </p:sp>
      <p:sp>
        <p:nvSpPr>
          <p:cNvPr id="8" name="Rettangolo 7">
            <a:extLst>
              <a:ext uri="{FF2B5EF4-FFF2-40B4-BE49-F238E27FC236}">
                <a16:creationId xmlns="" xmlns:a16="http://schemas.microsoft.com/office/drawing/2014/main" id="{29BE2B91-EEA2-4226-A23A-3270AB8517D3}"/>
              </a:ext>
            </a:extLst>
          </p:cNvPr>
          <p:cNvSpPr/>
          <p:nvPr/>
        </p:nvSpPr>
        <p:spPr>
          <a:xfrm>
            <a:off x="1980070" y="1343253"/>
            <a:ext cx="6422143" cy="646331"/>
          </a:xfrm>
          <a:prstGeom prst="rect">
            <a:avLst/>
          </a:prstGeom>
        </p:spPr>
        <p:txBody>
          <a:bodyPr wrap="none">
            <a:spAutoFit/>
          </a:bodyPr>
          <a:lstStyle/>
          <a:p>
            <a:r>
              <a:rPr lang="en-GB" b="1" dirty="0">
                <a:solidFill>
                  <a:schemeClr val="accent1">
                    <a:lumMod val="75000"/>
                  </a:schemeClr>
                </a:solidFill>
              </a:rPr>
              <a:t>64 Sustainability; 33 Bio-economy; 12 Digitalization; 15 Soft-skill; </a:t>
            </a:r>
          </a:p>
          <a:p>
            <a:r>
              <a:rPr lang="en-GB" b="1" dirty="0">
                <a:solidFill>
                  <a:schemeClr val="accent1">
                    <a:lumMod val="75000"/>
                  </a:schemeClr>
                </a:solidFill>
              </a:rPr>
              <a:t>20 Entrepreneurship; 45 Business as usual</a:t>
            </a:r>
          </a:p>
        </p:txBody>
      </p:sp>
    </p:spTree>
    <p:extLst>
      <p:ext uri="{BB962C8B-B14F-4D97-AF65-F5344CB8AC3E}">
        <p14:creationId xmlns:p14="http://schemas.microsoft.com/office/powerpoint/2010/main" val="2061770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A24F0DDB-9C9B-4ECC-BA3C-2CCC265A1BFE}"/>
              </a:ext>
            </a:extLst>
          </p:cNvPr>
          <p:cNvPicPr>
            <a:picLocks noChangeAspect="1"/>
          </p:cNvPicPr>
          <p:nvPr/>
        </p:nvPicPr>
        <p:blipFill>
          <a:blip r:embed="rId2"/>
          <a:stretch>
            <a:fillRect/>
          </a:stretch>
        </p:blipFill>
        <p:spPr>
          <a:xfrm>
            <a:off x="206705" y="1038225"/>
            <a:ext cx="8730590" cy="4310608"/>
          </a:xfrm>
          <a:prstGeom prst="rect">
            <a:avLst/>
          </a:prstGeom>
        </p:spPr>
      </p:pic>
      <p:sp>
        <p:nvSpPr>
          <p:cNvPr id="2" name="Titolo 1">
            <a:extLst>
              <a:ext uri="{FF2B5EF4-FFF2-40B4-BE49-F238E27FC236}">
                <a16:creationId xmlns="" xmlns:a16="http://schemas.microsoft.com/office/drawing/2014/main" id="{79524AB4-A94C-4098-983D-D80246A091FC}"/>
              </a:ext>
            </a:extLst>
          </p:cNvPr>
          <p:cNvSpPr>
            <a:spLocks noGrp="1"/>
          </p:cNvSpPr>
          <p:nvPr>
            <p:ph type="title"/>
          </p:nvPr>
        </p:nvSpPr>
        <p:spPr/>
        <p:txBody>
          <a:bodyPr/>
          <a:lstStyle/>
          <a:p>
            <a:r>
              <a:rPr lang="it-IT" dirty="0"/>
              <a:t>Best </a:t>
            </a:r>
            <a:r>
              <a:rPr lang="it-IT" dirty="0" err="1"/>
              <a:t>practices</a:t>
            </a:r>
            <a:r>
              <a:rPr lang="it-IT" dirty="0"/>
              <a:t> database </a:t>
            </a:r>
            <a:endParaRPr lang="en-GB" dirty="0"/>
          </a:p>
        </p:txBody>
      </p:sp>
      <p:sp>
        <p:nvSpPr>
          <p:cNvPr id="4" name="Segnaposto numero diapositiva 3">
            <a:extLst>
              <a:ext uri="{FF2B5EF4-FFF2-40B4-BE49-F238E27FC236}">
                <a16:creationId xmlns="" xmlns:a16="http://schemas.microsoft.com/office/drawing/2014/main" id="{3367AA75-850B-4712-9E85-75F4200DA5FF}"/>
              </a:ext>
            </a:extLst>
          </p:cNvPr>
          <p:cNvSpPr>
            <a:spLocks noGrp="1"/>
          </p:cNvSpPr>
          <p:nvPr>
            <p:ph type="sldNum" sz="quarter" idx="12"/>
          </p:nvPr>
        </p:nvSpPr>
        <p:spPr/>
        <p:txBody>
          <a:bodyPr/>
          <a:lstStyle/>
          <a:p>
            <a:fld id="{C94A9C6C-1472-49E2-A08D-475DB4E3CBD3}" type="slidenum">
              <a:rPr lang="en-US" smtClean="0"/>
              <a:t>12</a:t>
            </a:fld>
            <a:endParaRPr lang="en-US" dirty="0"/>
          </a:p>
        </p:txBody>
      </p:sp>
      <p:sp>
        <p:nvSpPr>
          <p:cNvPr id="6" name="Rettangolo 5">
            <a:extLst>
              <a:ext uri="{FF2B5EF4-FFF2-40B4-BE49-F238E27FC236}">
                <a16:creationId xmlns="" xmlns:a16="http://schemas.microsoft.com/office/drawing/2014/main" id="{758C2560-8456-4745-8F79-5C5E206D0F2A}"/>
              </a:ext>
            </a:extLst>
          </p:cNvPr>
          <p:cNvSpPr/>
          <p:nvPr/>
        </p:nvSpPr>
        <p:spPr>
          <a:xfrm>
            <a:off x="628650" y="5597349"/>
            <a:ext cx="8068309" cy="400110"/>
          </a:xfrm>
          <a:prstGeom prst="rect">
            <a:avLst/>
          </a:prstGeom>
        </p:spPr>
        <p:txBody>
          <a:bodyPr wrap="square">
            <a:spAutoFit/>
          </a:bodyPr>
          <a:lstStyle/>
          <a:p>
            <a:r>
              <a:rPr lang="en-GB" sz="2000" b="1" dirty="0">
                <a:solidFill>
                  <a:schemeClr val="accent1">
                    <a:lumMod val="75000"/>
                  </a:schemeClr>
                </a:solidFill>
              </a:rPr>
              <a:t>http://www.erasmus-fields.eu/management/?q=best-practices-database</a:t>
            </a:r>
          </a:p>
        </p:txBody>
      </p:sp>
      <p:sp>
        <p:nvSpPr>
          <p:cNvPr id="5" name="Rettangolo 4">
            <a:extLst>
              <a:ext uri="{FF2B5EF4-FFF2-40B4-BE49-F238E27FC236}">
                <a16:creationId xmlns="" xmlns:a16="http://schemas.microsoft.com/office/drawing/2014/main" id="{D3EE3E59-B6D4-4086-8E5A-2698EAC46136}"/>
              </a:ext>
            </a:extLst>
          </p:cNvPr>
          <p:cNvSpPr/>
          <p:nvPr/>
        </p:nvSpPr>
        <p:spPr>
          <a:xfrm>
            <a:off x="3244006" y="1105201"/>
            <a:ext cx="4330353" cy="461665"/>
          </a:xfrm>
          <a:prstGeom prst="rect">
            <a:avLst/>
          </a:prstGeom>
        </p:spPr>
        <p:txBody>
          <a:bodyPr wrap="none">
            <a:spAutoFit/>
          </a:bodyPr>
          <a:lstStyle/>
          <a:p>
            <a:r>
              <a:rPr lang="en-GB" sz="2400" b="1" dirty="0">
                <a:solidFill>
                  <a:schemeClr val="accent1">
                    <a:lumMod val="75000"/>
                  </a:schemeClr>
                </a:solidFill>
              </a:rPr>
              <a:t>13 Best practices inserted so far!</a:t>
            </a:r>
          </a:p>
        </p:txBody>
      </p:sp>
      <p:sp>
        <p:nvSpPr>
          <p:cNvPr id="7" name="Rettangolo 6">
            <a:extLst>
              <a:ext uri="{FF2B5EF4-FFF2-40B4-BE49-F238E27FC236}">
                <a16:creationId xmlns="" xmlns:a16="http://schemas.microsoft.com/office/drawing/2014/main" id="{555CBF90-0F32-42BC-B05A-B73196F0D22D}"/>
              </a:ext>
            </a:extLst>
          </p:cNvPr>
          <p:cNvSpPr/>
          <p:nvPr/>
        </p:nvSpPr>
        <p:spPr>
          <a:xfrm>
            <a:off x="1858150" y="1700314"/>
            <a:ext cx="6188104" cy="646331"/>
          </a:xfrm>
          <a:prstGeom prst="rect">
            <a:avLst/>
          </a:prstGeom>
        </p:spPr>
        <p:txBody>
          <a:bodyPr wrap="none">
            <a:spAutoFit/>
          </a:bodyPr>
          <a:lstStyle/>
          <a:p>
            <a:r>
              <a:rPr lang="en-GB" b="1" dirty="0">
                <a:solidFill>
                  <a:schemeClr val="accent1">
                    <a:lumMod val="75000"/>
                  </a:schemeClr>
                </a:solidFill>
              </a:rPr>
              <a:t>12 Sustainability; 10 Bio-economy; 4 Digitalization; 3 Soft-skill; </a:t>
            </a:r>
          </a:p>
          <a:p>
            <a:r>
              <a:rPr lang="en-GB" b="1" dirty="0">
                <a:solidFill>
                  <a:schemeClr val="accent1">
                    <a:lumMod val="75000"/>
                  </a:schemeClr>
                </a:solidFill>
              </a:rPr>
              <a:t>9 Entrepreneurship; 3 Business as usual</a:t>
            </a:r>
          </a:p>
        </p:txBody>
      </p:sp>
    </p:spTree>
    <p:extLst>
      <p:ext uri="{BB962C8B-B14F-4D97-AF65-F5344CB8AC3E}">
        <p14:creationId xmlns:p14="http://schemas.microsoft.com/office/powerpoint/2010/main" val="273768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84E8BD1F-B38A-46A1-B046-F61FF81213DC}"/>
              </a:ext>
            </a:extLst>
          </p:cNvPr>
          <p:cNvPicPr>
            <a:picLocks noChangeAspect="1"/>
          </p:cNvPicPr>
          <p:nvPr/>
        </p:nvPicPr>
        <p:blipFill>
          <a:blip r:embed="rId2"/>
          <a:stretch>
            <a:fillRect/>
          </a:stretch>
        </p:blipFill>
        <p:spPr>
          <a:xfrm>
            <a:off x="235139" y="971550"/>
            <a:ext cx="8330360" cy="4632128"/>
          </a:xfrm>
          <a:prstGeom prst="rect">
            <a:avLst/>
          </a:prstGeom>
        </p:spPr>
      </p:pic>
      <p:sp>
        <p:nvSpPr>
          <p:cNvPr id="2" name="Titolo 1">
            <a:extLst>
              <a:ext uri="{FF2B5EF4-FFF2-40B4-BE49-F238E27FC236}">
                <a16:creationId xmlns="" xmlns:a16="http://schemas.microsoft.com/office/drawing/2014/main" id="{79524AB4-A94C-4098-983D-D80246A091FC}"/>
              </a:ext>
            </a:extLst>
          </p:cNvPr>
          <p:cNvSpPr>
            <a:spLocks noGrp="1"/>
          </p:cNvSpPr>
          <p:nvPr>
            <p:ph type="title"/>
          </p:nvPr>
        </p:nvSpPr>
        <p:spPr/>
        <p:txBody>
          <a:bodyPr/>
          <a:lstStyle/>
          <a:p>
            <a:r>
              <a:rPr lang="it-IT" dirty="0"/>
              <a:t>Projects database </a:t>
            </a:r>
            <a:endParaRPr lang="en-GB" dirty="0"/>
          </a:p>
        </p:txBody>
      </p:sp>
      <p:sp>
        <p:nvSpPr>
          <p:cNvPr id="4" name="Segnaposto numero diapositiva 3">
            <a:extLst>
              <a:ext uri="{FF2B5EF4-FFF2-40B4-BE49-F238E27FC236}">
                <a16:creationId xmlns="" xmlns:a16="http://schemas.microsoft.com/office/drawing/2014/main" id="{3367AA75-850B-4712-9E85-75F4200DA5FF}"/>
              </a:ext>
            </a:extLst>
          </p:cNvPr>
          <p:cNvSpPr>
            <a:spLocks noGrp="1"/>
          </p:cNvSpPr>
          <p:nvPr>
            <p:ph type="sldNum" sz="quarter" idx="12"/>
          </p:nvPr>
        </p:nvSpPr>
        <p:spPr/>
        <p:txBody>
          <a:bodyPr/>
          <a:lstStyle/>
          <a:p>
            <a:fld id="{C94A9C6C-1472-49E2-A08D-475DB4E3CBD3}" type="slidenum">
              <a:rPr lang="en-US" smtClean="0"/>
              <a:t>13</a:t>
            </a:fld>
            <a:endParaRPr lang="en-US" dirty="0"/>
          </a:p>
        </p:txBody>
      </p:sp>
      <p:sp>
        <p:nvSpPr>
          <p:cNvPr id="6" name="Rettangolo 5">
            <a:extLst>
              <a:ext uri="{FF2B5EF4-FFF2-40B4-BE49-F238E27FC236}">
                <a16:creationId xmlns="" xmlns:a16="http://schemas.microsoft.com/office/drawing/2014/main" id="{758C2560-8456-4745-8F79-5C5E206D0F2A}"/>
              </a:ext>
            </a:extLst>
          </p:cNvPr>
          <p:cNvSpPr/>
          <p:nvPr/>
        </p:nvSpPr>
        <p:spPr>
          <a:xfrm>
            <a:off x="760730" y="5709037"/>
            <a:ext cx="7886700" cy="400110"/>
          </a:xfrm>
          <a:prstGeom prst="rect">
            <a:avLst/>
          </a:prstGeom>
        </p:spPr>
        <p:txBody>
          <a:bodyPr wrap="square">
            <a:spAutoFit/>
          </a:bodyPr>
          <a:lstStyle/>
          <a:p>
            <a:r>
              <a:rPr lang="en-GB" sz="2000" b="1" dirty="0">
                <a:solidFill>
                  <a:schemeClr val="accent1">
                    <a:lumMod val="75000"/>
                  </a:schemeClr>
                </a:solidFill>
              </a:rPr>
              <a:t>http://www.erasmus-fields.eu/management/?q=projects-database</a:t>
            </a:r>
          </a:p>
        </p:txBody>
      </p:sp>
      <p:sp>
        <p:nvSpPr>
          <p:cNvPr id="7" name="Rettangolo 6">
            <a:extLst>
              <a:ext uri="{FF2B5EF4-FFF2-40B4-BE49-F238E27FC236}">
                <a16:creationId xmlns="" xmlns:a16="http://schemas.microsoft.com/office/drawing/2014/main" id="{E008389D-0B50-456B-9A5F-F751C088F9B1}"/>
              </a:ext>
            </a:extLst>
          </p:cNvPr>
          <p:cNvSpPr/>
          <p:nvPr/>
        </p:nvSpPr>
        <p:spPr>
          <a:xfrm>
            <a:off x="3368158" y="1023489"/>
            <a:ext cx="3471143" cy="461665"/>
          </a:xfrm>
          <a:prstGeom prst="rect">
            <a:avLst/>
          </a:prstGeom>
        </p:spPr>
        <p:txBody>
          <a:bodyPr wrap="none">
            <a:spAutoFit/>
          </a:bodyPr>
          <a:lstStyle/>
          <a:p>
            <a:r>
              <a:rPr lang="en-GB" sz="2400" b="1" dirty="0">
                <a:solidFill>
                  <a:schemeClr val="accent1">
                    <a:lumMod val="75000"/>
                  </a:schemeClr>
                </a:solidFill>
              </a:rPr>
              <a:t>26 Project inserted so far!</a:t>
            </a:r>
          </a:p>
        </p:txBody>
      </p:sp>
      <p:sp>
        <p:nvSpPr>
          <p:cNvPr id="8" name="Rettangolo 7">
            <a:extLst>
              <a:ext uri="{FF2B5EF4-FFF2-40B4-BE49-F238E27FC236}">
                <a16:creationId xmlns="" xmlns:a16="http://schemas.microsoft.com/office/drawing/2014/main" id="{00264DE2-DD14-41AA-AE0C-78C15123568F}"/>
              </a:ext>
            </a:extLst>
          </p:cNvPr>
          <p:cNvSpPr/>
          <p:nvPr/>
        </p:nvSpPr>
        <p:spPr>
          <a:xfrm>
            <a:off x="1818786" y="1518911"/>
            <a:ext cx="6188104" cy="646331"/>
          </a:xfrm>
          <a:prstGeom prst="rect">
            <a:avLst/>
          </a:prstGeom>
        </p:spPr>
        <p:txBody>
          <a:bodyPr wrap="none">
            <a:spAutoFit/>
          </a:bodyPr>
          <a:lstStyle/>
          <a:p>
            <a:r>
              <a:rPr lang="en-GB" b="1" dirty="0">
                <a:solidFill>
                  <a:schemeClr val="accent1">
                    <a:lumMod val="75000"/>
                  </a:schemeClr>
                </a:solidFill>
              </a:rPr>
              <a:t>18 Sustainability; 5 Bio-economy; 11 Digitalization; 4 Soft-skill; </a:t>
            </a:r>
          </a:p>
          <a:p>
            <a:r>
              <a:rPr lang="en-GB" b="1" dirty="0">
                <a:solidFill>
                  <a:schemeClr val="accent1">
                    <a:lumMod val="75000"/>
                  </a:schemeClr>
                </a:solidFill>
              </a:rPr>
              <a:t>7 Entrepreneurship; 4 Business as usual</a:t>
            </a:r>
          </a:p>
        </p:txBody>
      </p:sp>
    </p:spTree>
    <p:extLst>
      <p:ext uri="{BB962C8B-B14F-4D97-AF65-F5344CB8AC3E}">
        <p14:creationId xmlns:p14="http://schemas.microsoft.com/office/powerpoint/2010/main" val="785974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 xmlns:a16="http://schemas.microsoft.com/office/drawing/2014/main" id="{1B7DC99D-461D-45A1-9F69-2393FFA0C84F}"/>
              </a:ext>
            </a:extLst>
          </p:cNvPr>
          <p:cNvPicPr>
            <a:picLocks noChangeAspect="1"/>
          </p:cNvPicPr>
          <p:nvPr/>
        </p:nvPicPr>
        <p:blipFill>
          <a:blip r:embed="rId2"/>
          <a:stretch>
            <a:fillRect/>
          </a:stretch>
        </p:blipFill>
        <p:spPr>
          <a:xfrm>
            <a:off x="595371" y="834229"/>
            <a:ext cx="7670862" cy="4916331"/>
          </a:xfrm>
          <a:prstGeom prst="rect">
            <a:avLst/>
          </a:prstGeom>
        </p:spPr>
      </p:pic>
      <p:sp>
        <p:nvSpPr>
          <p:cNvPr id="2" name="Titolo 1">
            <a:extLst>
              <a:ext uri="{FF2B5EF4-FFF2-40B4-BE49-F238E27FC236}">
                <a16:creationId xmlns="" xmlns:a16="http://schemas.microsoft.com/office/drawing/2014/main" id="{79524AB4-A94C-4098-983D-D80246A091FC}"/>
              </a:ext>
            </a:extLst>
          </p:cNvPr>
          <p:cNvSpPr>
            <a:spLocks noGrp="1"/>
          </p:cNvSpPr>
          <p:nvPr>
            <p:ph type="title"/>
          </p:nvPr>
        </p:nvSpPr>
        <p:spPr/>
        <p:txBody>
          <a:bodyPr/>
          <a:lstStyle/>
          <a:p>
            <a:r>
              <a:rPr lang="it-IT" dirty="0"/>
              <a:t>Policy and advocacy</a:t>
            </a:r>
            <a:endParaRPr lang="en-GB" dirty="0"/>
          </a:p>
        </p:txBody>
      </p:sp>
      <p:sp>
        <p:nvSpPr>
          <p:cNvPr id="4" name="Segnaposto numero diapositiva 3">
            <a:extLst>
              <a:ext uri="{FF2B5EF4-FFF2-40B4-BE49-F238E27FC236}">
                <a16:creationId xmlns="" xmlns:a16="http://schemas.microsoft.com/office/drawing/2014/main" id="{3367AA75-850B-4712-9E85-75F4200DA5FF}"/>
              </a:ext>
            </a:extLst>
          </p:cNvPr>
          <p:cNvSpPr>
            <a:spLocks noGrp="1"/>
          </p:cNvSpPr>
          <p:nvPr>
            <p:ph type="sldNum" sz="quarter" idx="12"/>
          </p:nvPr>
        </p:nvSpPr>
        <p:spPr/>
        <p:txBody>
          <a:bodyPr/>
          <a:lstStyle/>
          <a:p>
            <a:fld id="{C94A9C6C-1472-49E2-A08D-475DB4E3CBD3}" type="slidenum">
              <a:rPr lang="en-US" smtClean="0"/>
              <a:t>14</a:t>
            </a:fld>
            <a:endParaRPr lang="en-US" dirty="0"/>
          </a:p>
        </p:txBody>
      </p:sp>
      <p:sp>
        <p:nvSpPr>
          <p:cNvPr id="6" name="Rettangolo 5">
            <a:extLst>
              <a:ext uri="{FF2B5EF4-FFF2-40B4-BE49-F238E27FC236}">
                <a16:creationId xmlns="" xmlns:a16="http://schemas.microsoft.com/office/drawing/2014/main" id="{758C2560-8456-4745-8F79-5C5E206D0F2A}"/>
              </a:ext>
            </a:extLst>
          </p:cNvPr>
          <p:cNvSpPr/>
          <p:nvPr/>
        </p:nvSpPr>
        <p:spPr>
          <a:xfrm>
            <a:off x="764057" y="5795080"/>
            <a:ext cx="7615886" cy="400110"/>
          </a:xfrm>
          <a:prstGeom prst="rect">
            <a:avLst/>
          </a:prstGeom>
        </p:spPr>
        <p:txBody>
          <a:bodyPr wrap="square">
            <a:spAutoFit/>
          </a:bodyPr>
          <a:lstStyle/>
          <a:p>
            <a:r>
              <a:rPr lang="en-GB" sz="2000" b="1" dirty="0">
                <a:solidFill>
                  <a:schemeClr val="accent1">
                    <a:lumMod val="75000"/>
                  </a:schemeClr>
                </a:solidFill>
              </a:rPr>
              <a:t>http://www.erasmus-fields.eu/management/?q=policy-and-advocacy</a:t>
            </a:r>
          </a:p>
        </p:txBody>
      </p:sp>
      <p:sp>
        <p:nvSpPr>
          <p:cNvPr id="7" name="Rettangolo 6">
            <a:extLst>
              <a:ext uri="{FF2B5EF4-FFF2-40B4-BE49-F238E27FC236}">
                <a16:creationId xmlns="" xmlns:a16="http://schemas.microsoft.com/office/drawing/2014/main" id="{E008389D-0B50-456B-9A5F-F751C088F9B1}"/>
              </a:ext>
            </a:extLst>
          </p:cNvPr>
          <p:cNvSpPr/>
          <p:nvPr/>
        </p:nvSpPr>
        <p:spPr>
          <a:xfrm>
            <a:off x="2615055" y="819062"/>
            <a:ext cx="5114798" cy="461665"/>
          </a:xfrm>
          <a:prstGeom prst="rect">
            <a:avLst/>
          </a:prstGeom>
        </p:spPr>
        <p:txBody>
          <a:bodyPr wrap="none">
            <a:spAutoFit/>
          </a:bodyPr>
          <a:lstStyle/>
          <a:p>
            <a:r>
              <a:rPr lang="en-GB" sz="2400" b="1" dirty="0">
                <a:solidFill>
                  <a:schemeClr val="accent1">
                    <a:lumMod val="75000"/>
                  </a:schemeClr>
                </a:solidFill>
              </a:rPr>
              <a:t>22 Policy and advocacy inserted so far!</a:t>
            </a:r>
          </a:p>
        </p:txBody>
      </p:sp>
      <p:sp>
        <p:nvSpPr>
          <p:cNvPr id="8" name="Rettangolo 7">
            <a:extLst>
              <a:ext uri="{FF2B5EF4-FFF2-40B4-BE49-F238E27FC236}">
                <a16:creationId xmlns="" xmlns:a16="http://schemas.microsoft.com/office/drawing/2014/main" id="{067FDEB7-6A50-4047-8282-772A34C8032E}"/>
              </a:ext>
            </a:extLst>
          </p:cNvPr>
          <p:cNvSpPr/>
          <p:nvPr/>
        </p:nvSpPr>
        <p:spPr>
          <a:xfrm>
            <a:off x="1825337" y="1482800"/>
            <a:ext cx="6519349" cy="369332"/>
          </a:xfrm>
          <a:prstGeom prst="rect">
            <a:avLst/>
          </a:prstGeom>
        </p:spPr>
        <p:txBody>
          <a:bodyPr wrap="none">
            <a:spAutoFit/>
          </a:bodyPr>
          <a:lstStyle/>
          <a:p>
            <a:r>
              <a:rPr lang="en-GB" b="1" dirty="0">
                <a:solidFill>
                  <a:schemeClr val="accent1">
                    <a:lumMod val="75000"/>
                  </a:schemeClr>
                </a:solidFill>
              </a:rPr>
              <a:t>Institutional stakeholders, Farmers’ representatives, Food Industry</a:t>
            </a:r>
          </a:p>
        </p:txBody>
      </p:sp>
    </p:spTree>
    <p:extLst>
      <p:ext uri="{BB962C8B-B14F-4D97-AF65-F5344CB8AC3E}">
        <p14:creationId xmlns:p14="http://schemas.microsoft.com/office/powerpoint/2010/main" val="195959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 xmlns:a16="http://schemas.microsoft.com/office/drawing/2014/main" id="{F8C50D5F-24D8-481C-B896-36567AC0CBEA}"/>
              </a:ext>
            </a:extLst>
          </p:cNvPr>
          <p:cNvSpPr>
            <a:spLocks noGrp="1"/>
          </p:cNvSpPr>
          <p:nvPr>
            <p:ph type="sldNum" sz="quarter" idx="12"/>
          </p:nvPr>
        </p:nvSpPr>
        <p:spPr/>
        <p:txBody>
          <a:bodyPr/>
          <a:lstStyle/>
          <a:p>
            <a:fld id="{C94A9C6C-1472-49E2-A08D-475DB4E3CBD3}" type="slidenum">
              <a:rPr lang="en-US" smtClean="0"/>
              <a:pPr/>
              <a:t>15</a:t>
            </a:fld>
            <a:endParaRPr lang="en-US" dirty="0"/>
          </a:p>
        </p:txBody>
      </p:sp>
      <p:sp>
        <p:nvSpPr>
          <p:cNvPr id="5" name="Τίτλος 1">
            <a:extLst>
              <a:ext uri="{FF2B5EF4-FFF2-40B4-BE49-F238E27FC236}">
                <a16:creationId xmlns="" xmlns:a16="http://schemas.microsoft.com/office/drawing/2014/main" id="{517DE697-788F-4A7A-BD15-BBBB24D4DBC8}"/>
              </a:ext>
            </a:extLst>
          </p:cNvPr>
          <p:cNvSpPr txBox="1">
            <a:spLocks/>
          </p:cNvSpPr>
          <p:nvPr/>
        </p:nvSpPr>
        <p:spPr>
          <a:xfrm>
            <a:off x="2239604" y="2503905"/>
            <a:ext cx="6315076" cy="1224916"/>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kern="1200">
                <a:solidFill>
                  <a:srgbClr val="344F59"/>
                </a:solidFill>
                <a:latin typeface="Arial" panose="020B0604020202020204" pitchFamily="34" charset="0"/>
                <a:ea typeface="+mj-ea"/>
                <a:cs typeface="Arial" panose="020B0604020202020204" pitchFamily="34" charset="0"/>
              </a:defRPr>
            </a:lvl1pPr>
          </a:lstStyle>
          <a:p>
            <a:r>
              <a:rPr lang="en-US" i="1" dirty="0"/>
              <a:t>Questions and comments</a:t>
            </a:r>
            <a:endParaRPr lang="en-US" dirty="0"/>
          </a:p>
        </p:txBody>
      </p:sp>
      <p:sp>
        <p:nvSpPr>
          <p:cNvPr id="6" name="Θέση κειμένου 6">
            <a:extLst>
              <a:ext uri="{FF2B5EF4-FFF2-40B4-BE49-F238E27FC236}">
                <a16:creationId xmlns="" xmlns:a16="http://schemas.microsoft.com/office/drawing/2014/main" id="{65701615-B5C4-4862-B264-D8126C291B1A}"/>
              </a:ext>
            </a:extLst>
          </p:cNvPr>
          <p:cNvSpPr txBox="1">
            <a:spLocks/>
          </p:cNvSpPr>
          <p:nvPr/>
        </p:nvSpPr>
        <p:spPr>
          <a:xfrm>
            <a:off x="3780389" y="3678482"/>
            <a:ext cx="4688097" cy="593503"/>
          </a:xfrm>
          <a:prstGeom prst="rect">
            <a:avLst/>
          </a:prstGeom>
        </p:spPr>
        <p:txBody>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t>At the end of the WP session</a:t>
            </a:r>
          </a:p>
        </p:txBody>
      </p:sp>
      <p:pic>
        <p:nvPicPr>
          <p:cNvPr id="7" name="Immagine 6">
            <a:extLst>
              <a:ext uri="{FF2B5EF4-FFF2-40B4-BE49-F238E27FC236}">
                <a16:creationId xmlns="" xmlns:a16="http://schemas.microsoft.com/office/drawing/2014/main" id="{531A505D-0D92-489A-A26F-57D2DFB78D9A}"/>
              </a:ext>
            </a:extLst>
          </p:cNvPr>
          <p:cNvPicPr/>
          <p:nvPr/>
        </p:nvPicPr>
        <p:blipFill rotWithShape="1">
          <a:blip r:embed="rId2" cstate="print">
            <a:extLst>
              <a:ext uri="{28A0092B-C50C-407E-A947-70E740481C1C}">
                <a14:useLocalDpi xmlns:a14="http://schemas.microsoft.com/office/drawing/2010/main" val="0"/>
              </a:ext>
            </a:extLst>
          </a:blip>
          <a:srcRect t="5844" b="10777"/>
          <a:stretch/>
        </p:blipFill>
        <p:spPr bwMode="auto">
          <a:xfrm>
            <a:off x="398356" y="927693"/>
            <a:ext cx="1998563" cy="1746682"/>
          </a:xfrm>
          <a:prstGeom prst="rect">
            <a:avLst/>
          </a:prstGeom>
          <a:extLst>
            <a:ext uri="{53640926-AAD7-44D8-BBD7-CCE9431645EC}">
              <a14:shadowObscured xmlns:a14="http://schemas.microsoft.com/office/drawing/2010/main"/>
            </a:ext>
          </a:extLst>
        </p:spPr>
      </p:pic>
      <p:pic>
        <p:nvPicPr>
          <p:cNvPr id="8" name="Picture 2"/>
          <p:cNvPicPr/>
          <p:nvPr/>
        </p:nvPicPr>
        <p:blipFill rotWithShape="1">
          <a:blip r:embed="rId3">
            <a:extLst>
              <a:ext uri="{28A0092B-C50C-407E-A947-70E740481C1C}">
                <a14:useLocalDpi xmlns:a14="http://schemas.microsoft.com/office/drawing/2010/main" val="0"/>
              </a:ext>
            </a:extLst>
          </a:blip>
          <a:srcRect t="69263"/>
          <a:stretch/>
        </p:blipFill>
        <p:spPr bwMode="auto">
          <a:xfrm>
            <a:off x="5623357" y="4950361"/>
            <a:ext cx="2931323" cy="1121091"/>
          </a:xfrm>
          <a:prstGeom prst="rect">
            <a:avLst/>
          </a:prstGeom>
          <a:noFill/>
        </p:spPr>
      </p:pic>
    </p:spTree>
    <p:extLst>
      <p:ext uri="{BB962C8B-B14F-4D97-AF65-F5344CB8AC3E}">
        <p14:creationId xmlns:p14="http://schemas.microsoft.com/office/powerpoint/2010/main" val="196306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30C786E-723E-468C-B36A-14899D4CAD20}"/>
              </a:ext>
            </a:extLst>
          </p:cNvPr>
          <p:cNvSpPr>
            <a:spLocks noGrp="1"/>
          </p:cNvSpPr>
          <p:nvPr>
            <p:ph type="title"/>
          </p:nvPr>
        </p:nvSpPr>
        <p:spPr>
          <a:xfrm>
            <a:off x="999147" y="228457"/>
            <a:ext cx="7886700" cy="584501"/>
          </a:xfrm>
        </p:spPr>
        <p:txBody>
          <a:bodyPr>
            <a:normAutofit/>
          </a:bodyPr>
          <a:lstStyle/>
          <a:p>
            <a:pPr algn="r"/>
            <a:r>
              <a:rPr lang="it-IT" sz="2800" i="1" dirty="0"/>
              <a:t>Thank </a:t>
            </a:r>
            <a:r>
              <a:rPr lang="it-IT" sz="2800" i="1" dirty="0" err="1"/>
              <a:t>you</a:t>
            </a:r>
            <a:r>
              <a:rPr lang="it-IT" sz="2800" i="1" dirty="0"/>
              <a:t> for </a:t>
            </a:r>
            <a:r>
              <a:rPr lang="it-IT" sz="2800" i="1" dirty="0" err="1"/>
              <a:t>your</a:t>
            </a:r>
            <a:r>
              <a:rPr lang="it-IT" sz="2800" i="1" dirty="0"/>
              <a:t> </a:t>
            </a:r>
            <a:r>
              <a:rPr lang="it-IT" sz="2800" i="1" dirty="0" err="1"/>
              <a:t>attention</a:t>
            </a:r>
            <a:r>
              <a:rPr lang="it-IT" sz="2800" i="1" dirty="0"/>
              <a:t>!</a:t>
            </a:r>
            <a:endParaRPr lang="en-GB" sz="2800" i="1" dirty="0"/>
          </a:p>
        </p:txBody>
      </p:sp>
      <p:sp>
        <p:nvSpPr>
          <p:cNvPr id="3" name="Segnaposto numero diapositiva 2">
            <a:extLst>
              <a:ext uri="{FF2B5EF4-FFF2-40B4-BE49-F238E27FC236}">
                <a16:creationId xmlns="" xmlns:a16="http://schemas.microsoft.com/office/drawing/2014/main" id="{590BAE0D-65AE-477A-8193-AD6EC1E7D333}"/>
              </a:ext>
            </a:extLst>
          </p:cNvPr>
          <p:cNvSpPr>
            <a:spLocks noGrp="1"/>
          </p:cNvSpPr>
          <p:nvPr>
            <p:ph type="sldNum" sz="quarter" idx="12"/>
          </p:nvPr>
        </p:nvSpPr>
        <p:spPr/>
        <p:txBody>
          <a:bodyPr/>
          <a:lstStyle/>
          <a:p>
            <a:fld id="{C94A9C6C-1472-49E2-A08D-475DB4E3CBD3}" type="slidenum">
              <a:rPr lang="en-US" smtClean="0"/>
              <a:pPr/>
              <a:t>16</a:t>
            </a:fld>
            <a:endParaRPr lang="en-US" dirty="0"/>
          </a:p>
        </p:txBody>
      </p:sp>
      <p:grpSp>
        <p:nvGrpSpPr>
          <p:cNvPr id="2149" name="Gruppo 2148">
            <a:extLst>
              <a:ext uri="{FF2B5EF4-FFF2-40B4-BE49-F238E27FC236}">
                <a16:creationId xmlns="" xmlns:a16="http://schemas.microsoft.com/office/drawing/2014/main" id="{6938B44A-796C-4CFD-94B0-2C4F5FE7FDF5}"/>
              </a:ext>
            </a:extLst>
          </p:cNvPr>
          <p:cNvGrpSpPr/>
          <p:nvPr/>
        </p:nvGrpSpPr>
        <p:grpSpPr>
          <a:xfrm>
            <a:off x="505807" y="1018561"/>
            <a:ext cx="8132385" cy="4247154"/>
            <a:chOff x="561976" y="1122198"/>
            <a:chExt cx="8132385" cy="4247154"/>
          </a:xfrm>
        </p:grpSpPr>
        <p:pic>
          <p:nvPicPr>
            <p:cNvPr id="155" name="Immagine 154">
              <a:extLst>
                <a:ext uri="{FF2B5EF4-FFF2-40B4-BE49-F238E27FC236}">
                  <a16:creationId xmlns="" xmlns:a16="http://schemas.microsoft.com/office/drawing/2014/main" id="{34EA405D-7F7D-4CE4-AC44-C236CD8B7B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7590" y="2066517"/>
              <a:ext cx="1212821" cy="458009"/>
            </a:xfrm>
            <a:prstGeom prst="rect">
              <a:avLst/>
            </a:prstGeom>
            <a:noFill/>
            <a:ln>
              <a:noFill/>
            </a:ln>
          </p:spPr>
        </p:pic>
        <p:pic>
          <p:nvPicPr>
            <p:cNvPr id="156" name="Immagine 155">
              <a:extLst>
                <a:ext uri="{FF2B5EF4-FFF2-40B4-BE49-F238E27FC236}">
                  <a16:creationId xmlns="" xmlns:a16="http://schemas.microsoft.com/office/drawing/2014/main" id="{8DD5F0B0-0484-48DF-B7A9-B9B46AFE48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2416" y="2200275"/>
              <a:ext cx="1230333" cy="505388"/>
            </a:xfrm>
            <a:prstGeom prst="rect">
              <a:avLst/>
            </a:prstGeom>
            <a:noFill/>
            <a:ln>
              <a:noFill/>
            </a:ln>
          </p:spPr>
        </p:pic>
        <p:pic>
          <p:nvPicPr>
            <p:cNvPr id="157" name="Immagine 156">
              <a:extLst>
                <a:ext uri="{FF2B5EF4-FFF2-40B4-BE49-F238E27FC236}">
                  <a16:creationId xmlns="" xmlns:a16="http://schemas.microsoft.com/office/drawing/2014/main" id="{2B203592-19AA-42CA-A1BA-9F8B4644638F}"/>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561976" y="2000251"/>
              <a:ext cx="1327904" cy="393526"/>
            </a:xfrm>
            <a:prstGeom prst="rect">
              <a:avLst/>
            </a:prstGeom>
            <a:noFill/>
            <a:ln>
              <a:noFill/>
            </a:ln>
            <a:extLst>
              <a:ext uri="{53640926-AAD7-44D8-BBD7-CCE9431645EC}">
                <a14:shadowObscured xmlns:a14="http://schemas.microsoft.com/office/drawing/2010/main"/>
              </a:ext>
            </a:extLst>
          </p:spPr>
        </p:pic>
        <p:pic>
          <p:nvPicPr>
            <p:cNvPr id="158" name="Immagine 157">
              <a:extLst>
                <a:ext uri="{FF2B5EF4-FFF2-40B4-BE49-F238E27FC236}">
                  <a16:creationId xmlns="" xmlns:a16="http://schemas.microsoft.com/office/drawing/2014/main" id="{07C8F74A-5B61-4244-AC15-10706D298CB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3018" y="1122198"/>
              <a:ext cx="1043939" cy="441020"/>
            </a:xfrm>
            <a:prstGeom prst="rect">
              <a:avLst/>
            </a:prstGeom>
            <a:noFill/>
            <a:ln>
              <a:noFill/>
            </a:ln>
          </p:spPr>
        </p:pic>
        <p:pic>
          <p:nvPicPr>
            <p:cNvPr id="159" name="Immagine 158">
              <a:extLst>
                <a:ext uri="{FF2B5EF4-FFF2-40B4-BE49-F238E27FC236}">
                  <a16:creationId xmlns="" xmlns:a16="http://schemas.microsoft.com/office/drawing/2014/main" id="{54DED8C5-4414-4E48-8AEB-A0867ED7A178}"/>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1276350" y="1208500"/>
              <a:ext cx="1029789" cy="506000"/>
            </a:xfrm>
            <a:prstGeom prst="rect">
              <a:avLst/>
            </a:prstGeom>
            <a:noFill/>
            <a:ln>
              <a:noFill/>
            </a:ln>
            <a:extLst>
              <a:ext uri="{53640926-AAD7-44D8-BBD7-CCE9431645EC}">
                <a14:shadowObscured xmlns:a14="http://schemas.microsoft.com/office/drawing/2010/main"/>
              </a:ext>
            </a:extLst>
          </p:spPr>
        </p:pic>
        <p:pic>
          <p:nvPicPr>
            <p:cNvPr id="160" name="Immagine 159">
              <a:extLst>
                <a:ext uri="{FF2B5EF4-FFF2-40B4-BE49-F238E27FC236}">
                  <a16:creationId xmlns="" xmlns:a16="http://schemas.microsoft.com/office/drawing/2014/main" id="{67FB50D9-F194-4C29-81BE-838AE0A9FC08}"/>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5018636" y="1238046"/>
              <a:ext cx="836817" cy="387406"/>
            </a:xfrm>
            <a:prstGeom prst="rect">
              <a:avLst/>
            </a:prstGeom>
            <a:noFill/>
            <a:ln>
              <a:noFill/>
            </a:ln>
            <a:extLst>
              <a:ext uri="{53640926-AAD7-44D8-BBD7-CCE9431645EC}">
                <a14:shadowObscured xmlns:a14="http://schemas.microsoft.com/office/drawing/2010/main"/>
              </a:ext>
            </a:extLst>
          </p:spPr>
        </p:pic>
        <p:pic>
          <p:nvPicPr>
            <p:cNvPr id="161" name="Immagine 160">
              <a:extLst>
                <a:ext uri="{FF2B5EF4-FFF2-40B4-BE49-F238E27FC236}">
                  <a16:creationId xmlns="" xmlns:a16="http://schemas.microsoft.com/office/drawing/2014/main" id="{0D94944F-48DD-4E80-A43F-2A1295C22B8C}"/>
                </a:ext>
              </a:extLst>
            </p:cNvPr>
            <p:cNvPicPr/>
            <p:nvPr/>
          </p:nvPicPr>
          <p:blipFill rotWithShape="1">
            <a:blip r:embed="rId8" cstate="print">
              <a:extLst>
                <a:ext uri="{28A0092B-C50C-407E-A947-70E740481C1C}">
                  <a14:useLocalDpi xmlns:a14="http://schemas.microsoft.com/office/drawing/2010/main" val="0"/>
                </a:ext>
              </a:extLst>
            </a:blip>
            <a:srcRect t="5844" b="10777"/>
            <a:stretch/>
          </p:blipFill>
          <p:spPr bwMode="auto">
            <a:xfrm>
              <a:off x="3680341" y="2072855"/>
              <a:ext cx="1612671"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62" name="Immagine 161">
              <a:extLst>
                <a:ext uri="{FF2B5EF4-FFF2-40B4-BE49-F238E27FC236}">
                  <a16:creationId xmlns="" xmlns:a16="http://schemas.microsoft.com/office/drawing/2014/main" id="{2404C417-368E-470C-9A2C-4E49374F739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8137" y="1181271"/>
              <a:ext cx="815570" cy="381002"/>
            </a:xfrm>
            <a:prstGeom prst="rect">
              <a:avLst/>
            </a:prstGeom>
            <a:noFill/>
            <a:ln>
              <a:noFill/>
            </a:ln>
          </p:spPr>
        </p:pic>
        <p:pic>
          <p:nvPicPr>
            <p:cNvPr id="163" name="Immagine 162">
              <a:extLst>
                <a:ext uri="{FF2B5EF4-FFF2-40B4-BE49-F238E27FC236}">
                  <a16:creationId xmlns="" xmlns:a16="http://schemas.microsoft.com/office/drawing/2014/main" id="{20D1BF64-A832-40F0-A62A-EBC7EBC4470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069" y="1169372"/>
              <a:ext cx="1066717" cy="293802"/>
            </a:xfrm>
            <a:prstGeom prst="rect">
              <a:avLst/>
            </a:prstGeom>
            <a:noFill/>
            <a:ln>
              <a:noFill/>
            </a:ln>
          </p:spPr>
        </p:pic>
        <p:pic>
          <p:nvPicPr>
            <p:cNvPr id="164" name="Immagine 163">
              <a:extLst>
                <a:ext uri="{FF2B5EF4-FFF2-40B4-BE49-F238E27FC236}">
                  <a16:creationId xmlns="" xmlns:a16="http://schemas.microsoft.com/office/drawing/2014/main" id="{3E972B44-89D4-42F8-807F-698AAE4D15F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7488" y="3781425"/>
              <a:ext cx="1161062" cy="398495"/>
            </a:xfrm>
            <a:prstGeom prst="rect">
              <a:avLst/>
            </a:prstGeom>
            <a:noFill/>
            <a:ln>
              <a:noFill/>
            </a:ln>
          </p:spPr>
        </p:pic>
        <p:pic>
          <p:nvPicPr>
            <p:cNvPr id="165" name="Immagine 164">
              <a:extLst>
                <a:ext uri="{FF2B5EF4-FFF2-40B4-BE49-F238E27FC236}">
                  <a16:creationId xmlns="" xmlns:a16="http://schemas.microsoft.com/office/drawing/2014/main" id="{D85BE486-DF54-4821-B308-F801734ACEA6}"/>
                </a:ext>
              </a:extLst>
            </p:cNvPr>
            <p:cNvPicPr/>
            <p:nvPr/>
          </p:nvPicPr>
          <p:blipFill rotWithShape="1">
            <a:blip r:embed="rId12" cstate="print">
              <a:extLst>
                <a:ext uri="{28A0092B-C50C-407E-A947-70E740481C1C}">
                  <a14:useLocalDpi xmlns:a14="http://schemas.microsoft.com/office/drawing/2010/main" val="0"/>
                </a:ext>
              </a:extLst>
            </a:blip>
            <a:srcRect/>
            <a:stretch/>
          </p:blipFill>
          <p:spPr bwMode="auto">
            <a:xfrm>
              <a:off x="6815763" y="2809875"/>
              <a:ext cx="470862" cy="533712"/>
            </a:xfrm>
            <a:prstGeom prst="rect">
              <a:avLst/>
            </a:prstGeom>
            <a:noFill/>
            <a:ln>
              <a:noFill/>
            </a:ln>
            <a:extLst>
              <a:ext uri="{53640926-AAD7-44D8-BBD7-CCE9431645EC}">
                <a14:shadowObscured xmlns:a14="http://schemas.microsoft.com/office/drawing/2010/main"/>
              </a:ext>
            </a:extLst>
          </p:spPr>
        </p:pic>
        <p:pic>
          <p:nvPicPr>
            <p:cNvPr id="166" name="Immagine 165">
              <a:extLst>
                <a:ext uri="{FF2B5EF4-FFF2-40B4-BE49-F238E27FC236}">
                  <a16:creationId xmlns="" xmlns:a16="http://schemas.microsoft.com/office/drawing/2014/main" id="{040B623A-5840-4891-8257-5CDE306CBD87}"/>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75621" y="1762437"/>
              <a:ext cx="933218" cy="331950"/>
            </a:xfrm>
            <a:prstGeom prst="rect">
              <a:avLst/>
            </a:prstGeom>
            <a:noFill/>
            <a:ln>
              <a:noFill/>
            </a:ln>
          </p:spPr>
        </p:pic>
        <p:pic>
          <p:nvPicPr>
            <p:cNvPr id="167" name="Immagine 166">
              <a:extLst>
                <a:ext uri="{FF2B5EF4-FFF2-40B4-BE49-F238E27FC236}">
                  <a16:creationId xmlns="" xmlns:a16="http://schemas.microsoft.com/office/drawing/2014/main" id="{8E6210E5-E849-4082-8E8B-2FB44B9F6AE1}"/>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6545" y="2745885"/>
              <a:ext cx="540623" cy="473468"/>
            </a:xfrm>
            <a:prstGeom prst="rect">
              <a:avLst/>
            </a:prstGeom>
            <a:noFill/>
            <a:ln>
              <a:noFill/>
            </a:ln>
          </p:spPr>
        </p:pic>
        <p:pic>
          <p:nvPicPr>
            <p:cNvPr id="168" name="Immagine 167">
              <a:extLst>
                <a:ext uri="{FF2B5EF4-FFF2-40B4-BE49-F238E27FC236}">
                  <a16:creationId xmlns="" xmlns:a16="http://schemas.microsoft.com/office/drawing/2014/main" id="{3DE2C529-1C42-4F48-9D05-EB49E8D73A80}"/>
                </a:ext>
              </a:extLst>
            </p:cNvPr>
            <p:cNvPicPr/>
            <p:nvPr/>
          </p:nvPicPr>
          <p:blipFill rotWithShape="1">
            <a:blip r:embed="rId15" cstate="print">
              <a:extLst>
                <a:ext uri="{28A0092B-C50C-407E-A947-70E740481C1C}">
                  <a14:useLocalDpi xmlns:a14="http://schemas.microsoft.com/office/drawing/2010/main" val="0"/>
                </a:ext>
              </a:extLst>
            </a:blip>
            <a:srcRect/>
            <a:stretch/>
          </p:blipFill>
          <p:spPr bwMode="auto">
            <a:xfrm>
              <a:off x="7294720" y="2107108"/>
              <a:ext cx="1399641" cy="398494"/>
            </a:xfrm>
            <a:prstGeom prst="rect">
              <a:avLst/>
            </a:prstGeom>
            <a:noFill/>
            <a:ln>
              <a:noFill/>
            </a:ln>
            <a:extLst>
              <a:ext uri="{53640926-AAD7-44D8-BBD7-CCE9431645EC}">
                <a14:shadowObscured xmlns:a14="http://schemas.microsoft.com/office/drawing/2010/main"/>
              </a:ext>
            </a:extLst>
          </p:spPr>
        </p:pic>
        <p:pic>
          <p:nvPicPr>
            <p:cNvPr id="169" name="Immagine 168">
              <a:extLst>
                <a:ext uri="{FF2B5EF4-FFF2-40B4-BE49-F238E27FC236}">
                  <a16:creationId xmlns="" xmlns:a16="http://schemas.microsoft.com/office/drawing/2014/main" id="{B8E561EA-4662-49D6-A42A-9951162108C9}"/>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7715" y="2924175"/>
              <a:ext cx="669110" cy="574084"/>
            </a:xfrm>
            <a:prstGeom prst="rect">
              <a:avLst/>
            </a:prstGeom>
            <a:noFill/>
            <a:ln>
              <a:noFill/>
            </a:ln>
          </p:spPr>
        </p:pic>
        <p:pic>
          <p:nvPicPr>
            <p:cNvPr id="170" name="Immagine 169">
              <a:extLst>
                <a:ext uri="{FF2B5EF4-FFF2-40B4-BE49-F238E27FC236}">
                  <a16:creationId xmlns="" xmlns:a16="http://schemas.microsoft.com/office/drawing/2014/main" id="{8AE5AAAA-3266-4CD7-AA01-8EAA7EB5FF02}"/>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5416" y="3691053"/>
              <a:ext cx="689325" cy="574084"/>
            </a:xfrm>
            <a:prstGeom prst="rect">
              <a:avLst/>
            </a:prstGeom>
            <a:noFill/>
            <a:ln>
              <a:noFill/>
            </a:ln>
          </p:spPr>
        </p:pic>
        <p:pic>
          <p:nvPicPr>
            <p:cNvPr id="171" name="Immagine 170">
              <a:extLst>
                <a:ext uri="{FF2B5EF4-FFF2-40B4-BE49-F238E27FC236}">
                  <a16:creationId xmlns="" xmlns:a16="http://schemas.microsoft.com/office/drawing/2014/main" id="{388D9862-02F5-4341-A4A5-B603DFF1DEE3}"/>
                </a:ext>
              </a:extLst>
            </p:cNvPr>
            <p:cNvPicPr/>
            <p:nvPr/>
          </p:nvPicPr>
          <p:blipFill rotWithShape="1">
            <a:blip r:embed="rId18" cstate="print">
              <a:extLst>
                <a:ext uri="{28A0092B-C50C-407E-A947-70E740481C1C}">
                  <a14:useLocalDpi xmlns:a14="http://schemas.microsoft.com/office/drawing/2010/main" val="0"/>
                </a:ext>
              </a:extLst>
            </a:blip>
            <a:srcRect b="-525"/>
            <a:stretch/>
          </p:blipFill>
          <p:spPr bwMode="auto">
            <a:xfrm>
              <a:off x="2026757" y="3552775"/>
              <a:ext cx="1158230" cy="400319"/>
            </a:xfrm>
            <a:prstGeom prst="rect">
              <a:avLst/>
            </a:prstGeom>
            <a:noFill/>
            <a:ln>
              <a:noFill/>
            </a:ln>
            <a:extLst>
              <a:ext uri="{53640926-AAD7-44D8-BBD7-CCE9431645EC}">
                <a14:shadowObscured xmlns:a14="http://schemas.microsoft.com/office/drawing/2010/main"/>
              </a:ext>
            </a:extLst>
          </p:spPr>
        </p:pic>
        <p:pic>
          <p:nvPicPr>
            <p:cNvPr id="172" name="Immagine 171">
              <a:extLst>
                <a:ext uri="{FF2B5EF4-FFF2-40B4-BE49-F238E27FC236}">
                  <a16:creationId xmlns="" xmlns:a16="http://schemas.microsoft.com/office/drawing/2014/main" id="{D374DEEA-9D97-49A1-A352-D03136C75B70}"/>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27319" y="4504514"/>
              <a:ext cx="613216" cy="679465"/>
            </a:xfrm>
            <a:prstGeom prst="rect">
              <a:avLst/>
            </a:prstGeom>
            <a:noFill/>
            <a:ln>
              <a:noFill/>
            </a:ln>
          </p:spPr>
        </p:pic>
        <p:pic>
          <p:nvPicPr>
            <p:cNvPr id="173" name="Immagine 172">
              <a:extLst>
                <a:ext uri="{FF2B5EF4-FFF2-40B4-BE49-F238E27FC236}">
                  <a16:creationId xmlns="" xmlns:a16="http://schemas.microsoft.com/office/drawing/2014/main" id="{F63ED7F2-F1EE-4802-A85B-A758D57978CE}"/>
                </a:ext>
              </a:extLst>
            </p:cNvPr>
            <p:cNvPicPr/>
            <p:nvPr/>
          </p:nvPicPr>
          <p:blipFill rotWithShape="1">
            <a:blip r:embed="rId20" cstate="print">
              <a:extLst>
                <a:ext uri="{28A0092B-C50C-407E-A947-70E740481C1C}">
                  <a14:useLocalDpi xmlns:a14="http://schemas.microsoft.com/office/drawing/2010/main" val="0"/>
                </a:ext>
              </a:extLst>
            </a:blip>
            <a:srcRect t="-36649"/>
            <a:stretch/>
          </p:blipFill>
          <p:spPr bwMode="auto">
            <a:xfrm>
              <a:off x="4071416" y="3654518"/>
              <a:ext cx="1070610" cy="533400"/>
            </a:xfrm>
            <a:prstGeom prst="rect">
              <a:avLst/>
            </a:prstGeom>
            <a:noFill/>
            <a:ln>
              <a:noFill/>
            </a:ln>
            <a:extLst>
              <a:ext uri="{53640926-AAD7-44D8-BBD7-CCE9431645EC}">
                <a14:shadowObscured xmlns:a14="http://schemas.microsoft.com/office/drawing/2010/main"/>
              </a:ext>
            </a:extLst>
          </p:spPr>
        </p:pic>
        <p:pic>
          <p:nvPicPr>
            <p:cNvPr id="174" name="Immagine 173">
              <a:extLst>
                <a:ext uri="{FF2B5EF4-FFF2-40B4-BE49-F238E27FC236}">
                  <a16:creationId xmlns="" xmlns:a16="http://schemas.microsoft.com/office/drawing/2014/main" id="{EB65C0F9-62FA-423A-A329-01F40076CECC}"/>
                </a:ext>
              </a:extLst>
            </p:cNvPr>
            <p:cNvPicPr/>
            <p:nvPr/>
          </p:nvPicPr>
          <p:blipFill rotWithShape="1">
            <a:blip r:embed="rId21" cstate="print">
              <a:extLst>
                <a:ext uri="{28A0092B-C50C-407E-A947-70E740481C1C}">
                  <a14:useLocalDpi xmlns:a14="http://schemas.microsoft.com/office/drawing/2010/main" val="0"/>
                </a:ext>
              </a:extLst>
            </a:blip>
            <a:srcRect l="10303" t="11627" r="8292" b="7899"/>
            <a:stretch/>
          </p:blipFill>
          <p:spPr bwMode="auto">
            <a:xfrm>
              <a:off x="5592732" y="2995603"/>
              <a:ext cx="1013453" cy="574045"/>
            </a:xfrm>
            <a:prstGeom prst="rect">
              <a:avLst/>
            </a:prstGeom>
            <a:noFill/>
            <a:ln>
              <a:noFill/>
            </a:ln>
            <a:extLst>
              <a:ext uri="{53640926-AAD7-44D8-BBD7-CCE9431645EC}">
                <a14:shadowObscured xmlns:a14="http://schemas.microsoft.com/office/drawing/2010/main"/>
              </a:ext>
            </a:extLst>
          </p:spPr>
        </p:pic>
        <p:pic>
          <p:nvPicPr>
            <p:cNvPr id="175" name="Immagine 174">
              <a:extLst>
                <a:ext uri="{FF2B5EF4-FFF2-40B4-BE49-F238E27FC236}">
                  <a16:creationId xmlns="" xmlns:a16="http://schemas.microsoft.com/office/drawing/2014/main" id="{6820BCA3-71D3-47C9-9109-3EC90BCE9EA8}"/>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734301" y="2717258"/>
              <a:ext cx="533100" cy="730394"/>
            </a:xfrm>
            <a:prstGeom prst="rect">
              <a:avLst/>
            </a:prstGeom>
            <a:noFill/>
            <a:ln>
              <a:noFill/>
            </a:ln>
          </p:spPr>
        </p:pic>
        <p:pic>
          <p:nvPicPr>
            <p:cNvPr id="176" name="Immagine 175">
              <a:extLst>
                <a:ext uri="{FF2B5EF4-FFF2-40B4-BE49-F238E27FC236}">
                  <a16:creationId xmlns="" xmlns:a16="http://schemas.microsoft.com/office/drawing/2014/main" id="{1C2F374F-A68E-4F67-A91B-C3622EC4343D}"/>
                </a:ext>
              </a:extLst>
            </p:cNvPr>
            <p:cNvPicPr/>
            <p:nvPr/>
          </p:nvPicPr>
          <p:blipFill>
            <a:blip r:embed="rId23">
              <a:extLst>
                <a:ext uri="{28A0092B-C50C-407E-A947-70E740481C1C}">
                  <a14:useLocalDpi xmlns:a14="http://schemas.microsoft.com/office/drawing/2010/main" val="0"/>
                </a:ext>
              </a:extLst>
            </a:blip>
            <a:srcRect/>
            <a:stretch>
              <a:fillRect/>
            </a:stretch>
          </p:blipFill>
          <p:spPr bwMode="auto">
            <a:xfrm>
              <a:off x="2458901" y="2828557"/>
              <a:ext cx="931545" cy="372110"/>
            </a:xfrm>
            <a:prstGeom prst="rect">
              <a:avLst/>
            </a:prstGeom>
            <a:noFill/>
            <a:ln>
              <a:noFill/>
            </a:ln>
          </p:spPr>
        </p:pic>
        <p:pic>
          <p:nvPicPr>
            <p:cNvPr id="177" name="Immagine 176">
              <a:extLst>
                <a:ext uri="{FF2B5EF4-FFF2-40B4-BE49-F238E27FC236}">
                  <a16:creationId xmlns="" xmlns:a16="http://schemas.microsoft.com/office/drawing/2014/main" id="{1781EE73-C433-4285-9B2F-7C8815263BB3}"/>
                </a:ext>
              </a:extLst>
            </p:cNvPr>
            <p:cNvPicPr/>
            <p:nvPr/>
          </p:nvPicPr>
          <p:blipFill rotWithShape="1">
            <a:blip r:embed="rId24" cstate="print">
              <a:extLst>
                <a:ext uri="{28A0092B-C50C-407E-A947-70E740481C1C}">
                  <a14:useLocalDpi xmlns:a14="http://schemas.microsoft.com/office/drawing/2010/main" val="0"/>
                </a:ext>
              </a:extLst>
            </a:blip>
            <a:srcRect l="-6470" t="-14364" r="-8843" b="-26693"/>
            <a:stretch/>
          </p:blipFill>
          <p:spPr bwMode="auto">
            <a:xfrm>
              <a:off x="2008669" y="4543827"/>
              <a:ext cx="805136" cy="437516"/>
            </a:xfrm>
            <a:prstGeom prst="rect">
              <a:avLst/>
            </a:prstGeom>
            <a:noFill/>
            <a:ln>
              <a:noFill/>
            </a:ln>
            <a:extLst>
              <a:ext uri="{53640926-AAD7-44D8-BBD7-CCE9431645EC}">
                <a14:shadowObscured xmlns:a14="http://schemas.microsoft.com/office/drawing/2010/main"/>
              </a:ext>
            </a:extLst>
          </p:spPr>
        </p:pic>
        <p:pic>
          <p:nvPicPr>
            <p:cNvPr id="178" name="Immagine 177">
              <a:extLst>
                <a:ext uri="{FF2B5EF4-FFF2-40B4-BE49-F238E27FC236}">
                  <a16:creationId xmlns="" xmlns:a16="http://schemas.microsoft.com/office/drawing/2014/main" id="{14966F3A-BBCA-4683-86AB-274848120A01}"/>
                </a:ext>
              </a:extLst>
            </p:cNvPr>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16407" y="4927735"/>
              <a:ext cx="908008" cy="354462"/>
            </a:xfrm>
            <a:prstGeom prst="rect">
              <a:avLst/>
            </a:prstGeom>
            <a:noFill/>
            <a:ln>
              <a:noFill/>
            </a:ln>
          </p:spPr>
        </p:pic>
        <p:pic>
          <p:nvPicPr>
            <p:cNvPr id="179" name="Immagine 178">
              <a:extLst>
                <a:ext uri="{FF2B5EF4-FFF2-40B4-BE49-F238E27FC236}">
                  <a16:creationId xmlns="" xmlns:a16="http://schemas.microsoft.com/office/drawing/2014/main" id="{B7C33491-C9D0-4F7F-82B5-C8EA3BF5914B}"/>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184987" y="4049809"/>
              <a:ext cx="581827" cy="369090"/>
            </a:xfrm>
            <a:prstGeom prst="rect">
              <a:avLst/>
            </a:prstGeom>
            <a:noFill/>
            <a:ln>
              <a:noFill/>
            </a:ln>
          </p:spPr>
        </p:pic>
        <p:pic>
          <p:nvPicPr>
            <p:cNvPr id="180" name="Immagine 179">
              <a:extLst>
                <a:ext uri="{FF2B5EF4-FFF2-40B4-BE49-F238E27FC236}">
                  <a16:creationId xmlns="" xmlns:a16="http://schemas.microsoft.com/office/drawing/2014/main" id="{699370E8-91AE-4D91-B524-913F3C8362B4}"/>
                </a:ext>
              </a:extLst>
            </p:cNvPr>
            <p:cNvPicPr/>
            <p:nvPr/>
          </p:nvPicPr>
          <p:blipFill rotWithShape="1">
            <a:blip r:embed="rId27" cstate="print">
              <a:extLst>
                <a:ext uri="{28A0092B-C50C-407E-A947-70E740481C1C}">
                  <a14:useLocalDpi xmlns:a14="http://schemas.microsoft.com/office/drawing/2010/main" val="0"/>
                </a:ext>
              </a:extLst>
            </a:blip>
            <a:srcRect/>
            <a:stretch/>
          </p:blipFill>
          <p:spPr bwMode="auto">
            <a:xfrm>
              <a:off x="5255719" y="4115348"/>
              <a:ext cx="922752" cy="505387"/>
            </a:xfrm>
            <a:prstGeom prst="rect">
              <a:avLst/>
            </a:prstGeom>
            <a:noFill/>
            <a:ln>
              <a:noFill/>
            </a:ln>
            <a:extLst>
              <a:ext uri="{53640926-AAD7-44D8-BBD7-CCE9431645EC}">
                <a14:shadowObscured xmlns:a14="http://schemas.microsoft.com/office/drawing/2010/main"/>
              </a:ext>
            </a:extLst>
          </p:spPr>
        </p:pic>
        <p:pic>
          <p:nvPicPr>
            <p:cNvPr id="181" name="Immagine 180">
              <a:extLst>
                <a:ext uri="{FF2B5EF4-FFF2-40B4-BE49-F238E27FC236}">
                  <a16:creationId xmlns="" xmlns:a16="http://schemas.microsoft.com/office/drawing/2014/main" id="{C9500430-FFFE-4FB9-A791-37E41B9A56F7}"/>
                </a:ext>
              </a:extLst>
            </p:cNvPr>
            <p:cNvPicPr/>
            <p:nvPr/>
          </p:nvPicPr>
          <p:blipFill rotWithShape="1">
            <a:blip r:embed="rId28" cstate="print">
              <a:extLst>
                <a:ext uri="{28A0092B-C50C-407E-A947-70E740481C1C}">
                  <a14:useLocalDpi xmlns:a14="http://schemas.microsoft.com/office/drawing/2010/main" val="0"/>
                </a:ext>
              </a:extLst>
            </a:blip>
            <a:srcRect b="-27342"/>
            <a:stretch/>
          </p:blipFill>
          <p:spPr bwMode="auto">
            <a:xfrm>
              <a:off x="7008839" y="4518258"/>
              <a:ext cx="1229562" cy="364888"/>
            </a:xfrm>
            <a:prstGeom prst="rect">
              <a:avLst/>
            </a:prstGeom>
            <a:noFill/>
            <a:ln>
              <a:noFill/>
            </a:ln>
            <a:extLst>
              <a:ext uri="{53640926-AAD7-44D8-BBD7-CCE9431645EC}">
                <a14:shadowObscured xmlns:a14="http://schemas.microsoft.com/office/drawing/2010/main"/>
              </a:ext>
            </a:extLst>
          </p:spPr>
        </p:pic>
        <p:pic>
          <p:nvPicPr>
            <p:cNvPr id="182" name="Immagine 181">
              <a:extLst>
                <a:ext uri="{FF2B5EF4-FFF2-40B4-BE49-F238E27FC236}">
                  <a16:creationId xmlns="" xmlns:a16="http://schemas.microsoft.com/office/drawing/2014/main" id="{07CE7946-D4C5-422A-8BD5-E38C41AA389E}"/>
                </a:ext>
              </a:extLst>
            </p:cNvPr>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308071" y="4222198"/>
              <a:ext cx="589280" cy="638794"/>
            </a:xfrm>
            <a:prstGeom prst="rect">
              <a:avLst/>
            </a:prstGeom>
            <a:noFill/>
            <a:ln>
              <a:noFill/>
            </a:ln>
          </p:spPr>
        </p:pic>
        <p:pic>
          <p:nvPicPr>
            <p:cNvPr id="183" name="Immagine 182">
              <a:extLst>
                <a:ext uri="{FF2B5EF4-FFF2-40B4-BE49-F238E27FC236}">
                  <a16:creationId xmlns="" xmlns:a16="http://schemas.microsoft.com/office/drawing/2014/main" id="{31598A49-4639-41A2-955D-0725493C4878}"/>
                </a:ext>
              </a:extLst>
            </p:cNvPr>
            <p:cNvPicPr/>
            <p:nvPr/>
          </p:nvPicPr>
          <p:blipFill>
            <a:blip r:embed="rId30" cstate="print">
              <a:extLst>
                <a:ext uri="{28A0092B-C50C-407E-A947-70E740481C1C}">
                  <a14:useLocalDpi xmlns:a14="http://schemas.microsoft.com/office/drawing/2010/main" val="0"/>
                </a:ext>
              </a:extLst>
            </a:blip>
            <a:srcRect/>
            <a:stretch/>
          </p:blipFill>
          <p:spPr bwMode="auto">
            <a:xfrm>
              <a:off x="5029456" y="4872678"/>
              <a:ext cx="1926525" cy="496674"/>
            </a:xfrm>
            <a:prstGeom prst="rect">
              <a:avLst/>
            </a:prstGeom>
            <a:noFill/>
            <a:ln>
              <a:noFill/>
            </a:ln>
          </p:spPr>
        </p:pic>
        <p:pic>
          <p:nvPicPr>
            <p:cNvPr id="184" name="Immagine 183">
              <a:extLst>
                <a:ext uri="{FF2B5EF4-FFF2-40B4-BE49-F238E27FC236}">
                  <a16:creationId xmlns="" xmlns:a16="http://schemas.microsoft.com/office/drawing/2014/main" id="{87D5F2A2-C19E-46F5-9C15-30DCE78C3596}"/>
                </a:ext>
              </a:extLst>
            </p:cNvPr>
            <p:cNvPicPr/>
            <p:nvPr/>
          </p:nvPicPr>
          <p:blipFill>
            <a:blip r:embed="rId31">
              <a:extLst>
                <a:ext uri="{28A0092B-C50C-407E-A947-70E740481C1C}">
                  <a14:useLocalDpi xmlns:a14="http://schemas.microsoft.com/office/drawing/2010/main" val="0"/>
                </a:ext>
              </a:extLst>
            </a:blip>
            <a:srcRect/>
            <a:stretch>
              <a:fillRect/>
            </a:stretch>
          </p:blipFill>
          <p:spPr bwMode="auto">
            <a:xfrm>
              <a:off x="7538778" y="1199484"/>
              <a:ext cx="680493" cy="660242"/>
            </a:xfrm>
            <a:prstGeom prst="rect">
              <a:avLst/>
            </a:prstGeom>
            <a:noFill/>
            <a:ln>
              <a:noFill/>
            </a:ln>
          </p:spPr>
        </p:pic>
        <p:pic>
          <p:nvPicPr>
            <p:cNvPr id="185" name="Immagine 184">
              <a:extLst>
                <a:ext uri="{FF2B5EF4-FFF2-40B4-BE49-F238E27FC236}">
                  <a16:creationId xmlns="" xmlns:a16="http://schemas.microsoft.com/office/drawing/2014/main" id="{508248BB-8DFF-4B1C-88E0-6A1843C9EA65}"/>
                </a:ext>
              </a:extLst>
            </p:cNvPr>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16657" y="3765985"/>
              <a:ext cx="998693" cy="430682"/>
            </a:xfrm>
            <a:prstGeom prst="rect">
              <a:avLst/>
            </a:prstGeom>
            <a:noFill/>
            <a:ln>
              <a:noFill/>
            </a:ln>
          </p:spPr>
        </p:pic>
      </p:grpSp>
      <p:sp>
        <p:nvSpPr>
          <p:cNvPr id="37" name="Υπότιτλος 3">
            <a:extLst>
              <a:ext uri="{FF2B5EF4-FFF2-40B4-BE49-F238E27FC236}">
                <a16:creationId xmlns="" xmlns:a16="http://schemas.microsoft.com/office/drawing/2014/main" id="{BB92FDD1-F979-400A-8020-4F497CB434D8}"/>
              </a:ext>
            </a:extLst>
          </p:cNvPr>
          <p:cNvSpPr txBox="1">
            <a:spLocks/>
          </p:cNvSpPr>
          <p:nvPr/>
        </p:nvSpPr>
        <p:spPr>
          <a:xfrm>
            <a:off x="283969" y="5471318"/>
            <a:ext cx="7886700" cy="807275"/>
          </a:xfrm>
        </p:spPr>
        <p:txBody>
          <a:bodyPr>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Francesca Sanna, FIELDS project manager </a:t>
            </a:r>
          </a:p>
          <a:p>
            <a:pPr marL="0" indent="0">
              <a:buNone/>
            </a:pPr>
            <a:r>
              <a:rPr lang="en-US" sz="1800" dirty="0">
                <a:solidFill>
                  <a:srgbClr val="2E74B5"/>
                </a:solidFill>
              </a:rPr>
              <a:t>francesca.sanna@unito.it</a:t>
            </a:r>
          </a:p>
        </p:txBody>
      </p:sp>
    </p:spTree>
    <p:extLst>
      <p:ext uri="{BB962C8B-B14F-4D97-AF65-F5344CB8AC3E}">
        <p14:creationId xmlns:p14="http://schemas.microsoft.com/office/powerpoint/2010/main" val="4109325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903BDF1C-1CF6-4661-9D52-3F23FFC8D3E8}"/>
              </a:ext>
            </a:extLst>
          </p:cNvPr>
          <p:cNvSpPr>
            <a:spLocks noGrp="1"/>
          </p:cNvSpPr>
          <p:nvPr>
            <p:ph idx="1"/>
          </p:nvPr>
        </p:nvSpPr>
        <p:spPr>
          <a:xfrm>
            <a:off x="541941" y="1241570"/>
            <a:ext cx="7586992" cy="4662656"/>
          </a:xfrm>
        </p:spPr>
        <p:txBody>
          <a:bodyPr/>
          <a:lstStyle/>
          <a:p>
            <a:pPr marL="1344613" indent="-1344613">
              <a:buNone/>
            </a:pPr>
            <a:r>
              <a:rPr lang="en-US" b="1" dirty="0">
                <a:solidFill>
                  <a:schemeClr val="accent6">
                    <a:lumMod val="75000"/>
                  </a:schemeClr>
                </a:solidFill>
              </a:rPr>
              <a:t>Task 1.1: State of the Art (UNITO), M1-M6</a:t>
            </a:r>
          </a:p>
          <a:p>
            <a:pPr marL="0" indent="0" algn="l">
              <a:buNone/>
            </a:pPr>
            <a:r>
              <a:rPr lang="fr-FR" i="1" dirty="0"/>
              <a:t>Francesca Sanna (UNITO)</a:t>
            </a:r>
          </a:p>
          <a:p>
            <a:pPr marL="0" indent="0">
              <a:buNone/>
            </a:pPr>
            <a:endParaRPr lang="en-GB" i="1" dirty="0">
              <a:solidFill>
                <a:schemeClr val="accent1">
                  <a:lumMod val="50000"/>
                </a:schemeClr>
              </a:solidFill>
            </a:endParaRPr>
          </a:p>
          <a:p>
            <a:pPr marL="0" indent="0">
              <a:buNone/>
            </a:pPr>
            <a:r>
              <a:rPr lang="en-GB" i="1" dirty="0">
                <a:solidFill>
                  <a:schemeClr val="accent1">
                    <a:lumMod val="50000"/>
                  </a:schemeClr>
                </a:solidFill>
              </a:rPr>
              <a:t>D1.1  Stakeholders strategic plans and analysis report, M1 – M6</a:t>
            </a:r>
          </a:p>
          <a:p>
            <a:pPr marL="0" indent="0">
              <a:buNone/>
            </a:pPr>
            <a:endParaRPr lang="it-IT" i="1" dirty="0">
              <a:solidFill>
                <a:schemeClr val="accent1">
                  <a:lumMod val="50000"/>
                </a:schemeClr>
              </a:solidFill>
            </a:endParaRPr>
          </a:p>
          <a:p>
            <a:pPr marL="0" indent="0">
              <a:buNone/>
            </a:pPr>
            <a:r>
              <a:rPr lang="en-GB" i="1" dirty="0">
                <a:solidFill>
                  <a:schemeClr val="accent1">
                    <a:lumMod val="50000"/>
                  </a:schemeClr>
                </a:solidFill>
              </a:rPr>
              <a:t>D1.2  Repository of previous projects, results and best practices, </a:t>
            </a:r>
            <a:r>
              <a:rPr lang="en-GB" i="1" dirty="0" smtClean="0">
                <a:solidFill>
                  <a:schemeClr val="accent1">
                    <a:lumMod val="50000"/>
                  </a:schemeClr>
                </a:solidFill>
              </a:rPr>
              <a:t>	M1 </a:t>
            </a:r>
            <a:r>
              <a:rPr lang="en-GB" i="1" dirty="0">
                <a:solidFill>
                  <a:schemeClr val="accent1">
                    <a:lumMod val="50000"/>
                  </a:schemeClr>
                </a:solidFill>
              </a:rPr>
              <a:t>– M6</a:t>
            </a:r>
          </a:p>
          <a:p>
            <a:pPr marL="0" indent="0">
              <a:buNone/>
            </a:pPr>
            <a:endParaRPr lang="it-IT" i="1" dirty="0"/>
          </a:p>
        </p:txBody>
      </p:sp>
      <p:sp>
        <p:nvSpPr>
          <p:cNvPr id="4" name="Segnaposto numero diapositiva 3">
            <a:extLst>
              <a:ext uri="{FF2B5EF4-FFF2-40B4-BE49-F238E27FC236}">
                <a16:creationId xmlns="" xmlns:a16="http://schemas.microsoft.com/office/drawing/2014/main" id="{6E6E4C0E-A020-4D71-9D74-75F6D041A077}"/>
              </a:ext>
            </a:extLst>
          </p:cNvPr>
          <p:cNvSpPr>
            <a:spLocks noGrp="1"/>
          </p:cNvSpPr>
          <p:nvPr>
            <p:ph type="sldNum" sz="quarter" idx="12"/>
          </p:nvPr>
        </p:nvSpPr>
        <p:spPr/>
        <p:txBody>
          <a:bodyPr/>
          <a:lstStyle/>
          <a:p>
            <a:fld id="{C94A9C6C-1472-49E2-A08D-475DB4E3CBD3}" type="slidenum">
              <a:rPr lang="en-US" smtClean="0"/>
              <a:t>2</a:t>
            </a:fld>
            <a:endParaRPr lang="en-US" dirty="0"/>
          </a:p>
        </p:txBody>
      </p:sp>
      <p:sp>
        <p:nvSpPr>
          <p:cNvPr id="7" name="Titolo 1">
            <a:extLst>
              <a:ext uri="{FF2B5EF4-FFF2-40B4-BE49-F238E27FC236}">
                <a16:creationId xmlns="" xmlns:a16="http://schemas.microsoft.com/office/drawing/2014/main" id="{D6416BF9-EF72-4CF6-BB56-1CE16768230D}"/>
              </a:ext>
            </a:extLst>
          </p:cNvPr>
          <p:cNvSpPr>
            <a:spLocks noGrp="1"/>
          </p:cNvSpPr>
          <p:nvPr>
            <p:ph type="title"/>
          </p:nvPr>
        </p:nvSpPr>
        <p:spPr>
          <a:xfrm>
            <a:off x="541940" y="259748"/>
            <a:ext cx="8160626" cy="539750"/>
          </a:xfrm>
        </p:spPr>
        <p:txBody>
          <a:bodyPr/>
          <a:lstStyle/>
          <a:p>
            <a:r>
              <a:rPr lang="en-GB" dirty="0"/>
              <a:t>WP1 – </a:t>
            </a:r>
            <a:r>
              <a:rPr lang="en-US" dirty="0"/>
              <a:t>State of the art (ISEKI)</a:t>
            </a:r>
            <a:endParaRPr lang="en-GB" dirty="0"/>
          </a:p>
        </p:txBody>
      </p:sp>
    </p:spTree>
    <p:extLst>
      <p:ext uri="{BB962C8B-B14F-4D97-AF65-F5344CB8AC3E}">
        <p14:creationId xmlns:p14="http://schemas.microsoft.com/office/powerpoint/2010/main" val="296030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25ED182-96EF-4A13-A72E-46DABF1F4D36}"/>
              </a:ext>
            </a:extLst>
          </p:cNvPr>
          <p:cNvSpPr>
            <a:spLocks noGrp="1"/>
          </p:cNvSpPr>
          <p:nvPr>
            <p:ph type="title"/>
          </p:nvPr>
        </p:nvSpPr>
        <p:spPr/>
        <p:txBody>
          <a:bodyPr/>
          <a:lstStyle/>
          <a:p>
            <a:r>
              <a:rPr lang="en-US" dirty="0"/>
              <a:t>Task 1.1  State of the Art (UNITO), M1 – M6</a:t>
            </a:r>
          </a:p>
        </p:txBody>
      </p:sp>
      <p:sp>
        <p:nvSpPr>
          <p:cNvPr id="4" name="Segnaposto numero diapositiva 3">
            <a:extLst>
              <a:ext uri="{FF2B5EF4-FFF2-40B4-BE49-F238E27FC236}">
                <a16:creationId xmlns="" xmlns:a16="http://schemas.microsoft.com/office/drawing/2014/main" id="{9C3D3665-444B-4735-9C19-69C2F8B32544}"/>
              </a:ext>
            </a:extLst>
          </p:cNvPr>
          <p:cNvSpPr>
            <a:spLocks noGrp="1"/>
          </p:cNvSpPr>
          <p:nvPr>
            <p:ph type="sldNum" sz="quarter" idx="12"/>
          </p:nvPr>
        </p:nvSpPr>
        <p:spPr/>
        <p:txBody>
          <a:bodyPr/>
          <a:lstStyle/>
          <a:p>
            <a:fld id="{C94A9C6C-1472-49E2-A08D-475DB4E3CBD3}" type="slidenum">
              <a:rPr lang="en-US" smtClean="0"/>
              <a:t>3</a:t>
            </a:fld>
            <a:endParaRPr lang="en-US" dirty="0"/>
          </a:p>
        </p:txBody>
      </p:sp>
      <p:sp>
        <p:nvSpPr>
          <p:cNvPr id="10" name="Rettangolo 9">
            <a:extLst>
              <a:ext uri="{FF2B5EF4-FFF2-40B4-BE49-F238E27FC236}">
                <a16:creationId xmlns="" xmlns:a16="http://schemas.microsoft.com/office/drawing/2014/main" id="{A9DB368D-E10E-40AC-8863-3555AC3DCB5B}"/>
              </a:ext>
            </a:extLst>
          </p:cNvPr>
          <p:cNvSpPr/>
          <p:nvPr/>
        </p:nvSpPr>
        <p:spPr>
          <a:xfrm>
            <a:off x="647528" y="915643"/>
            <a:ext cx="7352526" cy="410882"/>
          </a:xfrm>
          <a:prstGeom prst="rect">
            <a:avLst/>
          </a:prstGeom>
        </p:spPr>
        <p:txBody>
          <a:bodyPr wrap="square">
            <a:spAutoFit/>
          </a:bodyPr>
          <a:lstStyle/>
          <a:p>
            <a:pPr>
              <a:lnSpc>
                <a:spcPct val="115000"/>
              </a:lnSpc>
              <a:spcBef>
                <a:spcPts val="600"/>
              </a:spcBef>
              <a:spcAft>
                <a:spcPts val="600"/>
              </a:spcAft>
            </a:pPr>
            <a:r>
              <a:rPr lang="en-GB" b="1" i="1" dirty="0">
                <a:solidFill>
                  <a:schemeClr val="accent6">
                    <a:lumMod val="75000"/>
                  </a:schemeClr>
                </a:solidFill>
                <a:latin typeface="Arial" panose="020B0604020202020204" pitchFamily="34" charset="0"/>
                <a:cs typeface="Arial" panose="020B0604020202020204" pitchFamily="34" charset="0"/>
              </a:rPr>
              <a:t>D1.1  Stakeholders strategic plans and analysis report, M1 – M6</a:t>
            </a:r>
          </a:p>
        </p:txBody>
      </p:sp>
      <p:sp>
        <p:nvSpPr>
          <p:cNvPr id="12" name="Rettangolo 11">
            <a:extLst>
              <a:ext uri="{FF2B5EF4-FFF2-40B4-BE49-F238E27FC236}">
                <a16:creationId xmlns="" xmlns:a16="http://schemas.microsoft.com/office/drawing/2014/main" id="{65F41ADA-48E8-4334-9987-D6B05B90A83A}"/>
              </a:ext>
            </a:extLst>
          </p:cNvPr>
          <p:cNvSpPr/>
          <p:nvPr/>
        </p:nvSpPr>
        <p:spPr>
          <a:xfrm>
            <a:off x="378550" y="1574940"/>
            <a:ext cx="4026302" cy="3970318"/>
          </a:xfrm>
          <a:prstGeom prst="rect">
            <a:avLst/>
          </a:prstGeom>
        </p:spPr>
        <p:txBody>
          <a:bodyPr wrap="square">
            <a:spAutoFit/>
          </a:bodyPr>
          <a:lstStyle/>
          <a:p>
            <a:r>
              <a:rPr lang="en-US" dirty="0">
                <a:latin typeface="Calibri" panose="020F0502020204030204" pitchFamily="34" charset="0"/>
                <a:cs typeface="Times New Roman" panose="02020603050405020304" pitchFamily="18" charset="0"/>
              </a:rPr>
              <a:t>The growth strategy of the sector has been summarized through the available material and directives from the EU, producers associations and industries, in a comprehensive report by UNITO, UHOH, CONFAGRI and WUR</a:t>
            </a:r>
          </a:p>
          <a:p>
            <a:endParaRPr lang="en-US" dirty="0">
              <a:latin typeface="Calibri" panose="020F0502020204030204" pitchFamily="34" charset="0"/>
              <a:cs typeface="Times New Roman" panose="02020603050405020304" pitchFamily="18" charset="0"/>
            </a:endParaRPr>
          </a:p>
          <a:p>
            <a:pPr marL="285750" indent="-285750">
              <a:buFontTx/>
              <a:buChar char="-"/>
            </a:pPr>
            <a:r>
              <a:rPr lang="en-US" dirty="0">
                <a:latin typeface="Calibri" panose="020F0502020204030204" pitchFamily="34" charset="0"/>
                <a:cs typeface="Times New Roman" panose="02020603050405020304" pitchFamily="18" charset="0"/>
              </a:rPr>
              <a:t>Literature research </a:t>
            </a:r>
          </a:p>
          <a:p>
            <a:pPr marL="285750" indent="-285750">
              <a:buFontTx/>
              <a:buChar char="-"/>
            </a:pPr>
            <a:r>
              <a:rPr lang="en-GB" dirty="0">
                <a:latin typeface="Calibri" panose="020F0502020204030204" pitchFamily="34" charset="0"/>
                <a:cs typeface="Times New Roman" panose="02020603050405020304" pitchFamily="18" charset="0"/>
              </a:rPr>
              <a:t>15 contribution received from the partners</a:t>
            </a:r>
          </a:p>
          <a:p>
            <a:pPr marL="285750" indent="-285750">
              <a:buFontTx/>
              <a:buChar char="-"/>
            </a:pPr>
            <a:r>
              <a:rPr lang="en-US" dirty="0">
                <a:latin typeface="Calibri" panose="020F0502020204030204" pitchFamily="34" charset="0"/>
                <a:cs typeface="Times New Roman" panose="02020603050405020304" pitchFamily="18" charset="0"/>
              </a:rPr>
              <a:t>Meetings to define the firsts steps on the growth strategy of the sector and revised to discuss on the </a:t>
            </a:r>
            <a:r>
              <a:rPr lang="en-GB" dirty="0"/>
              <a:t>contribution received </a:t>
            </a:r>
            <a:endParaRPr lang="en-US" dirty="0">
              <a:latin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 xmlns:a16="http://schemas.microsoft.com/office/drawing/2014/main" id="{2651D172-0D4C-4B86-B7C9-F6DF0EF512F2}"/>
              </a:ext>
            </a:extLst>
          </p:cNvPr>
          <p:cNvSpPr/>
          <p:nvPr/>
        </p:nvSpPr>
        <p:spPr>
          <a:xfrm>
            <a:off x="647528" y="5718252"/>
            <a:ext cx="5625950" cy="446276"/>
          </a:xfrm>
          <a:prstGeom prst="rect">
            <a:avLst/>
          </a:prstGeom>
        </p:spPr>
        <p:txBody>
          <a:bodyPr wrap="square">
            <a:spAutoFit/>
          </a:bodyPr>
          <a:lstStyle/>
          <a:p>
            <a:pPr>
              <a:lnSpc>
                <a:spcPct val="115000"/>
              </a:lnSpc>
              <a:spcBef>
                <a:spcPts val="600"/>
              </a:spcBef>
              <a:spcAft>
                <a:spcPts val="600"/>
              </a:spcAft>
            </a:pPr>
            <a:r>
              <a:rPr lang="en-GB" sz="2000" i="1" dirty="0">
                <a:solidFill>
                  <a:schemeClr val="accent1">
                    <a:lumMod val="50000"/>
                  </a:schemeClr>
                </a:solidFill>
                <a:latin typeface="Arial" panose="020B0604020202020204" pitchFamily="34" charset="0"/>
                <a:cs typeface="Arial" panose="020B0604020202020204" pitchFamily="34" charset="0"/>
              </a:rPr>
              <a:t>D1.1 finalized, sent to the HSC and submitted</a:t>
            </a:r>
          </a:p>
        </p:txBody>
      </p:sp>
      <p:pic>
        <p:nvPicPr>
          <p:cNvPr id="3" name="Immagine 2"/>
          <p:cNvPicPr>
            <a:picLocks noChangeAspect="1"/>
          </p:cNvPicPr>
          <p:nvPr/>
        </p:nvPicPr>
        <p:blipFill rotWithShape="1">
          <a:blip r:embed="rId2"/>
          <a:srcRect l="3684"/>
          <a:stretch/>
        </p:blipFill>
        <p:spPr>
          <a:xfrm>
            <a:off x="4503174" y="1574940"/>
            <a:ext cx="4296700" cy="3966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7300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 xmlns:a16="http://schemas.microsoft.com/office/drawing/2014/main" id="{9C3D3665-444B-4735-9C19-69C2F8B32544}"/>
              </a:ext>
            </a:extLst>
          </p:cNvPr>
          <p:cNvSpPr>
            <a:spLocks noGrp="1"/>
          </p:cNvSpPr>
          <p:nvPr>
            <p:ph type="sldNum" sz="quarter" idx="12"/>
          </p:nvPr>
        </p:nvSpPr>
        <p:spPr/>
        <p:txBody>
          <a:bodyPr/>
          <a:lstStyle/>
          <a:p>
            <a:fld id="{C94A9C6C-1472-49E2-A08D-475DB4E3CBD3}" type="slidenum">
              <a:rPr lang="en-US" smtClean="0"/>
              <a:t>4</a:t>
            </a:fld>
            <a:endParaRPr lang="en-US" dirty="0"/>
          </a:p>
        </p:txBody>
      </p:sp>
      <p:sp>
        <p:nvSpPr>
          <p:cNvPr id="10" name="Rettangolo 9">
            <a:extLst>
              <a:ext uri="{FF2B5EF4-FFF2-40B4-BE49-F238E27FC236}">
                <a16:creationId xmlns="" xmlns:a16="http://schemas.microsoft.com/office/drawing/2014/main" id="{A9DB368D-E10E-40AC-8863-3555AC3DCB5B}"/>
              </a:ext>
            </a:extLst>
          </p:cNvPr>
          <p:cNvSpPr/>
          <p:nvPr/>
        </p:nvSpPr>
        <p:spPr>
          <a:xfrm>
            <a:off x="627767" y="770078"/>
            <a:ext cx="8175584" cy="410882"/>
          </a:xfrm>
          <a:prstGeom prst="rect">
            <a:avLst/>
          </a:prstGeom>
        </p:spPr>
        <p:txBody>
          <a:bodyPr wrap="square">
            <a:spAutoFit/>
          </a:bodyPr>
          <a:lstStyle/>
          <a:p>
            <a:pPr>
              <a:lnSpc>
                <a:spcPct val="115000"/>
              </a:lnSpc>
              <a:spcBef>
                <a:spcPts val="600"/>
              </a:spcBef>
              <a:spcAft>
                <a:spcPts val="600"/>
              </a:spcAft>
            </a:pPr>
            <a:r>
              <a:rPr lang="en-GB" b="1" i="1" dirty="0">
                <a:solidFill>
                  <a:schemeClr val="accent6">
                    <a:lumMod val="75000"/>
                  </a:schemeClr>
                </a:solidFill>
                <a:latin typeface="Arial" panose="020B0604020202020204" pitchFamily="34" charset="0"/>
                <a:cs typeface="Arial" panose="020B0604020202020204" pitchFamily="34" charset="0"/>
              </a:rPr>
              <a:t>D1.1  Stakeholders strategic plans and analysis report (UNITO) </a:t>
            </a:r>
          </a:p>
        </p:txBody>
      </p:sp>
      <p:sp>
        <p:nvSpPr>
          <p:cNvPr id="12" name="Rettangolo 11">
            <a:extLst>
              <a:ext uri="{FF2B5EF4-FFF2-40B4-BE49-F238E27FC236}">
                <a16:creationId xmlns="" xmlns:a16="http://schemas.microsoft.com/office/drawing/2014/main" id="{65F41ADA-48E8-4334-9987-D6B05B90A83A}"/>
              </a:ext>
            </a:extLst>
          </p:cNvPr>
          <p:cNvSpPr/>
          <p:nvPr/>
        </p:nvSpPr>
        <p:spPr>
          <a:xfrm>
            <a:off x="378589" y="1199976"/>
            <a:ext cx="4366465" cy="3693319"/>
          </a:xfrm>
          <a:prstGeom prst="rect">
            <a:avLst/>
          </a:prstGeom>
        </p:spPr>
        <p:txBody>
          <a:bodyPr wrap="square">
            <a:spAutoFit/>
          </a:bodyPr>
          <a:lstStyle/>
          <a:p>
            <a:r>
              <a:rPr lang="en-US" dirty="0">
                <a:latin typeface="Calibri" panose="020F0502020204030204" pitchFamily="34" charset="0"/>
                <a:cs typeface="Times New Roman" panose="02020603050405020304" pitchFamily="18" charset="0"/>
              </a:rPr>
              <a:t>The report is divided in three main sectors (sustainability, digitalisation and bioeconomy) plus a paragraph dedicated to the European Frameworks in Vocational Education and Training (VET)</a:t>
            </a:r>
          </a:p>
          <a:p>
            <a:endParaRPr lang="en-US" dirty="0">
              <a:latin typeface="Calibri" panose="020F0502020204030204" pitchFamily="34" charset="0"/>
              <a:cs typeface="Times New Roman" panose="02020603050405020304" pitchFamily="18" charset="0"/>
            </a:endParaRPr>
          </a:p>
          <a:p>
            <a:r>
              <a:rPr lang="en-GB" dirty="0">
                <a:latin typeface="Calibri" panose="020F0502020204030204" pitchFamily="34" charset="0"/>
                <a:cs typeface="Times New Roman" panose="02020603050405020304" pitchFamily="18" charset="0"/>
              </a:rPr>
              <a:t>Each sector has three main sub-chapters:</a:t>
            </a:r>
          </a:p>
          <a:p>
            <a:pPr marL="285750" indent="-285750">
              <a:buFontTx/>
              <a:buChar char="-"/>
            </a:pPr>
            <a:r>
              <a:rPr lang="en-GB" dirty="0">
                <a:latin typeface="Calibri" panose="020F0502020204030204" pitchFamily="34" charset="0"/>
                <a:cs typeface="Times New Roman" panose="02020603050405020304" pitchFamily="18" charset="0"/>
              </a:rPr>
              <a:t>Description </a:t>
            </a:r>
          </a:p>
          <a:p>
            <a:pPr marL="285750" indent="-285750">
              <a:buFontTx/>
              <a:buChar char="-"/>
            </a:pPr>
            <a:r>
              <a:rPr lang="en-GB" dirty="0">
                <a:latin typeface="Calibri" panose="020F0502020204030204" pitchFamily="34" charset="0"/>
                <a:cs typeface="Times New Roman" panose="02020603050405020304" pitchFamily="18" charset="0"/>
              </a:rPr>
              <a:t>Trends (with a focus on the European projects)</a:t>
            </a:r>
          </a:p>
          <a:p>
            <a:pPr marL="285750" indent="-285750">
              <a:buFontTx/>
              <a:buChar char="-"/>
            </a:pPr>
            <a:r>
              <a:rPr lang="en-GB" dirty="0">
                <a:latin typeface="Calibri" panose="020F0502020204030204" pitchFamily="34" charset="0"/>
                <a:cs typeface="Times New Roman" panose="02020603050405020304" pitchFamily="18" charset="0"/>
              </a:rPr>
              <a:t>EU policies</a:t>
            </a:r>
          </a:p>
          <a:p>
            <a:pPr marL="285750" indent="-285750">
              <a:buFontTx/>
              <a:buChar char="-"/>
            </a:pPr>
            <a:endParaRPr lang="en-GB" dirty="0">
              <a:latin typeface="Calibri" panose="020F0502020204030204" pitchFamily="34" charset="0"/>
              <a:cs typeface="Times New Roman" panose="02020603050405020304" pitchFamily="18" charset="0"/>
            </a:endParaRPr>
          </a:p>
          <a:p>
            <a:r>
              <a:rPr lang="en-GB" dirty="0">
                <a:latin typeface="Calibri" panose="020F0502020204030204" pitchFamily="34" charset="0"/>
                <a:cs typeface="Times New Roman" panose="02020603050405020304" pitchFamily="18" charset="0"/>
              </a:rPr>
              <a:t>Annex </a:t>
            </a:r>
            <a:r>
              <a:rPr lang="it-IT" dirty="0">
                <a:latin typeface="Calibri" panose="020F0502020204030204" pitchFamily="34" charset="0"/>
                <a:cs typeface="Times New Roman" panose="02020603050405020304" pitchFamily="18" charset="0"/>
              </a:rPr>
              <a:t>I: </a:t>
            </a:r>
            <a:r>
              <a:rPr lang="en-GB" dirty="0">
                <a:effectLst/>
                <a:latin typeface="Calibri" panose="020F0502020204030204" pitchFamily="34" charset="0"/>
                <a:ea typeface="Calibri" panose="020F0502020204030204" pitchFamily="34" charset="0"/>
              </a:rPr>
              <a:t>European and national projects (33)</a:t>
            </a:r>
            <a:endParaRPr lang="it-IT" dirty="0">
              <a:latin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 xmlns:a16="http://schemas.microsoft.com/office/drawing/2014/main" id="{A28A493F-D3C0-445A-9E2F-DE33D06506F2}"/>
              </a:ext>
            </a:extLst>
          </p:cNvPr>
          <p:cNvPicPr>
            <a:picLocks noChangeAspect="1"/>
          </p:cNvPicPr>
          <p:nvPr/>
        </p:nvPicPr>
        <p:blipFill>
          <a:blip r:embed="rId2">
            <a:lum bright="-3000" contrast="8000"/>
          </a:blip>
          <a:stretch>
            <a:fillRect/>
          </a:stretch>
        </p:blipFill>
        <p:spPr>
          <a:xfrm>
            <a:off x="4745055" y="1141087"/>
            <a:ext cx="4193410" cy="5122151"/>
          </a:xfrm>
          <a:prstGeom prst="rect">
            <a:avLst/>
          </a:prstGeom>
        </p:spPr>
      </p:pic>
      <p:pic>
        <p:nvPicPr>
          <p:cNvPr id="11" name="Immagine 10">
            <a:extLst>
              <a:ext uri="{FF2B5EF4-FFF2-40B4-BE49-F238E27FC236}">
                <a16:creationId xmlns="" xmlns:a16="http://schemas.microsoft.com/office/drawing/2014/main" id="{9E557E28-4B7C-46AE-8E27-382627179309}"/>
              </a:ext>
            </a:extLst>
          </p:cNvPr>
          <p:cNvPicPr>
            <a:picLocks noChangeAspect="1"/>
          </p:cNvPicPr>
          <p:nvPr/>
        </p:nvPicPr>
        <p:blipFill>
          <a:blip r:embed="rId3"/>
          <a:stretch>
            <a:fillRect/>
          </a:stretch>
        </p:blipFill>
        <p:spPr>
          <a:xfrm>
            <a:off x="218868" y="5303562"/>
            <a:ext cx="4496691" cy="798905"/>
          </a:xfrm>
          <a:prstGeom prst="rect">
            <a:avLst/>
          </a:prstGeom>
        </p:spPr>
      </p:pic>
      <p:pic>
        <p:nvPicPr>
          <p:cNvPr id="14" name="Immagine 13">
            <a:extLst>
              <a:ext uri="{FF2B5EF4-FFF2-40B4-BE49-F238E27FC236}">
                <a16:creationId xmlns="" xmlns:a16="http://schemas.microsoft.com/office/drawing/2014/main" id="{E5BD9942-5FA5-4DA9-B63D-740D13B9BCE8}"/>
              </a:ext>
            </a:extLst>
          </p:cNvPr>
          <p:cNvPicPr>
            <a:picLocks noChangeAspect="1"/>
          </p:cNvPicPr>
          <p:nvPr/>
        </p:nvPicPr>
        <p:blipFill>
          <a:blip r:embed="rId4"/>
          <a:stretch>
            <a:fillRect/>
          </a:stretch>
        </p:blipFill>
        <p:spPr>
          <a:xfrm>
            <a:off x="378589" y="4982081"/>
            <a:ext cx="1186111" cy="304542"/>
          </a:xfrm>
          <a:prstGeom prst="rect">
            <a:avLst/>
          </a:prstGeom>
        </p:spPr>
      </p:pic>
      <p:sp>
        <p:nvSpPr>
          <p:cNvPr id="15" name="Titolo 1">
            <a:extLst>
              <a:ext uri="{FF2B5EF4-FFF2-40B4-BE49-F238E27FC236}">
                <a16:creationId xmlns="" xmlns:a16="http://schemas.microsoft.com/office/drawing/2014/main" id="{D25ED182-96EF-4A13-A72E-46DABF1F4D36}"/>
              </a:ext>
            </a:extLst>
          </p:cNvPr>
          <p:cNvSpPr>
            <a:spLocks noGrp="1"/>
          </p:cNvSpPr>
          <p:nvPr>
            <p:ph type="title"/>
          </p:nvPr>
        </p:nvSpPr>
        <p:spPr>
          <a:xfrm>
            <a:off x="628650" y="248749"/>
            <a:ext cx="7886700" cy="540960"/>
          </a:xfrm>
        </p:spPr>
        <p:txBody>
          <a:bodyPr/>
          <a:lstStyle/>
          <a:p>
            <a:r>
              <a:rPr lang="en-US" dirty="0"/>
              <a:t>Task 1.1  State of the Art (UNITO), M1 – M6</a:t>
            </a:r>
          </a:p>
        </p:txBody>
      </p:sp>
    </p:spTree>
    <p:extLst>
      <p:ext uri="{BB962C8B-B14F-4D97-AF65-F5344CB8AC3E}">
        <p14:creationId xmlns:p14="http://schemas.microsoft.com/office/powerpoint/2010/main" val="1847150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 xmlns:a16="http://schemas.microsoft.com/office/drawing/2014/main" id="{9C3D3665-444B-4735-9C19-69C2F8B32544}"/>
              </a:ext>
            </a:extLst>
          </p:cNvPr>
          <p:cNvSpPr>
            <a:spLocks noGrp="1"/>
          </p:cNvSpPr>
          <p:nvPr>
            <p:ph type="sldNum" sz="quarter" idx="12"/>
          </p:nvPr>
        </p:nvSpPr>
        <p:spPr/>
        <p:txBody>
          <a:bodyPr/>
          <a:lstStyle/>
          <a:p>
            <a:fld id="{C94A9C6C-1472-49E2-A08D-475DB4E3CBD3}" type="slidenum">
              <a:rPr lang="en-US" smtClean="0"/>
              <a:t>5</a:t>
            </a:fld>
            <a:endParaRPr lang="en-US" dirty="0"/>
          </a:p>
        </p:txBody>
      </p:sp>
      <p:sp>
        <p:nvSpPr>
          <p:cNvPr id="9" name="Rettangolo 8">
            <a:extLst>
              <a:ext uri="{FF2B5EF4-FFF2-40B4-BE49-F238E27FC236}">
                <a16:creationId xmlns="" xmlns:a16="http://schemas.microsoft.com/office/drawing/2014/main" id="{84171CBB-C269-4D3D-8E66-F7A37EC14489}"/>
              </a:ext>
            </a:extLst>
          </p:cNvPr>
          <p:cNvSpPr/>
          <p:nvPr/>
        </p:nvSpPr>
        <p:spPr>
          <a:xfrm>
            <a:off x="435775" y="1402319"/>
            <a:ext cx="6011668" cy="1366528"/>
          </a:xfrm>
          <a:prstGeom prst="rect">
            <a:avLst/>
          </a:prstGeom>
        </p:spPr>
        <p:txBody>
          <a:bodyPr wrap="square">
            <a:spAutoFit/>
          </a:bodyPr>
          <a:lstStyle/>
          <a:p>
            <a:pPr algn="just">
              <a:lnSpc>
                <a:spcPct val="115000"/>
              </a:lnSpc>
              <a:spcBef>
                <a:spcPts val="1200"/>
              </a:spcBef>
              <a:spcAft>
                <a:spcPts val="600"/>
              </a:spcAft>
            </a:pPr>
            <a:r>
              <a:rPr lang="en-GB" dirty="0">
                <a:latin typeface="Calibri" panose="020F0502020204030204" pitchFamily="34" charset="0"/>
                <a:ea typeface="Times New Roman" panose="02020603050405020304" pitchFamily="18" charset="0"/>
                <a:cs typeface="Times New Roman" panose="02020603050405020304" pitchFamily="18" charset="0"/>
              </a:rPr>
              <a:t>UNITO created online databases, by means of the </a:t>
            </a:r>
            <a:r>
              <a:rPr lang="en-GB" b="1" dirty="0">
                <a:latin typeface="Calibri" panose="020F0502020204030204" pitchFamily="34" charset="0"/>
                <a:ea typeface="Times New Roman" panose="02020603050405020304" pitchFamily="18" charset="0"/>
                <a:cs typeface="Times New Roman" panose="02020603050405020304" pitchFamily="18" charset="0"/>
              </a:rPr>
              <a:t>open source platform Drupal</a:t>
            </a:r>
            <a:r>
              <a:rPr lang="en-GB" dirty="0">
                <a:latin typeface="Calibri" panose="020F0502020204030204" pitchFamily="34" charset="0"/>
                <a:ea typeface="Times New Roman" panose="02020603050405020304" pitchFamily="18" charset="0"/>
                <a:cs typeface="Times New Roman" panose="02020603050405020304" pitchFamily="18" charset="0"/>
              </a:rPr>
              <a:t>, storing all relevant researches.  The database was created in the FIELDS project </a:t>
            </a:r>
            <a:r>
              <a:rPr lang="en-GB" i="1" dirty="0">
                <a:latin typeface="Calibri" panose="020F0502020204030204" pitchFamily="34" charset="0"/>
                <a:ea typeface="Times New Roman" panose="02020603050405020304" pitchFamily="18" charset="0"/>
                <a:cs typeface="Times New Roman" panose="02020603050405020304" pitchFamily="18" charset="0"/>
              </a:rPr>
              <a:t>management platform </a:t>
            </a:r>
            <a:r>
              <a:rPr lang="en-GB" dirty="0">
                <a:latin typeface="Calibri" panose="020F0502020204030204" pitchFamily="34" charset="0"/>
                <a:ea typeface="Times New Roman" panose="02020603050405020304" pitchFamily="18" charset="0"/>
                <a:cs typeface="Times New Roman" panose="02020603050405020304" pitchFamily="18" charset="0"/>
              </a:rPr>
              <a:t>and it is also available through the project’s </a:t>
            </a:r>
            <a:r>
              <a:rPr lang="en-GB" i="1" dirty="0">
                <a:latin typeface="Calibri" panose="020F0502020204030204" pitchFamily="34" charset="0"/>
                <a:ea typeface="Times New Roman" panose="02020603050405020304" pitchFamily="18" charset="0"/>
                <a:cs typeface="Times New Roman" panose="02020603050405020304" pitchFamily="18" charset="0"/>
              </a:rPr>
              <a:t>public website</a:t>
            </a:r>
            <a:r>
              <a:rPr lang="en-GB"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1" name="Rettangolo 10">
            <a:extLst>
              <a:ext uri="{FF2B5EF4-FFF2-40B4-BE49-F238E27FC236}">
                <a16:creationId xmlns="" xmlns:a16="http://schemas.microsoft.com/office/drawing/2014/main" id="{A425E4F1-D4DE-47D2-80C2-45F5823572AA}"/>
              </a:ext>
            </a:extLst>
          </p:cNvPr>
          <p:cNvSpPr/>
          <p:nvPr/>
        </p:nvSpPr>
        <p:spPr>
          <a:xfrm>
            <a:off x="473150" y="4979292"/>
            <a:ext cx="7988250" cy="1029256"/>
          </a:xfrm>
          <a:prstGeom prst="rect">
            <a:avLst/>
          </a:prstGeom>
        </p:spPr>
        <p:txBody>
          <a:bodyPr wrap="square">
            <a:spAutoFit/>
          </a:bodyPr>
          <a:lstStyle/>
          <a:p>
            <a:pPr algn="just">
              <a:lnSpc>
                <a:spcPct val="115000"/>
              </a:lnSpc>
              <a:spcBef>
                <a:spcPts val="1200"/>
              </a:spcBef>
              <a:spcAft>
                <a:spcPts val="600"/>
              </a:spcAft>
            </a:pPr>
            <a:r>
              <a:rPr lang="en-GB" dirty="0"/>
              <a:t>UNITO lead the set-up of the database, in conjunction with </a:t>
            </a:r>
            <a:r>
              <a:rPr lang="en-GB" dirty="0" err="1"/>
              <a:t>EfVET</a:t>
            </a:r>
            <a:r>
              <a:rPr lang="en-GB" dirty="0"/>
              <a:t> and LLL-P. </a:t>
            </a:r>
            <a:br>
              <a:rPr lang="en-GB" dirty="0"/>
            </a:br>
            <a:r>
              <a:rPr lang="en-GB" dirty="0"/>
              <a:t>A</a:t>
            </a:r>
            <a:r>
              <a:rPr lang="en-GB" dirty="0">
                <a:latin typeface="Calibri" panose="020F0502020204030204" pitchFamily="34" charset="0"/>
                <a:ea typeface="Times New Roman" panose="02020603050405020304" pitchFamily="18" charset="0"/>
                <a:cs typeface="Times New Roman" panose="02020603050405020304" pitchFamily="18" charset="0"/>
              </a:rPr>
              <a:t>ll partners participated and provided information related to their domain, included EU funded projects, regional pilot projects and best practices carried in the sector.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ttangolo 12">
            <a:extLst>
              <a:ext uri="{FF2B5EF4-FFF2-40B4-BE49-F238E27FC236}">
                <a16:creationId xmlns="" xmlns:a16="http://schemas.microsoft.com/office/drawing/2014/main" id="{21588B4B-1634-4D24-9254-0D65AEF1D2C2}"/>
              </a:ext>
            </a:extLst>
          </p:cNvPr>
          <p:cNvSpPr/>
          <p:nvPr/>
        </p:nvSpPr>
        <p:spPr>
          <a:xfrm>
            <a:off x="922622" y="3169639"/>
            <a:ext cx="7089306" cy="1366528"/>
          </a:xfrm>
          <a:prstGeom prst="rect">
            <a:avLst/>
          </a:prstGeom>
          <a:ln w="19050">
            <a:solidFill>
              <a:schemeClr val="accent1"/>
            </a:solidFill>
          </a:ln>
        </p:spPr>
        <p:txBody>
          <a:bodyPr wrap="square">
            <a:spAutoFit/>
          </a:bodyPr>
          <a:lstStyle/>
          <a:p>
            <a:pPr algn="ctr">
              <a:lnSpc>
                <a:spcPct val="115000"/>
              </a:lnSpc>
              <a:spcBef>
                <a:spcPts val="1200"/>
              </a:spcBef>
              <a:spcAft>
                <a:spcPts val="600"/>
              </a:spcAft>
            </a:pPr>
            <a:r>
              <a:rPr lang="en-GB" dirty="0">
                <a:latin typeface="Calibri" panose="020F0502020204030204" pitchFamily="34" charset="0"/>
                <a:ea typeface="Times New Roman" panose="02020603050405020304" pitchFamily="18" charset="0"/>
                <a:cs typeface="Times New Roman" panose="02020603050405020304" pitchFamily="18" charset="0"/>
              </a:rPr>
              <a:t>It will be kept updated during the project lifetime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latin typeface="Calibri" panose="020F0502020204030204" pitchFamily="34" charset="0"/>
                <a:ea typeface="Times New Roman" panose="02020603050405020304" pitchFamily="18" charset="0"/>
                <a:cs typeface="Times New Roman" panose="02020603050405020304" pitchFamily="18" charset="0"/>
              </a:rPr>
              <a:t>and maintained afterwards.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t>The databases will be further used in</a:t>
            </a:r>
            <a:r>
              <a:rPr lang="en-GB" b="1" dirty="0"/>
              <a:t> Task 4.3 and Task 5.2 </a:t>
            </a:r>
            <a:r>
              <a:rPr lang="en-GB" dirty="0"/>
              <a:t>and integrated with a geographical map as an additional layer on the website. </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Immagine 13">
            <a:extLst>
              <a:ext uri="{FF2B5EF4-FFF2-40B4-BE49-F238E27FC236}">
                <a16:creationId xmlns="" xmlns:a16="http://schemas.microsoft.com/office/drawing/2014/main" id="{7DE72F9E-A792-4B3C-A1C6-7006E95247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0" t="15495" r="7334" b="9824"/>
          <a:stretch/>
        </p:blipFill>
        <p:spPr>
          <a:xfrm>
            <a:off x="6453529" y="1560929"/>
            <a:ext cx="2057400" cy="896789"/>
          </a:xfrm>
          <a:prstGeom prst="rect">
            <a:avLst/>
          </a:prstGeom>
        </p:spPr>
      </p:pic>
      <p:sp>
        <p:nvSpPr>
          <p:cNvPr id="16" name="Rettangolo 15">
            <a:extLst>
              <a:ext uri="{FF2B5EF4-FFF2-40B4-BE49-F238E27FC236}">
                <a16:creationId xmlns="" xmlns:a16="http://schemas.microsoft.com/office/drawing/2014/main" id="{40EEBFEB-1AAB-4DF0-BF9E-6A65AAE5C1F1}"/>
              </a:ext>
            </a:extLst>
          </p:cNvPr>
          <p:cNvSpPr/>
          <p:nvPr/>
        </p:nvSpPr>
        <p:spPr>
          <a:xfrm>
            <a:off x="628650" y="788233"/>
            <a:ext cx="7748434" cy="369332"/>
          </a:xfrm>
          <a:prstGeom prst="rect">
            <a:avLst/>
          </a:prstGeom>
        </p:spPr>
        <p:txBody>
          <a:bodyPr wrap="square">
            <a:spAutoFit/>
          </a:bodyPr>
          <a:lstStyle/>
          <a:p>
            <a:r>
              <a:rPr lang="en-GB" b="1" i="1" dirty="0">
                <a:solidFill>
                  <a:schemeClr val="accent6">
                    <a:lumMod val="75000"/>
                  </a:schemeClr>
                </a:solidFill>
                <a:latin typeface="Arial" panose="020B0604020202020204" pitchFamily="34" charset="0"/>
                <a:cs typeface="Arial" panose="020B0604020202020204" pitchFamily="34" charset="0"/>
              </a:rPr>
              <a:t>D1.2  </a:t>
            </a:r>
            <a:r>
              <a:rPr lang="en-GB" b="1" i="1" spc="-60" dirty="0">
                <a:solidFill>
                  <a:schemeClr val="accent6">
                    <a:lumMod val="75000"/>
                  </a:schemeClr>
                </a:solidFill>
                <a:latin typeface="Arial" panose="020B0604020202020204" pitchFamily="34" charset="0"/>
                <a:cs typeface="Arial" panose="020B0604020202020204" pitchFamily="34" charset="0"/>
              </a:rPr>
              <a:t>Repository of previous projects, results and best practices, M1 – M6</a:t>
            </a:r>
            <a:endParaRPr lang="en-GB" spc="-60" dirty="0"/>
          </a:p>
        </p:txBody>
      </p:sp>
      <p:sp>
        <p:nvSpPr>
          <p:cNvPr id="17" name="Titolo 1">
            <a:extLst>
              <a:ext uri="{FF2B5EF4-FFF2-40B4-BE49-F238E27FC236}">
                <a16:creationId xmlns="" xmlns:a16="http://schemas.microsoft.com/office/drawing/2014/main" id="{D25ED182-96EF-4A13-A72E-46DABF1F4D36}"/>
              </a:ext>
            </a:extLst>
          </p:cNvPr>
          <p:cNvSpPr>
            <a:spLocks noGrp="1"/>
          </p:cNvSpPr>
          <p:nvPr>
            <p:ph type="title"/>
          </p:nvPr>
        </p:nvSpPr>
        <p:spPr>
          <a:xfrm>
            <a:off x="628650" y="248749"/>
            <a:ext cx="7886700" cy="540960"/>
          </a:xfrm>
        </p:spPr>
        <p:txBody>
          <a:bodyPr/>
          <a:lstStyle/>
          <a:p>
            <a:r>
              <a:rPr lang="en-US" dirty="0"/>
              <a:t>Task 1.1  State of the Art (UNITO), M1 – M6</a:t>
            </a:r>
          </a:p>
        </p:txBody>
      </p:sp>
    </p:spTree>
    <p:extLst>
      <p:ext uri="{BB962C8B-B14F-4D97-AF65-F5344CB8AC3E}">
        <p14:creationId xmlns:p14="http://schemas.microsoft.com/office/powerpoint/2010/main" val="1894021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 xmlns:a16="http://schemas.microsoft.com/office/drawing/2014/main" id="{3FDA516D-2858-42F1-B73D-0907BD4B6B54}"/>
              </a:ext>
            </a:extLst>
          </p:cNvPr>
          <p:cNvSpPr>
            <a:spLocks noGrp="1"/>
          </p:cNvSpPr>
          <p:nvPr>
            <p:ph type="sldNum" sz="quarter" idx="12"/>
          </p:nvPr>
        </p:nvSpPr>
        <p:spPr/>
        <p:txBody>
          <a:bodyPr/>
          <a:lstStyle/>
          <a:p>
            <a:fld id="{C94A9C6C-1472-49E2-A08D-475DB4E3CBD3}" type="slidenum">
              <a:rPr lang="en-US" smtClean="0"/>
              <a:pPr/>
              <a:t>6</a:t>
            </a:fld>
            <a:endParaRPr lang="en-US" dirty="0"/>
          </a:p>
        </p:txBody>
      </p:sp>
      <p:sp>
        <p:nvSpPr>
          <p:cNvPr id="8" name="Rettangolo 7">
            <a:extLst>
              <a:ext uri="{FF2B5EF4-FFF2-40B4-BE49-F238E27FC236}">
                <a16:creationId xmlns="" xmlns:a16="http://schemas.microsoft.com/office/drawing/2014/main" id="{EAB48D38-075D-46DB-A12A-DD593AB0AA5F}"/>
              </a:ext>
            </a:extLst>
          </p:cNvPr>
          <p:cNvSpPr/>
          <p:nvPr/>
        </p:nvSpPr>
        <p:spPr>
          <a:xfrm>
            <a:off x="628650" y="1424632"/>
            <a:ext cx="8173183" cy="584775"/>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Database feature: avoid duplication, system does not save the same records previously inserted</a:t>
            </a:r>
          </a:p>
          <a:p>
            <a:r>
              <a:rPr lang="en-GB" sz="1600" dirty="0">
                <a:latin typeface="Calibri" panose="020F0502020204030204" pitchFamily="34" charset="0"/>
                <a:ea typeface="Times New Roman" panose="02020603050405020304" pitchFamily="18" charset="0"/>
                <a:cs typeface="Times New Roman" panose="02020603050405020304" pitchFamily="18" charset="0"/>
              </a:rPr>
              <a:t>More info in the </a:t>
            </a:r>
            <a:r>
              <a:rPr lang="en-GB" sz="1600" b="1" dirty="0">
                <a:latin typeface="Calibri" panose="020F0502020204030204" pitchFamily="34" charset="0"/>
                <a:ea typeface="Times New Roman" panose="02020603050405020304" pitchFamily="18" charset="0"/>
                <a:cs typeface="Times New Roman" panose="02020603050405020304" pitchFamily="18" charset="0"/>
              </a:rPr>
              <a:t>guidelines</a:t>
            </a:r>
            <a:r>
              <a:rPr lang="en-GB" sz="1600" dirty="0">
                <a:latin typeface="Calibri" panose="020F0502020204030204" pitchFamily="34" charset="0"/>
                <a:ea typeface="Times New Roman" panose="02020603050405020304" pitchFamily="18" charset="0"/>
                <a:cs typeface="Times New Roman" panose="02020603050405020304" pitchFamily="18" charset="0"/>
              </a:rPr>
              <a:t> available in the management portal</a:t>
            </a:r>
            <a:endParaRPr lang="en-GB" sz="1600" dirty="0"/>
          </a:p>
        </p:txBody>
      </p:sp>
      <p:pic>
        <p:nvPicPr>
          <p:cNvPr id="9" name="Immagine 8">
            <a:extLst>
              <a:ext uri="{FF2B5EF4-FFF2-40B4-BE49-F238E27FC236}">
                <a16:creationId xmlns="" xmlns:a16="http://schemas.microsoft.com/office/drawing/2014/main" id="{EC83A367-4336-433F-8D29-42A769D340CA}"/>
              </a:ext>
            </a:extLst>
          </p:cNvPr>
          <p:cNvPicPr>
            <a:picLocks noChangeAspect="1"/>
          </p:cNvPicPr>
          <p:nvPr/>
        </p:nvPicPr>
        <p:blipFill>
          <a:blip r:embed="rId3"/>
          <a:stretch>
            <a:fillRect/>
          </a:stretch>
        </p:blipFill>
        <p:spPr>
          <a:xfrm>
            <a:off x="628650" y="2199752"/>
            <a:ext cx="6271161" cy="2687810"/>
          </a:xfrm>
          <a:prstGeom prst="rect">
            <a:avLst/>
          </a:prstGeom>
        </p:spPr>
      </p:pic>
      <p:sp>
        <p:nvSpPr>
          <p:cNvPr id="10" name="Rettangolo 9">
            <a:extLst>
              <a:ext uri="{FF2B5EF4-FFF2-40B4-BE49-F238E27FC236}">
                <a16:creationId xmlns="" xmlns:a16="http://schemas.microsoft.com/office/drawing/2014/main" id="{5435D649-C80B-4F71-A017-DDAF912E2775}"/>
              </a:ext>
            </a:extLst>
          </p:cNvPr>
          <p:cNvSpPr/>
          <p:nvPr/>
        </p:nvSpPr>
        <p:spPr>
          <a:xfrm>
            <a:off x="4651877" y="2289200"/>
            <a:ext cx="3965686" cy="646331"/>
          </a:xfrm>
          <a:prstGeom prst="rect">
            <a:avLst/>
          </a:prstGeom>
        </p:spPr>
        <p:txBody>
          <a:bodyPr wrap="square">
            <a:spAutoFit/>
          </a:bodyPr>
          <a:lstStyle/>
          <a:p>
            <a:r>
              <a:rPr lang="en-GB" b="1" dirty="0">
                <a:solidFill>
                  <a:srgbClr val="2E74B5"/>
                </a:solidFill>
              </a:rPr>
              <a:t>http://www.erasmus-fields.eu/management/?q=node/1191</a:t>
            </a:r>
          </a:p>
        </p:txBody>
      </p:sp>
      <p:sp>
        <p:nvSpPr>
          <p:cNvPr id="13" name="Rettangolo 12">
            <a:extLst>
              <a:ext uri="{FF2B5EF4-FFF2-40B4-BE49-F238E27FC236}">
                <a16:creationId xmlns="" xmlns:a16="http://schemas.microsoft.com/office/drawing/2014/main" id="{40EEBFEB-1AAB-4DF0-BF9E-6A65AAE5C1F1}"/>
              </a:ext>
            </a:extLst>
          </p:cNvPr>
          <p:cNvSpPr/>
          <p:nvPr/>
        </p:nvSpPr>
        <p:spPr>
          <a:xfrm>
            <a:off x="628650" y="788233"/>
            <a:ext cx="7748434" cy="369332"/>
          </a:xfrm>
          <a:prstGeom prst="rect">
            <a:avLst/>
          </a:prstGeom>
        </p:spPr>
        <p:txBody>
          <a:bodyPr wrap="square">
            <a:spAutoFit/>
          </a:bodyPr>
          <a:lstStyle/>
          <a:p>
            <a:r>
              <a:rPr lang="en-GB" b="1" i="1" dirty="0">
                <a:solidFill>
                  <a:schemeClr val="accent6">
                    <a:lumMod val="75000"/>
                  </a:schemeClr>
                </a:solidFill>
                <a:latin typeface="Arial" panose="020B0604020202020204" pitchFamily="34" charset="0"/>
                <a:cs typeface="Arial" panose="020B0604020202020204" pitchFamily="34" charset="0"/>
              </a:rPr>
              <a:t>D1.2  </a:t>
            </a:r>
            <a:r>
              <a:rPr lang="en-GB" b="1" i="1" spc="-60" dirty="0">
                <a:solidFill>
                  <a:schemeClr val="accent6">
                    <a:lumMod val="75000"/>
                  </a:schemeClr>
                </a:solidFill>
                <a:latin typeface="Arial" panose="020B0604020202020204" pitchFamily="34" charset="0"/>
                <a:cs typeface="Arial" panose="020B0604020202020204" pitchFamily="34" charset="0"/>
              </a:rPr>
              <a:t>Repository of previous projects, results and best practices, M1 – M6</a:t>
            </a:r>
            <a:endParaRPr lang="en-GB" spc="-60" dirty="0"/>
          </a:p>
        </p:txBody>
      </p:sp>
      <p:sp>
        <p:nvSpPr>
          <p:cNvPr id="14" name="Rettangolo 13">
            <a:extLst>
              <a:ext uri="{FF2B5EF4-FFF2-40B4-BE49-F238E27FC236}">
                <a16:creationId xmlns="" xmlns:a16="http://schemas.microsoft.com/office/drawing/2014/main" id="{2963D4C7-D449-4CEF-B779-7901BF7D88A8}"/>
              </a:ext>
            </a:extLst>
          </p:cNvPr>
          <p:cNvSpPr/>
          <p:nvPr/>
        </p:nvSpPr>
        <p:spPr>
          <a:xfrm>
            <a:off x="648364" y="5185416"/>
            <a:ext cx="6487625" cy="410882"/>
          </a:xfrm>
          <a:prstGeom prst="rect">
            <a:avLst/>
          </a:prstGeom>
        </p:spPr>
        <p:txBody>
          <a:bodyPr wrap="square">
            <a:spAutoFit/>
          </a:bodyPr>
          <a:lstStyle/>
          <a:p>
            <a:pPr marL="0" marR="265430" lvl="1">
              <a:lnSpc>
                <a:spcPct val="115000"/>
              </a:lnSpc>
              <a:spcBef>
                <a:spcPts val="1000"/>
              </a:spcBef>
            </a:pPr>
            <a:r>
              <a:rPr lang="en-GB" b="1" dirty="0">
                <a:solidFill>
                  <a:srgbClr val="2E74B5"/>
                </a:solidFill>
                <a:ea typeface="Times New Roman" panose="02020603050405020304" pitchFamily="18" charset="0"/>
                <a:cs typeface="Times New Roman" panose="02020603050405020304" pitchFamily="18" charset="0"/>
              </a:rPr>
              <a:t>Type of Deliverable: </a:t>
            </a:r>
            <a:r>
              <a:rPr lang="en-GB" b="1" dirty="0"/>
              <a:t>Technological/Service outputs</a:t>
            </a:r>
            <a:r>
              <a:rPr lang="en-GB" dirty="0">
                <a:ea typeface="Calibri" panose="020F0502020204030204" pitchFamily="34" charset="0"/>
              </a:rPr>
              <a:t>.</a:t>
            </a:r>
            <a:endParaRPr lang="en-GB" dirty="0"/>
          </a:p>
        </p:txBody>
      </p:sp>
      <p:sp>
        <p:nvSpPr>
          <p:cNvPr id="15" name="Rettangolo 14">
            <a:extLst>
              <a:ext uri="{FF2B5EF4-FFF2-40B4-BE49-F238E27FC236}">
                <a16:creationId xmlns="" xmlns:a16="http://schemas.microsoft.com/office/drawing/2014/main" id="{2651D172-0D4C-4B86-B7C9-F6DF0EF512F2}"/>
              </a:ext>
            </a:extLst>
          </p:cNvPr>
          <p:cNvSpPr/>
          <p:nvPr/>
        </p:nvSpPr>
        <p:spPr>
          <a:xfrm>
            <a:off x="1463039" y="5643296"/>
            <a:ext cx="6377677" cy="517065"/>
          </a:xfrm>
          <a:prstGeom prst="rect">
            <a:avLst/>
          </a:prstGeom>
        </p:spPr>
        <p:txBody>
          <a:bodyPr wrap="square">
            <a:spAutoFit/>
          </a:bodyPr>
          <a:lstStyle/>
          <a:p>
            <a:pPr>
              <a:lnSpc>
                <a:spcPct val="115000"/>
              </a:lnSpc>
              <a:spcBef>
                <a:spcPts val="600"/>
              </a:spcBef>
              <a:spcAft>
                <a:spcPts val="600"/>
              </a:spcAft>
            </a:pPr>
            <a:r>
              <a:rPr lang="en-GB" sz="2400" i="1" dirty="0">
                <a:solidFill>
                  <a:schemeClr val="accent1">
                    <a:lumMod val="50000"/>
                  </a:schemeClr>
                </a:solidFill>
                <a:latin typeface="Arial" panose="020B0604020202020204" pitchFamily="34" charset="0"/>
                <a:cs typeface="Arial" panose="020B0604020202020204" pitchFamily="34" charset="0"/>
              </a:rPr>
              <a:t>D1.2 finalized and submitted the 30/06/2020 </a:t>
            </a:r>
          </a:p>
        </p:txBody>
      </p:sp>
      <p:sp>
        <p:nvSpPr>
          <p:cNvPr id="6" name="Rettangolo 5">
            <a:extLst>
              <a:ext uri="{FF2B5EF4-FFF2-40B4-BE49-F238E27FC236}">
                <a16:creationId xmlns="" xmlns:a16="http://schemas.microsoft.com/office/drawing/2014/main" id="{8F1D5951-5252-431C-97D1-9FF51657B309}"/>
              </a:ext>
            </a:extLst>
          </p:cNvPr>
          <p:cNvSpPr/>
          <p:nvPr/>
        </p:nvSpPr>
        <p:spPr>
          <a:xfrm>
            <a:off x="3892177" y="3981756"/>
            <a:ext cx="4725386" cy="923330"/>
          </a:xfrm>
          <a:prstGeom prst="rect">
            <a:avLst/>
          </a:prstGeom>
          <a:ln w="19050">
            <a:solidFill>
              <a:schemeClr val="accent1"/>
            </a:solidFill>
          </a:ln>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 target of 30 institutes to populate the platform is set for year one and a target of minimum 120 is set until the end of the project.</a:t>
            </a:r>
            <a:endParaRPr lang="en-GB" dirty="0"/>
          </a:p>
        </p:txBody>
      </p:sp>
      <p:sp>
        <p:nvSpPr>
          <p:cNvPr id="11" name="Titolo 1">
            <a:extLst>
              <a:ext uri="{FF2B5EF4-FFF2-40B4-BE49-F238E27FC236}">
                <a16:creationId xmlns="" xmlns:a16="http://schemas.microsoft.com/office/drawing/2014/main" id="{D25ED182-96EF-4A13-A72E-46DABF1F4D36}"/>
              </a:ext>
            </a:extLst>
          </p:cNvPr>
          <p:cNvSpPr>
            <a:spLocks noGrp="1"/>
          </p:cNvSpPr>
          <p:nvPr>
            <p:ph type="title"/>
          </p:nvPr>
        </p:nvSpPr>
        <p:spPr>
          <a:xfrm>
            <a:off x="628650" y="248749"/>
            <a:ext cx="7886700" cy="540960"/>
          </a:xfrm>
        </p:spPr>
        <p:txBody>
          <a:bodyPr/>
          <a:lstStyle/>
          <a:p>
            <a:r>
              <a:rPr lang="en-US" dirty="0"/>
              <a:t>Task 1.1  State of the Art (UNITO), M1 – M6</a:t>
            </a:r>
          </a:p>
        </p:txBody>
      </p:sp>
    </p:spTree>
    <p:extLst>
      <p:ext uri="{BB962C8B-B14F-4D97-AF65-F5344CB8AC3E}">
        <p14:creationId xmlns:p14="http://schemas.microsoft.com/office/powerpoint/2010/main" val="170003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E9312C7-9326-4807-809D-1B2331DC6E77}"/>
              </a:ext>
            </a:extLst>
          </p:cNvPr>
          <p:cNvSpPr>
            <a:spLocks noGrp="1"/>
          </p:cNvSpPr>
          <p:nvPr>
            <p:ph type="title"/>
          </p:nvPr>
        </p:nvSpPr>
        <p:spPr/>
        <p:txBody>
          <a:bodyPr/>
          <a:lstStyle/>
          <a:p>
            <a:r>
              <a:rPr lang="it-IT" dirty="0" err="1"/>
              <a:t>Guidelines</a:t>
            </a:r>
            <a:r>
              <a:rPr lang="it-IT" dirty="0"/>
              <a:t> for task 1.1 and 1.2 </a:t>
            </a:r>
            <a:r>
              <a:rPr lang="it-IT" dirty="0" err="1"/>
              <a:t>databases</a:t>
            </a:r>
            <a:endParaRPr lang="en-GB" dirty="0"/>
          </a:p>
        </p:txBody>
      </p:sp>
      <p:sp>
        <p:nvSpPr>
          <p:cNvPr id="4" name="Segnaposto numero diapositiva 3">
            <a:extLst>
              <a:ext uri="{FF2B5EF4-FFF2-40B4-BE49-F238E27FC236}">
                <a16:creationId xmlns="" xmlns:a16="http://schemas.microsoft.com/office/drawing/2014/main" id="{E220183A-FF8F-4801-A521-90B2B7743CB4}"/>
              </a:ext>
            </a:extLst>
          </p:cNvPr>
          <p:cNvSpPr>
            <a:spLocks noGrp="1"/>
          </p:cNvSpPr>
          <p:nvPr>
            <p:ph type="sldNum" sz="quarter" idx="12"/>
          </p:nvPr>
        </p:nvSpPr>
        <p:spPr/>
        <p:txBody>
          <a:bodyPr/>
          <a:lstStyle/>
          <a:p>
            <a:fld id="{C94A9C6C-1472-49E2-A08D-475DB4E3CBD3}" type="slidenum">
              <a:rPr lang="en-US" smtClean="0"/>
              <a:t>7</a:t>
            </a:fld>
            <a:endParaRPr lang="en-US" dirty="0"/>
          </a:p>
        </p:txBody>
      </p:sp>
      <p:pic>
        <p:nvPicPr>
          <p:cNvPr id="3" name="Immagine 2">
            <a:extLst>
              <a:ext uri="{FF2B5EF4-FFF2-40B4-BE49-F238E27FC236}">
                <a16:creationId xmlns="" xmlns:a16="http://schemas.microsoft.com/office/drawing/2014/main" id="{C0343CFD-62FC-4432-BBD7-A59876C306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6105"/>
          <a:stretch/>
        </p:blipFill>
        <p:spPr>
          <a:xfrm>
            <a:off x="227970" y="972335"/>
            <a:ext cx="4996872" cy="3956549"/>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 xmlns:a16="http://schemas.microsoft.com/office/drawing/2014/main" id="{AA1BF821-72B3-46C0-A9A1-D16DA735FA56}"/>
              </a:ext>
            </a:extLst>
          </p:cNvPr>
          <p:cNvPicPr>
            <a:picLocks noChangeAspect="1"/>
          </p:cNvPicPr>
          <p:nvPr/>
        </p:nvPicPr>
        <p:blipFill rotWithShape="1">
          <a:blip r:embed="rId4"/>
          <a:srcRect l="25308" r="26005" b="37025"/>
          <a:stretch/>
        </p:blipFill>
        <p:spPr>
          <a:xfrm>
            <a:off x="4832002" y="2683982"/>
            <a:ext cx="4084028" cy="28653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ttangolo 5">
            <a:extLst>
              <a:ext uri="{FF2B5EF4-FFF2-40B4-BE49-F238E27FC236}">
                <a16:creationId xmlns="" xmlns:a16="http://schemas.microsoft.com/office/drawing/2014/main" id="{3F82D084-1573-435C-8511-0D5DCB941B64}"/>
              </a:ext>
            </a:extLst>
          </p:cNvPr>
          <p:cNvSpPr/>
          <p:nvPr/>
        </p:nvSpPr>
        <p:spPr>
          <a:xfrm>
            <a:off x="517237" y="5727865"/>
            <a:ext cx="7589520" cy="369332"/>
          </a:xfrm>
          <a:prstGeom prst="rect">
            <a:avLst/>
          </a:prstGeom>
        </p:spPr>
        <p:txBody>
          <a:bodyPr wrap="square">
            <a:spAutoFit/>
          </a:bodyPr>
          <a:lstStyle/>
          <a:p>
            <a:r>
              <a:rPr lang="en-GB" dirty="0">
                <a:hlinkClick r:id="rId5"/>
              </a:rPr>
              <a:t>https://drive.google.com/open?id=12iH9Fe7mf_ZaDFEQbAiTBtMtFoSGShB9</a:t>
            </a:r>
            <a:r>
              <a:rPr lang="en-GB" dirty="0"/>
              <a:t> </a:t>
            </a:r>
          </a:p>
        </p:txBody>
      </p:sp>
      <p:sp>
        <p:nvSpPr>
          <p:cNvPr id="7" name="Rettangolo 6">
            <a:extLst>
              <a:ext uri="{FF2B5EF4-FFF2-40B4-BE49-F238E27FC236}">
                <a16:creationId xmlns="" xmlns:a16="http://schemas.microsoft.com/office/drawing/2014/main" id="{DE1437D2-AB29-44AE-A18A-07476D13A230}"/>
              </a:ext>
            </a:extLst>
          </p:cNvPr>
          <p:cNvSpPr/>
          <p:nvPr/>
        </p:nvSpPr>
        <p:spPr>
          <a:xfrm>
            <a:off x="5392482" y="945469"/>
            <a:ext cx="3660711" cy="646331"/>
          </a:xfrm>
          <a:prstGeom prst="rect">
            <a:avLst/>
          </a:prstGeom>
        </p:spPr>
        <p:txBody>
          <a:bodyPr wrap="square">
            <a:spAutoFit/>
          </a:bodyPr>
          <a:lstStyle/>
          <a:p>
            <a:r>
              <a:rPr lang="en-GB" dirty="0">
                <a:solidFill>
                  <a:schemeClr val="tx1">
                    <a:lumMod val="95000"/>
                    <a:lumOff val="5000"/>
                  </a:schemeClr>
                </a:solidFill>
              </a:rPr>
              <a:t>Data uploading and main recommendations for data collection</a:t>
            </a:r>
          </a:p>
        </p:txBody>
      </p:sp>
      <p:pic>
        <p:nvPicPr>
          <p:cNvPr id="8" name="Immagine 7">
            <a:extLst>
              <a:ext uri="{FF2B5EF4-FFF2-40B4-BE49-F238E27FC236}">
                <a16:creationId xmlns="" xmlns:a16="http://schemas.microsoft.com/office/drawing/2014/main" id="{18E44BA2-09E1-4F72-8957-F67E8D162E43}"/>
              </a:ext>
            </a:extLst>
          </p:cNvPr>
          <p:cNvPicPr>
            <a:picLocks noChangeAspect="1"/>
          </p:cNvPicPr>
          <p:nvPr/>
        </p:nvPicPr>
        <p:blipFill rotWithShape="1">
          <a:blip r:embed="rId4"/>
          <a:srcRect r="84050" b="88891"/>
          <a:stretch/>
        </p:blipFill>
        <p:spPr>
          <a:xfrm>
            <a:off x="5620061" y="1801292"/>
            <a:ext cx="2009175" cy="758975"/>
          </a:xfrm>
          <a:prstGeom prst="rect">
            <a:avLst/>
          </a:prstGeom>
        </p:spPr>
      </p:pic>
      <p:sp>
        <p:nvSpPr>
          <p:cNvPr id="9" name="Ovale 8">
            <a:extLst>
              <a:ext uri="{FF2B5EF4-FFF2-40B4-BE49-F238E27FC236}">
                <a16:creationId xmlns="" xmlns:a16="http://schemas.microsoft.com/office/drawing/2014/main" id="{620CDEBC-F6DE-4414-9CDD-A260B207495D}"/>
              </a:ext>
            </a:extLst>
          </p:cNvPr>
          <p:cNvSpPr/>
          <p:nvPr/>
        </p:nvSpPr>
        <p:spPr>
          <a:xfrm>
            <a:off x="4758464" y="4454540"/>
            <a:ext cx="2972372" cy="53334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662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82573" y="929925"/>
            <a:ext cx="8778853" cy="5271422"/>
            <a:chOff x="182573" y="929925"/>
            <a:chExt cx="8778853" cy="5271422"/>
          </a:xfrm>
        </p:grpSpPr>
        <p:pic>
          <p:nvPicPr>
            <p:cNvPr id="13" name="Immagine 12">
              <a:extLst>
                <a:ext uri="{FF2B5EF4-FFF2-40B4-BE49-F238E27FC236}">
                  <a16:creationId xmlns="" xmlns:a16="http://schemas.microsoft.com/office/drawing/2014/main" id="{DC6A155E-5CAD-4C85-99FF-FF2A39B059BB}"/>
                </a:ext>
              </a:extLst>
            </p:cNvPr>
            <p:cNvPicPr>
              <a:picLocks noChangeAspect="1"/>
            </p:cNvPicPr>
            <p:nvPr/>
          </p:nvPicPr>
          <p:blipFill rotWithShape="1">
            <a:blip r:embed="rId3"/>
            <a:srcRect r="1246"/>
            <a:stretch/>
          </p:blipFill>
          <p:spPr>
            <a:xfrm>
              <a:off x="182573" y="954987"/>
              <a:ext cx="8778853" cy="5246360"/>
            </a:xfrm>
            <a:prstGeom prst="rect">
              <a:avLst/>
            </a:prstGeom>
          </p:spPr>
        </p:pic>
        <p:pic>
          <p:nvPicPr>
            <p:cNvPr id="2" name="Immagine 1"/>
            <p:cNvPicPr>
              <a:picLocks noChangeAspect="1"/>
            </p:cNvPicPr>
            <p:nvPr/>
          </p:nvPicPr>
          <p:blipFill rotWithShape="1">
            <a:blip r:embed="rId4"/>
            <a:srcRect b="7724"/>
            <a:stretch/>
          </p:blipFill>
          <p:spPr>
            <a:xfrm>
              <a:off x="306488" y="929925"/>
              <a:ext cx="4216351" cy="1429819"/>
            </a:xfrm>
            <a:prstGeom prst="rect">
              <a:avLst/>
            </a:prstGeom>
          </p:spPr>
        </p:pic>
      </p:grpSp>
      <p:sp>
        <p:nvSpPr>
          <p:cNvPr id="7" name="Τίτλος 6"/>
          <p:cNvSpPr>
            <a:spLocks noGrp="1"/>
          </p:cNvSpPr>
          <p:nvPr>
            <p:ph type="title"/>
          </p:nvPr>
        </p:nvSpPr>
        <p:spPr/>
        <p:txBody>
          <a:bodyPr/>
          <a:lstStyle/>
          <a:p>
            <a:r>
              <a:rPr lang="en-US" dirty="0"/>
              <a:t>FIELDS Management portal info</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8</a:t>
            </a:fld>
            <a:endParaRPr lang="en-US"/>
          </a:p>
        </p:txBody>
      </p:sp>
      <p:sp>
        <p:nvSpPr>
          <p:cNvPr id="9" name="Rettangolo 8">
            <a:extLst>
              <a:ext uri="{FF2B5EF4-FFF2-40B4-BE49-F238E27FC236}">
                <a16:creationId xmlns="" xmlns:a16="http://schemas.microsoft.com/office/drawing/2014/main" id="{371BED80-602B-43F5-AB9C-588E97C4031C}"/>
              </a:ext>
            </a:extLst>
          </p:cNvPr>
          <p:cNvSpPr/>
          <p:nvPr/>
        </p:nvSpPr>
        <p:spPr>
          <a:xfrm>
            <a:off x="1717207" y="5265314"/>
            <a:ext cx="6798143" cy="523220"/>
          </a:xfrm>
          <a:prstGeom prst="rect">
            <a:avLst/>
          </a:prstGeom>
        </p:spPr>
        <p:txBody>
          <a:bodyPr wrap="none">
            <a:spAutoFit/>
          </a:bodyPr>
          <a:lstStyle/>
          <a:p>
            <a:r>
              <a:rPr lang="en-GB" sz="2800" dirty="0">
                <a:solidFill>
                  <a:srgbClr val="326400"/>
                </a:solidFill>
                <a:hlinkClick r:id="rId5">
                  <a:extLst>
                    <a:ext uri="{A12FA001-AC4F-418D-AE19-62706E023703}">
                      <ahyp:hlinkClr xmlns="" xmlns:ahyp="http://schemas.microsoft.com/office/drawing/2018/hyperlinkcolor" val="tx"/>
                    </a:ext>
                  </a:extLst>
                </a:hlinkClick>
              </a:rPr>
              <a:t>http://www.erasmus-fields.eu/management/</a:t>
            </a:r>
            <a:endParaRPr lang="en-GB" sz="2800" dirty="0">
              <a:solidFill>
                <a:srgbClr val="326400"/>
              </a:solidFill>
            </a:endParaRPr>
          </a:p>
        </p:txBody>
      </p:sp>
      <p:sp>
        <p:nvSpPr>
          <p:cNvPr id="10" name="Ovale 9">
            <a:extLst>
              <a:ext uri="{FF2B5EF4-FFF2-40B4-BE49-F238E27FC236}">
                <a16:creationId xmlns="" xmlns:a16="http://schemas.microsoft.com/office/drawing/2014/main" id="{3E1AEEFA-D931-4718-B7DD-FAAEF51E4C3F}"/>
              </a:ext>
            </a:extLst>
          </p:cNvPr>
          <p:cNvSpPr/>
          <p:nvPr/>
        </p:nvSpPr>
        <p:spPr>
          <a:xfrm>
            <a:off x="98352" y="4053289"/>
            <a:ext cx="1753804" cy="10935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a:extLst>
              <a:ext uri="{FF2B5EF4-FFF2-40B4-BE49-F238E27FC236}">
                <a16:creationId xmlns="" xmlns:a16="http://schemas.microsoft.com/office/drawing/2014/main" id="{E8C8CBB3-78BF-4C3A-82A0-F68C09405616}"/>
              </a:ext>
            </a:extLst>
          </p:cNvPr>
          <p:cNvSpPr/>
          <p:nvPr/>
        </p:nvSpPr>
        <p:spPr>
          <a:xfrm>
            <a:off x="6497052" y="1161700"/>
            <a:ext cx="2464373" cy="10935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29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264004" y="928362"/>
            <a:ext cx="8615992" cy="5001276"/>
            <a:chOff x="264004" y="928362"/>
            <a:chExt cx="8615992" cy="5001276"/>
          </a:xfrm>
        </p:grpSpPr>
        <p:pic>
          <p:nvPicPr>
            <p:cNvPr id="2" name="Immagine 1">
              <a:extLst>
                <a:ext uri="{FF2B5EF4-FFF2-40B4-BE49-F238E27FC236}">
                  <a16:creationId xmlns="" xmlns:a16="http://schemas.microsoft.com/office/drawing/2014/main" id="{17842565-15C5-4BCB-B764-3905CEADFE3B}"/>
                </a:ext>
              </a:extLst>
            </p:cNvPr>
            <p:cNvPicPr>
              <a:picLocks noChangeAspect="1"/>
            </p:cNvPicPr>
            <p:nvPr/>
          </p:nvPicPr>
          <p:blipFill>
            <a:blip r:embed="rId2"/>
            <a:stretch>
              <a:fillRect/>
            </a:stretch>
          </p:blipFill>
          <p:spPr>
            <a:xfrm>
              <a:off x="264004" y="928362"/>
              <a:ext cx="8615992" cy="5001276"/>
            </a:xfrm>
            <a:prstGeom prst="rect">
              <a:avLst/>
            </a:prstGeom>
          </p:spPr>
        </p:pic>
        <p:pic>
          <p:nvPicPr>
            <p:cNvPr id="8" name="Immagine 7"/>
            <p:cNvPicPr>
              <a:picLocks noChangeAspect="1"/>
            </p:cNvPicPr>
            <p:nvPr/>
          </p:nvPicPr>
          <p:blipFill rotWithShape="1">
            <a:blip r:embed="rId3"/>
            <a:srcRect b="7724"/>
            <a:stretch/>
          </p:blipFill>
          <p:spPr>
            <a:xfrm>
              <a:off x="335985" y="1234726"/>
              <a:ext cx="3124970" cy="1059718"/>
            </a:xfrm>
            <a:prstGeom prst="rect">
              <a:avLst/>
            </a:prstGeom>
          </p:spPr>
        </p:pic>
      </p:grpSp>
      <p:sp>
        <p:nvSpPr>
          <p:cNvPr id="4" name="Segnaposto numero diapositiva 3">
            <a:extLst>
              <a:ext uri="{FF2B5EF4-FFF2-40B4-BE49-F238E27FC236}">
                <a16:creationId xmlns="" xmlns:a16="http://schemas.microsoft.com/office/drawing/2014/main" id="{7EF1135A-F497-4A27-889E-81855A023348}"/>
              </a:ext>
            </a:extLst>
          </p:cNvPr>
          <p:cNvSpPr>
            <a:spLocks noGrp="1"/>
          </p:cNvSpPr>
          <p:nvPr>
            <p:ph type="sldNum" sz="quarter" idx="12"/>
          </p:nvPr>
        </p:nvSpPr>
        <p:spPr/>
        <p:txBody>
          <a:bodyPr/>
          <a:lstStyle/>
          <a:p>
            <a:fld id="{C94A9C6C-1472-49E2-A08D-475DB4E3CBD3}" type="slidenum">
              <a:rPr lang="en-US" smtClean="0"/>
              <a:t>9</a:t>
            </a:fld>
            <a:endParaRPr lang="en-US" dirty="0"/>
          </a:p>
        </p:txBody>
      </p:sp>
      <p:sp>
        <p:nvSpPr>
          <p:cNvPr id="6" name="Τίτλος 6">
            <a:extLst>
              <a:ext uri="{FF2B5EF4-FFF2-40B4-BE49-F238E27FC236}">
                <a16:creationId xmlns="" xmlns:a16="http://schemas.microsoft.com/office/drawing/2014/main" id="{8A86A0F6-BE52-4912-8312-7CCBFF4D4010}"/>
              </a:ext>
            </a:extLst>
          </p:cNvPr>
          <p:cNvSpPr>
            <a:spLocks noGrp="1"/>
          </p:cNvSpPr>
          <p:nvPr>
            <p:ph type="title"/>
          </p:nvPr>
        </p:nvSpPr>
        <p:spPr>
          <a:xfrm>
            <a:off x="628650" y="249238"/>
            <a:ext cx="7886700" cy="539750"/>
          </a:xfrm>
        </p:spPr>
        <p:txBody>
          <a:bodyPr/>
          <a:lstStyle/>
          <a:p>
            <a:r>
              <a:rPr lang="en-US" dirty="0"/>
              <a:t>Add content</a:t>
            </a:r>
          </a:p>
        </p:txBody>
      </p:sp>
      <p:sp>
        <p:nvSpPr>
          <p:cNvPr id="7" name="Ovale 6">
            <a:extLst>
              <a:ext uri="{FF2B5EF4-FFF2-40B4-BE49-F238E27FC236}">
                <a16:creationId xmlns="" xmlns:a16="http://schemas.microsoft.com/office/drawing/2014/main" id="{DB29DAFB-1A1E-4331-8FC4-4C73F455A825}"/>
              </a:ext>
            </a:extLst>
          </p:cNvPr>
          <p:cNvSpPr/>
          <p:nvPr/>
        </p:nvSpPr>
        <p:spPr>
          <a:xfrm>
            <a:off x="1542141" y="3429000"/>
            <a:ext cx="1658259" cy="3850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279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19181</TotalTime>
  <Words>727</Words>
  <Application>Microsoft Office PowerPoint</Application>
  <PresentationFormat>Presentazione su schermo (4:3)</PresentationFormat>
  <Paragraphs>100</Paragraphs>
  <Slides>16</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Bahnschrift Light Condensed</vt:lpstr>
      <vt:lpstr>Calibri</vt:lpstr>
      <vt:lpstr>Times New Roman</vt:lpstr>
      <vt:lpstr>CoLLaboratE-ThemeNew</vt:lpstr>
      <vt:lpstr>FIELDS  WP1 - Task 1.1  State of the Art</vt:lpstr>
      <vt:lpstr>WP1 – State of the art (ISEKI)</vt:lpstr>
      <vt:lpstr>Task 1.1  State of the Art (UNITO), M1 – M6</vt:lpstr>
      <vt:lpstr>Task 1.1  State of the Art (UNITO), M1 – M6</vt:lpstr>
      <vt:lpstr>Task 1.1  State of the Art (UNITO), M1 – M6</vt:lpstr>
      <vt:lpstr>Task 1.1  State of the Art (UNITO), M1 – M6</vt:lpstr>
      <vt:lpstr>Guidelines for task 1.1 and 1.2 databases</vt:lpstr>
      <vt:lpstr>FIELDS Management portal info</vt:lpstr>
      <vt:lpstr>Add content</vt:lpstr>
      <vt:lpstr>Organisations/stakeholder database </vt:lpstr>
      <vt:lpstr>Curricula/Courses database </vt:lpstr>
      <vt:lpstr>Best practices database </vt:lpstr>
      <vt:lpstr>Projects database </vt:lpstr>
      <vt:lpstr>Policy and advocacy</vt:lpstr>
      <vt:lpstr>Presentazione standard di PowerPoint</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Project Management</dc:title>
  <dc:creator>Fotis Dimeas</dc:creator>
  <cp:lastModifiedBy>Francesca </cp:lastModifiedBy>
  <cp:revision>187</cp:revision>
  <dcterms:created xsi:type="dcterms:W3CDTF">2018-10-15T13:11:22Z</dcterms:created>
  <dcterms:modified xsi:type="dcterms:W3CDTF">2021-03-18T11:45:36Z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pal.johan.from@nmbu.no</vt:lpwstr>
  </property>
  <property fmtid="{D5CDD505-2E9C-101B-9397-08002B2CF9AE}" pid="5" name="MSIP_Label_d0484126-3486-41a9-802e-7f1e2277276c_SetDate">
    <vt:lpwstr>2020-01-11T12:05:33.3131731Z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d4a85e94-51e7-46ba-8cf1-49bfd1a7a6de</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ies>
</file>