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87" r:id="rId3"/>
    <p:sldId id="286" r:id="rId4"/>
    <p:sldId id="292" r:id="rId5"/>
    <p:sldId id="293" r:id="rId6"/>
    <p:sldId id="294" r:id="rId7"/>
    <p:sldId id="295" r:id="rId8"/>
    <p:sldId id="296" r:id="rId9"/>
    <p:sldId id="300" r:id="rId10"/>
    <p:sldId id="301" r:id="rId11"/>
    <p:sldId id="302" r:id="rId12"/>
    <p:sldId id="303" r:id="rId13"/>
    <p:sldId id="266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FCE"/>
    <a:srgbClr val="864033"/>
    <a:srgbClr val="8C5C16"/>
    <a:srgbClr val="2A8ECE"/>
    <a:srgbClr val="2B8ECE"/>
    <a:srgbClr val="87CDD1"/>
    <a:srgbClr val="304A89"/>
    <a:srgbClr val="2C8FCE"/>
    <a:srgbClr val="344F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9B23E-DEB0-4420-BC71-D8B3CD1A85A1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3957E-673A-4113-866E-902DC5E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3957E-673A-4113-866E-902DC5EB04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3957E-673A-4113-866E-902DC5EB04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82" y="2136070"/>
            <a:ext cx="7772400" cy="6996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2C8F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312" y="3184201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Imagen 63">
            <a:extLst>
              <a:ext uri="{FF2B5EF4-FFF2-40B4-BE49-F238E27FC236}">
                <a16:creationId xmlns:a16="http://schemas.microsoft.com/office/drawing/2014/main" id="{9640C764-0693-4692-88CD-79560008EF3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695" y="602951"/>
            <a:ext cx="2525406" cy="720462"/>
          </a:xfrm>
          <a:prstGeom prst="rect">
            <a:avLst/>
          </a:prstGeom>
          <a:noFill/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02C40B21-B539-4F12-961A-C154654FD5BB}"/>
              </a:ext>
            </a:extLst>
          </p:cNvPr>
          <p:cNvGrpSpPr/>
          <p:nvPr userDrawn="1"/>
        </p:nvGrpSpPr>
        <p:grpSpPr>
          <a:xfrm>
            <a:off x="0" y="6236599"/>
            <a:ext cx="9143999" cy="635256"/>
            <a:chOff x="0" y="5126182"/>
            <a:chExt cx="12192000" cy="670976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6DF0E9FC-401C-4D00-B672-23319FEF56CC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7CDD1"/>
                </a:solidFill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D106D06E-DDDC-4659-ABF3-6D91D3E5A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36CC2890-2385-4EE6-BA34-9FF031F07B14}"/>
                </a:ext>
              </a:extLst>
            </p:cNvPr>
            <p:cNvSpPr/>
            <p:nvPr/>
          </p:nvSpPr>
          <p:spPr>
            <a:xfrm>
              <a:off x="1884219" y="5126182"/>
              <a:ext cx="10307781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6BE790D-D487-4934-961F-0F4A02FF4DBE}"/>
                </a:ext>
              </a:extLst>
            </p:cNvPr>
            <p:cNvSpPr txBox="1"/>
            <p:nvPr/>
          </p:nvSpPr>
          <p:spPr>
            <a:xfrm>
              <a:off x="1927239" y="5201603"/>
              <a:ext cx="10264760" cy="520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4EB48FB0-2033-4B3F-99A1-2F7E07CD3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8936"/>
          <a:stretch/>
        </p:blipFill>
        <p:spPr>
          <a:xfrm>
            <a:off x="241899" y="139392"/>
            <a:ext cx="1818825" cy="17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0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49"/>
            <a:ext cx="7886700" cy="540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8E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1150"/>
            <a:ext cx="7886700" cy="564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5793" y="6614616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28650" y="702148"/>
            <a:ext cx="7886700" cy="0"/>
          </a:xfrm>
          <a:prstGeom prst="line">
            <a:avLst/>
          </a:prstGeom>
          <a:ln w="28575">
            <a:solidFill>
              <a:srgbClr val="2A8E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21D46DD2-AB32-4FC0-B24C-6DE6102BB473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B989505-A38D-465C-9787-FD2E06AB96BE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7CDD1"/>
                </a:solidFill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A87E740-4759-49BC-AFFC-111A262D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9B6C6BB8-11E9-4237-BBB1-74E8EDF69250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8FE9357-9FAC-4BA8-AD06-F61E740EF8EB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35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2A8E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3649"/>
            <a:ext cx="1266826" cy="2438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66473"/>
            <a:ext cx="3086100" cy="2438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3829" y="6614160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CA81CF2-B7CD-4ED7-9B9F-3BCC1910A869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D93949EF-7AE7-4E65-AF3F-CD5ADF8F5515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7CDD1"/>
                </a:solidFill>
              </a:endParaRPr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27FCC7BF-54AF-4798-A62E-C0F586B3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55EBD42A-B62B-4763-8CF8-A29870C61F06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B2581C8-E50F-4DC4-B7F1-39A5A4DDF722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81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829" y="6614160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D6CA9C0-C26E-4AA0-9CFE-E3E66B516B81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A6AAFBF5-10B0-4415-8947-B9C726B17F2A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7CDD1"/>
                </a:solidFill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0B47C1E8-81ED-4CAD-8B2D-AE119A273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3C32AD3-63DB-4347-A884-DD5358849423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4F4EC232-2EA9-4F6A-AFC7-84AED1593B84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15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3829" y="6614160"/>
            <a:ext cx="2057400" cy="231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5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tiff"/><Relationship Id="rId18" Type="http://schemas.openxmlformats.org/officeDocument/2006/relationships/image" Target="../media/image47.jpeg"/><Relationship Id="rId26" Type="http://schemas.openxmlformats.org/officeDocument/2006/relationships/image" Target="../media/image55.png"/><Relationship Id="rId3" Type="http://schemas.openxmlformats.org/officeDocument/2006/relationships/image" Target="../media/image34.png"/><Relationship Id="rId21" Type="http://schemas.openxmlformats.org/officeDocument/2006/relationships/image" Target="../media/image50.jpeg"/><Relationship Id="rId7" Type="http://schemas.openxmlformats.org/officeDocument/2006/relationships/image" Target="../media/image8.jpe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hyperlink" Target="mailto:billy.goodburn@icos.ie" TargetMode="External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40.png"/><Relationship Id="rId24" Type="http://schemas.openxmlformats.org/officeDocument/2006/relationships/image" Target="../media/image53.jpeg"/><Relationship Id="rId32" Type="http://schemas.openxmlformats.org/officeDocument/2006/relationships/image" Target="../media/image61.png"/><Relationship Id="rId5" Type="http://schemas.openxmlformats.org/officeDocument/2006/relationships/image" Target="../media/image36.png"/><Relationship Id="rId15" Type="http://schemas.openxmlformats.org/officeDocument/2006/relationships/image" Target="../media/image44.jpeg"/><Relationship Id="rId23" Type="http://schemas.openxmlformats.org/officeDocument/2006/relationships/image" Target="../media/image52.jpeg"/><Relationship Id="rId28" Type="http://schemas.openxmlformats.org/officeDocument/2006/relationships/image" Target="../media/image57.jpeg"/><Relationship Id="rId10" Type="http://schemas.openxmlformats.org/officeDocument/2006/relationships/image" Target="../media/image39.jpeg"/><Relationship Id="rId19" Type="http://schemas.openxmlformats.org/officeDocument/2006/relationships/image" Target="../media/image48.png"/><Relationship Id="rId31" Type="http://schemas.openxmlformats.org/officeDocument/2006/relationships/image" Target="../media/image60.jpe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Relationship Id="rId22" Type="http://schemas.openxmlformats.org/officeDocument/2006/relationships/image" Target="../media/image51.png"/><Relationship Id="rId27" Type="http://schemas.openxmlformats.org/officeDocument/2006/relationships/image" Target="../media/image56.jpeg"/><Relationship Id="rId30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1648" y="1848751"/>
            <a:ext cx="8680704" cy="1268522"/>
          </a:xfrm>
        </p:spPr>
        <p:txBody>
          <a:bodyPr anchor="ctr" anchorCtr="0">
            <a:noAutofit/>
          </a:bodyPr>
          <a:lstStyle/>
          <a:p>
            <a:r>
              <a:rPr lang="en-US" sz="4400" dirty="0">
                <a:solidFill>
                  <a:srgbClr val="2B8FCE"/>
                </a:solidFill>
              </a:rPr>
              <a:t>WP1 – Skills Needs Identification</a:t>
            </a: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1080856" y="3429000"/>
            <a:ext cx="6858000" cy="966378"/>
          </a:xfrm>
        </p:spPr>
        <p:txBody>
          <a:bodyPr>
            <a:normAutofit/>
          </a:bodyPr>
          <a:lstStyle/>
          <a:p>
            <a:r>
              <a:rPr lang="en-US" dirty="0"/>
              <a:t>Billy Goodburn</a:t>
            </a:r>
          </a:p>
          <a:p>
            <a:r>
              <a:rPr lang="en-US" b="1" dirty="0">
                <a:solidFill>
                  <a:srgbClr val="92D050"/>
                </a:solidFill>
              </a:rPr>
              <a:t>Head of Learning &amp; Development</a:t>
            </a: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1143000" y="3397844"/>
            <a:ext cx="6858000" cy="96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1143000" y="4758642"/>
            <a:ext cx="6858000" cy="127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Project Partner Meeting</a:t>
            </a:r>
          </a:p>
          <a:p>
            <a:r>
              <a:rPr lang="en-US" sz="1800" dirty="0"/>
              <a:t>17</a:t>
            </a:r>
            <a:r>
              <a:rPr lang="en-US" sz="1800" baseline="30000" dirty="0"/>
              <a:t>th</a:t>
            </a:r>
            <a:r>
              <a:rPr lang="en-US" sz="1800" dirty="0"/>
              <a:t> March 2021</a:t>
            </a:r>
          </a:p>
          <a:p>
            <a:r>
              <a:rPr lang="en-US" sz="1800" dirty="0"/>
              <a:t>ICOS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FCEBA-F86B-433F-9F61-9692ADECE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44" y="5210609"/>
            <a:ext cx="1614907" cy="85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3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Bottom-up Surveys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Training Needs &amp; Recognition</a:t>
            </a:r>
          </a:p>
          <a:p>
            <a:pPr marL="0" indent="0">
              <a:buNone/>
            </a:pPr>
            <a:endParaRPr lang="en-US" sz="1000" b="1" dirty="0"/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Analysis done on the 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basis of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European &amp; Country Levels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0E98A-E92B-4AA3-93F6-A1E4A041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6" y="1997477"/>
            <a:ext cx="2778394" cy="2015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64E30-366E-47DA-839D-4E917D467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19" y="3005092"/>
            <a:ext cx="2778394" cy="2015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A14C9B-52C4-4D3E-AC05-35C063175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332" y="4012707"/>
            <a:ext cx="2930325" cy="20342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83F0EE-D73C-434C-ABDB-C5D6351C4A2F}"/>
              </a:ext>
            </a:extLst>
          </p:cNvPr>
          <p:cNvSpPr txBox="1"/>
          <p:nvPr/>
        </p:nvSpPr>
        <p:spPr>
          <a:xfrm>
            <a:off x="947207" y="4104148"/>
            <a:ext cx="105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 Level</a:t>
            </a:r>
            <a:endParaRPr lang="en-I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D0F966-2772-421B-BF4B-B136585D3956}"/>
              </a:ext>
            </a:extLst>
          </p:cNvPr>
          <p:cNvSpPr txBox="1"/>
          <p:nvPr/>
        </p:nvSpPr>
        <p:spPr>
          <a:xfrm>
            <a:off x="7484316" y="3643375"/>
            <a:ext cx="156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Level</a:t>
            </a:r>
            <a:endParaRPr lang="en-I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DA5CD9-BD9F-4C9D-86D1-FBE24CBACBCB}"/>
              </a:ext>
            </a:extLst>
          </p:cNvPr>
          <p:cNvSpPr txBox="1"/>
          <p:nvPr/>
        </p:nvSpPr>
        <p:spPr>
          <a:xfrm>
            <a:off x="3913920" y="5029807"/>
            <a:ext cx="105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 Level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52437-56E3-474E-88E4-E6C722E2EBD1}"/>
              </a:ext>
            </a:extLst>
          </p:cNvPr>
          <p:cNvSpPr txBox="1"/>
          <p:nvPr/>
        </p:nvSpPr>
        <p:spPr>
          <a:xfrm>
            <a:off x="7165838" y="6007544"/>
            <a:ext cx="967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Netherlands</a:t>
            </a:r>
            <a:endParaRPr lang="en-IE" sz="1050" b="1" dirty="0"/>
          </a:p>
        </p:txBody>
      </p:sp>
    </p:spTree>
    <p:extLst>
      <p:ext uri="{BB962C8B-B14F-4D97-AF65-F5344CB8AC3E}">
        <p14:creationId xmlns:p14="http://schemas.microsoft.com/office/powerpoint/2010/main" val="234528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60B4CE7-267B-4475-8DD2-77BB668F8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905" y="4266218"/>
            <a:ext cx="3426607" cy="188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Bottom-up Surveys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Business Trends</a:t>
            </a:r>
          </a:p>
          <a:p>
            <a:pPr marL="0" indent="0">
              <a:buNone/>
            </a:pPr>
            <a:endParaRPr lang="en-US" sz="1000" b="1" dirty="0"/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Business 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Operating Models</a:t>
            </a:r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Strategic Business Model Focus Areas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Business Strategy Skills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Analytical Tools</a:t>
            </a:r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80DCF-8CB8-439E-80BA-9380E0496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7" y="3648355"/>
            <a:ext cx="2857586" cy="1740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E46FD2-B69F-41DB-97EB-DBDAAEDF5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246" y="3015253"/>
            <a:ext cx="3519505" cy="1884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7CB410-F1D2-4E00-B510-3B6E4ED7159B}"/>
              </a:ext>
            </a:extLst>
          </p:cNvPr>
          <p:cNvSpPr txBox="1"/>
          <p:nvPr/>
        </p:nvSpPr>
        <p:spPr>
          <a:xfrm>
            <a:off x="7985554" y="4863861"/>
            <a:ext cx="105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 Level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8FD2FA-57AA-44CE-A638-E9073DC4F425}"/>
              </a:ext>
            </a:extLst>
          </p:cNvPr>
          <p:cNvSpPr txBox="1"/>
          <p:nvPr/>
        </p:nvSpPr>
        <p:spPr>
          <a:xfrm>
            <a:off x="5998121" y="2375532"/>
            <a:ext cx="156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Level</a:t>
            </a:r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721BB1-3970-411A-8EA6-E027D3B82EC5}"/>
              </a:ext>
            </a:extLst>
          </p:cNvPr>
          <p:cNvSpPr txBox="1"/>
          <p:nvPr/>
        </p:nvSpPr>
        <p:spPr>
          <a:xfrm>
            <a:off x="802557" y="5401735"/>
            <a:ext cx="105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 Level</a:t>
            </a:r>
            <a:endParaRPr lang="en-I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0C73F2-6023-4B8A-830B-BCAE1246319E}"/>
              </a:ext>
            </a:extLst>
          </p:cNvPr>
          <p:cNvSpPr txBox="1"/>
          <p:nvPr/>
        </p:nvSpPr>
        <p:spPr>
          <a:xfrm>
            <a:off x="3581938" y="4529989"/>
            <a:ext cx="105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 Level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4FBC5-C4C1-4B9D-904D-473958E09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402" y="828279"/>
            <a:ext cx="3190201" cy="13678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23B578-6087-415E-B76D-029595C38350}"/>
              </a:ext>
            </a:extLst>
          </p:cNvPr>
          <p:cNvSpPr txBox="1"/>
          <p:nvPr/>
        </p:nvSpPr>
        <p:spPr>
          <a:xfrm>
            <a:off x="7967275" y="2171132"/>
            <a:ext cx="499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Spain</a:t>
            </a:r>
            <a:endParaRPr lang="en-IE" sz="1050" b="1" dirty="0"/>
          </a:p>
        </p:txBody>
      </p:sp>
    </p:spTree>
    <p:extLst>
      <p:ext uri="{BB962C8B-B14F-4D97-AF65-F5344CB8AC3E}">
        <p14:creationId xmlns:p14="http://schemas.microsoft.com/office/powerpoint/2010/main" val="346093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Bottom-up Surveys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206218" y="1013185"/>
            <a:ext cx="8937782" cy="56616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Challenges / Key Learnings</a:t>
            </a:r>
          </a:p>
          <a:p>
            <a:pPr marL="0" indent="0">
              <a:buNone/>
            </a:pPr>
            <a:endParaRPr lang="en-US" sz="1000" b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Time (of Year) &amp; (Analysis)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Cross Pollination across multiple areas.</a:t>
            </a:r>
          </a:p>
          <a:p>
            <a:pPr lvl="1"/>
            <a:r>
              <a:rPr lang="en-US" dirty="0"/>
              <a:t>Stakeholders Profiles</a:t>
            </a:r>
          </a:p>
          <a:p>
            <a:pPr lvl="1"/>
            <a:r>
              <a:rPr lang="en-US" dirty="0"/>
              <a:t>Sector Alignment</a:t>
            </a:r>
          </a:p>
          <a:p>
            <a:pPr lvl="1"/>
            <a:r>
              <a:rPr lang="en-US" dirty="0"/>
              <a:t>Areas of Operation</a:t>
            </a:r>
          </a:p>
          <a:p>
            <a:pPr lvl="1"/>
            <a:r>
              <a:rPr lang="en-US" dirty="0"/>
              <a:t>Skills vs Training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Language Barriers – Analysing the Results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Lack of Sufficient / Balanced Data across all areas in some countries.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Skewed Data – too many entries of data sources by participants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38BB1-1696-4A9C-BBA4-45F248BBA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744" y="841799"/>
            <a:ext cx="3767449" cy="2663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765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50" y="189044"/>
            <a:ext cx="7886700" cy="67835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304A89"/>
                </a:solidFill>
              </a:rPr>
              <a:t>Questions?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23722-5D88-49C5-8DD9-84E83E776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6" y="1074198"/>
            <a:ext cx="9159765" cy="52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8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C786E-723E-468C-B36A-14899D4C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147" y="228457"/>
            <a:ext cx="7886700" cy="584501"/>
          </a:xfrm>
        </p:spPr>
        <p:txBody>
          <a:bodyPr>
            <a:normAutofit/>
          </a:bodyPr>
          <a:lstStyle/>
          <a:p>
            <a:pPr algn="r"/>
            <a:r>
              <a:rPr lang="it-IT" sz="2800" i="1" dirty="0"/>
              <a:t>Thank </a:t>
            </a:r>
            <a:r>
              <a:rPr lang="it-IT" sz="2800" i="1" dirty="0" err="1"/>
              <a:t>you</a:t>
            </a:r>
            <a:r>
              <a:rPr lang="it-IT" sz="2800" i="1" dirty="0"/>
              <a:t> for </a:t>
            </a:r>
            <a:r>
              <a:rPr lang="it-IT" sz="2800" i="1" dirty="0" err="1"/>
              <a:t>your</a:t>
            </a:r>
            <a:r>
              <a:rPr lang="it-IT" sz="2800" i="1" dirty="0"/>
              <a:t> </a:t>
            </a:r>
            <a:r>
              <a:rPr lang="it-IT" sz="2800" i="1" dirty="0" err="1"/>
              <a:t>attention</a:t>
            </a:r>
            <a:r>
              <a:rPr lang="it-IT" sz="2800" i="1" dirty="0"/>
              <a:t>!</a:t>
            </a:r>
            <a:endParaRPr lang="en-GB" sz="2800" i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90BAE0D-65AE-477A-8193-AD6EC1E7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65DEBD90-D19D-44E1-83DF-43620783F382}"/>
              </a:ext>
            </a:extLst>
          </p:cNvPr>
          <p:cNvSpPr txBox="1">
            <a:spLocks/>
          </p:cNvSpPr>
          <p:nvPr/>
        </p:nvSpPr>
        <p:spPr>
          <a:xfrm>
            <a:off x="332572" y="5501154"/>
            <a:ext cx="7886700" cy="756592"/>
          </a:xfrm>
        </p:spPr>
        <p:txBody>
          <a:bodyPr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Billy Goodburn, ICOS</a:t>
            </a:r>
          </a:p>
          <a:p>
            <a:pPr marL="0" indent="0">
              <a:buNone/>
            </a:pPr>
            <a:r>
              <a:rPr lang="en-US" sz="1800" dirty="0"/>
              <a:t>Email: </a:t>
            </a:r>
            <a:r>
              <a:rPr lang="en-US" sz="1800" dirty="0">
                <a:hlinkClick r:id="rId2"/>
              </a:rPr>
              <a:t>billy.goodburn@icos.ie</a:t>
            </a:r>
            <a:r>
              <a:rPr lang="en-US" sz="1800" dirty="0"/>
              <a:t>  </a:t>
            </a:r>
          </a:p>
        </p:txBody>
      </p:sp>
      <p:grpSp>
        <p:nvGrpSpPr>
          <p:cNvPr id="2149" name="Gruppo 2148">
            <a:extLst>
              <a:ext uri="{FF2B5EF4-FFF2-40B4-BE49-F238E27FC236}">
                <a16:creationId xmlns:a16="http://schemas.microsoft.com/office/drawing/2014/main" id="{6938B44A-796C-4CFD-94B0-2C4F5FE7FDF5}"/>
              </a:ext>
            </a:extLst>
          </p:cNvPr>
          <p:cNvGrpSpPr/>
          <p:nvPr/>
        </p:nvGrpSpPr>
        <p:grpSpPr>
          <a:xfrm>
            <a:off x="561976" y="1122198"/>
            <a:ext cx="8132385" cy="4247154"/>
            <a:chOff x="561976" y="1122198"/>
            <a:chExt cx="8132385" cy="4247154"/>
          </a:xfrm>
        </p:grpSpPr>
        <p:pic>
          <p:nvPicPr>
            <p:cNvPr id="155" name="Immagine 154">
              <a:extLst>
                <a:ext uri="{FF2B5EF4-FFF2-40B4-BE49-F238E27FC236}">
                  <a16:creationId xmlns:a16="http://schemas.microsoft.com/office/drawing/2014/main" id="{34EA405D-7F7D-4CE4-AC44-C236CD8B7B9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590" y="2066517"/>
              <a:ext cx="1212821" cy="458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Immagine 155">
              <a:extLst>
                <a:ext uri="{FF2B5EF4-FFF2-40B4-BE49-F238E27FC236}">
                  <a16:creationId xmlns:a16="http://schemas.microsoft.com/office/drawing/2014/main" id="{8DD5F0B0-0484-48DF-B7A9-B9B46AFE482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16" y="2200275"/>
              <a:ext cx="1230333" cy="505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Immagine 156">
              <a:extLst>
                <a:ext uri="{FF2B5EF4-FFF2-40B4-BE49-F238E27FC236}">
                  <a16:creationId xmlns:a16="http://schemas.microsoft.com/office/drawing/2014/main" id="{2B203592-19AA-42CA-A1BA-9F8B4644638F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1976" y="2000251"/>
              <a:ext cx="1327904" cy="3935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8" name="Immagine 157">
              <a:extLst>
                <a:ext uri="{FF2B5EF4-FFF2-40B4-BE49-F238E27FC236}">
                  <a16:creationId xmlns:a16="http://schemas.microsoft.com/office/drawing/2014/main" id="{07C8F74A-5B61-4244-AC15-10706D298CB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18" y="1122198"/>
              <a:ext cx="1043939" cy="441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Immagine 158">
              <a:extLst>
                <a:ext uri="{FF2B5EF4-FFF2-40B4-BE49-F238E27FC236}">
                  <a16:creationId xmlns:a16="http://schemas.microsoft.com/office/drawing/2014/main" id="{54DED8C5-4414-4E48-8AEB-A0867ED7A178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76350" y="1208500"/>
              <a:ext cx="1029789" cy="506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" name="Immagine 159">
              <a:extLst>
                <a:ext uri="{FF2B5EF4-FFF2-40B4-BE49-F238E27FC236}">
                  <a16:creationId xmlns:a16="http://schemas.microsoft.com/office/drawing/2014/main" id="{67FB50D9-F194-4C29-81BE-838AE0A9FC08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18636" y="1238046"/>
              <a:ext cx="836817" cy="3874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" name="Immagine 160">
              <a:extLst>
                <a:ext uri="{FF2B5EF4-FFF2-40B4-BE49-F238E27FC236}">
                  <a16:creationId xmlns:a16="http://schemas.microsoft.com/office/drawing/2014/main" id="{0D94944F-48DD-4E80-A43F-2A1295C22B8C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" b="10777"/>
            <a:stretch/>
          </p:blipFill>
          <p:spPr bwMode="auto">
            <a:xfrm>
              <a:off x="3680341" y="2072855"/>
              <a:ext cx="1612671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2" name="Immagine 161">
              <a:extLst>
                <a:ext uri="{FF2B5EF4-FFF2-40B4-BE49-F238E27FC236}">
                  <a16:creationId xmlns:a16="http://schemas.microsoft.com/office/drawing/2014/main" id="{2404C417-368E-470C-9A2C-4E49374F7398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137" y="1181271"/>
              <a:ext cx="815570" cy="381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Immagine 162">
              <a:extLst>
                <a:ext uri="{FF2B5EF4-FFF2-40B4-BE49-F238E27FC236}">
                  <a16:creationId xmlns:a16="http://schemas.microsoft.com/office/drawing/2014/main" id="{20D1BF64-A832-40F0-A62A-EBC7EBC44709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069" y="1169372"/>
              <a:ext cx="1066717" cy="293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Immagine 163">
              <a:extLst>
                <a:ext uri="{FF2B5EF4-FFF2-40B4-BE49-F238E27FC236}">
                  <a16:creationId xmlns:a16="http://schemas.microsoft.com/office/drawing/2014/main" id="{3E972B44-89D4-42F8-807F-698AAE4D15F3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88" y="3781425"/>
              <a:ext cx="1161062" cy="398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Immagine 164">
              <a:extLst>
                <a:ext uri="{FF2B5EF4-FFF2-40B4-BE49-F238E27FC236}">
                  <a16:creationId xmlns:a16="http://schemas.microsoft.com/office/drawing/2014/main" id="{D85BE486-DF54-4821-B308-F801734ACEA6}"/>
                </a:ext>
              </a:extLst>
            </p:cNvPr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15763" y="2809875"/>
              <a:ext cx="470862" cy="5337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6" name="Immagine 165">
              <a:extLst>
                <a:ext uri="{FF2B5EF4-FFF2-40B4-BE49-F238E27FC236}">
                  <a16:creationId xmlns:a16="http://schemas.microsoft.com/office/drawing/2014/main" id="{040B623A-5840-4891-8257-5CDE306CBD87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621" y="1762437"/>
              <a:ext cx="933218" cy="33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Immagine 166">
              <a:extLst>
                <a:ext uri="{FF2B5EF4-FFF2-40B4-BE49-F238E27FC236}">
                  <a16:creationId xmlns:a16="http://schemas.microsoft.com/office/drawing/2014/main" id="{8E6210E5-E849-4082-8E8B-2FB44B9F6AE1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545" y="2745885"/>
              <a:ext cx="540623" cy="473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Immagine 167">
              <a:extLst>
                <a:ext uri="{FF2B5EF4-FFF2-40B4-BE49-F238E27FC236}">
                  <a16:creationId xmlns:a16="http://schemas.microsoft.com/office/drawing/2014/main" id="{3DE2C529-1C42-4F48-9D05-EB49E8D73A80}"/>
                </a:ext>
              </a:extLst>
            </p:cNvPr>
            <p:cNvPicPr/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94720" y="2107108"/>
              <a:ext cx="1399641" cy="39849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Immagine 168">
              <a:extLst>
                <a:ext uri="{FF2B5EF4-FFF2-40B4-BE49-F238E27FC236}">
                  <a16:creationId xmlns:a16="http://schemas.microsoft.com/office/drawing/2014/main" id="{B8E561EA-4662-49D6-A42A-9951162108C9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15" y="2924175"/>
              <a:ext cx="669110" cy="57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Immagine 169">
              <a:extLst>
                <a:ext uri="{FF2B5EF4-FFF2-40B4-BE49-F238E27FC236}">
                  <a16:creationId xmlns:a16="http://schemas.microsoft.com/office/drawing/2014/main" id="{8AE5AAAA-3266-4CD7-AA01-8EAA7EB5FF02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16" y="3691053"/>
              <a:ext cx="689325" cy="57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Immagine 170">
              <a:extLst>
                <a:ext uri="{FF2B5EF4-FFF2-40B4-BE49-F238E27FC236}">
                  <a16:creationId xmlns:a16="http://schemas.microsoft.com/office/drawing/2014/main" id="{388D9862-02F5-4341-A4A5-B603DFF1DEE3}"/>
                </a:ext>
              </a:extLst>
            </p:cNvPr>
            <p:cNvPicPr/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25"/>
            <a:stretch/>
          </p:blipFill>
          <p:spPr bwMode="auto">
            <a:xfrm>
              <a:off x="2026757" y="3552775"/>
              <a:ext cx="1158230" cy="40031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2" name="Immagine 171">
              <a:extLst>
                <a:ext uri="{FF2B5EF4-FFF2-40B4-BE49-F238E27FC236}">
                  <a16:creationId xmlns:a16="http://schemas.microsoft.com/office/drawing/2014/main" id="{D374DEEA-9D97-49A1-A352-D03136C75B70}"/>
                </a:ext>
              </a:extLst>
            </p:cNvPr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319" y="4504514"/>
              <a:ext cx="613216" cy="67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Immagine 172">
              <a:extLst>
                <a:ext uri="{FF2B5EF4-FFF2-40B4-BE49-F238E27FC236}">
                  <a16:creationId xmlns:a16="http://schemas.microsoft.com/office/drawing/2014/main" id="{F63ED7F2-F1EE-4802-A85B-A758D57978CE}"/>
                </a:ext>
              </a:extLst>
            </p:cNvPr>
            <p:cNvPicPr/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6649"/>
            <a:stretch/>
          </p:blipFill>
          <p:spPr bwMode="auto">
            <a:xfrm>
              <a:off x="4071416" y="3654518"/>
              <a:ext cx="1070610" cy="533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4" name="Immagine 173">
              <a:extLst>
                <a:ext uri="{FF2B5EF4-FFF2-40B4-BE49-F238E27FC236}">
                  <a16:creationId xmlns:a16="http://schemas.microsoft.com/office/drawing/2014/main" id="{EB65C0F9-62FA-423A-A329-01F40076CECC}"/>
                </a:ext>
              </a:extLst>
            </p:cNvPr>
            <p:cNvPicPr/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3" t="11627" r="8292" b="7899"/>
            <a:stretch/>
          </p:blipFill>
          <p:spPr bwMode="auto">
            <a:xfrm>
              <a:off x="5592732" y="2995603"/>
              <a:ext cx="1013453" cy="5740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5" name="Immagine 174">
              <a:extLst>
                <a:ext uri="{FF2B5EF4-FFF2-40B4-BE49-F238E27FC236}">
                  <a16:creationId xmlns:a16="http://schemas.microsoft.com/office/drawing/2014/main" id="{6820BCA3-71D3-47C9-9109-3EC90BCE9EA8}"/>
                </a:ext>
              </a:extLst>
            </p:cNvPr>
            <p:cNvPicPr/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301" y="2717258"/>
              <a:ext cx="533100" cy="730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Immagine 175">
              <a:extLst>
                <a:ext uri="{FF2B5EF4-FFF2-40B4-BE49-F238E27FC236}">
                  <a16:creationId xmlns:a16="http://schemas.microsoft.com/office/drawing/2014/main" id="{1C2F374F-A68E-4F67-A91B-C3622EC4343D}"/>
                </a:ext>
              </a:extLst>
            </p:cNvPr>
            <p:cNvPicPr/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901" y="2828557"/>
              <a:ext cx="931545" cy="372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Immagine 176">
              <a:extLst>
                <a:ext uri="{FF2B5EF4-FFF2-40B4-BE49-F238E27FC236}">
                  <a16:creationId xmlns:a16="http://schemas.microsoft.com/office/drawing/2014/main" id="{1781EE73-C433-4285-9B2F-7C8815263BB3}"/>
                </a:ext>
              </a:extLst>
            </p:cNvPr>
            <p:cNvPicPr/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470" t="-14364" r="-8843" b="-26693"/>
            <a:stretch/>
          </p:blipFill>
          <p:spPr bwMode="auto">
            <a:xfrm>
              <a:off x="2008669" y="4543827"/>
              <a:ext cx="805136" cy="4375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8" name="Immagine 177">
              <a:extLst>
                <a:ext uri="{FF2B5EF4-FFF2-40B4-BE49-F238E27FC236}">
                  <a16:creationId xmlns:a16="http://schemas.microsoft.com/office/drawing/2014/main" id="{14966F3A-BBCA-4683-86AB-274848120A01}"/>
                </a:ext>
              </a:extLst>
            </p:cNvPr>
            <p:cNvPicPr/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407" y="4927735"/>
              <a:ext cx="908008" cy="354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Immagine 178">
              <a:extLst>
                <a:ext uri="{FF2B5EF4-FFF2-40B4-BE49-F238E27FC236}">
                  <a16:creationId xmlns:a16="http://schemas.microsoft.com/office/drawing/2014/main" id="{B7C33491-C9D0-4F7F-82B5-C8EA3BF5914B}"/>
                </a:ext>
              </a:extLst>
            </p:cNvPr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987" y="4049809"/>
              <a:ext cx="581827" cy="369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Immagine 179">
              <a:extLst>
                <a:ext uri="{FF2B5EF4-FFF2-40B4-BE49-F238E27FC236}">
                  <a16:creationId xmlns:a16="http://schemas.microsoft.com/office/drawing/2014/main" id="{699370E8-91AE-4D91-B524-913F3C8362B4}"/>
                </a:ext>
              </a:extLst>
            </p:cNvPr>
            <p:cNvPicPr/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55719" y="4115348"/>
              <a:ext cx="922752" cy="5053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1" name="Immagine 180">
              <a:extLst>
                <a:ext uri="{FF2B5EF4-FFF2-40B4-BE49-F238E27FC236}">
                  <a16:creationId xmlns:a16="http://schemas.microsoft.com/office/drawing/2014/main" id="{C9500430-FFFE-4FB9-A791-37E41B9A56F7}"/>
                </a:ext>
              </a:extLst>
            </p:cNvPr>
            <p:cNvPicPr/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7342"/>
            <a:stretch/>
          </p:blipFill>
          <p:spPr bwMode="auto">
            <a:xfrm>
              <a:off x="7008839" y="4518258"/>
              <a:ext cx="1229562" cy="3648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" name="Immagine 181">
              <a:extLst>
                <a:ext uri="{FF2B5EF4-FFF2-40B4-BE49-F238E27FC236}">
                  <a16:creationId xmlns:a16="http://schemas.microsoft.com/office/drawing/2014/main" id="{07CE7946-D4C5-422A-8BD5-E38C41AA389E}"/>
                </a:ext>
              </a:extLst>
            </p:cNvPr>
            <p:cNvPicPr/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071" y="4222198"/>
              <a:ext cx="589280" cy="638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Immagine 182">
              <a:extLst>
                <a:ext uri="{FF2B5EF4-FFF2-40B4-BE49-F238E27FC236}">
                  <a16:creationId xmlns:a16="http://schemas.microsoft.com/office/drawing/2014/main" id="{31598A49-4639-41A2-955D-0725493C4878}"/>
                </a:ext>
              </a:extLst>
            </p:cNvPr>
            <p:cNvPicPr/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29456" y="4872678"/>
              <a:ext cx="1926525" cy="496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Immagine 183">
              <a:extLst>
                <a:ext uri="{FF2B5EF4-FFF2-40B4-BE49-F238E27FC236}">
                  <a16:creationId xmlns:a16="http://schemas.microsoft.com/office/drawing/2014/main" id="{87D5F2A2-C19E-46F5-9C15-30DCE78C3596}"/>
                </a:ext>
              </a:extLst>
            </p:cNvPr>
            <p:cNvPicPr/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778" y="1199484"/>
              <a:ext cx="680493" cy="660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Immagine 184">
              <a:extLst>
                <a:ext uri="{FF2B5EF4-FFF2-40B4-BE49-F238E27FC236}">
                  <a16:creationId xmlns:a16="http://schemas.microsoft.com/office/drawing/2014/main" id="{508248BB-8DFF-4B1C-88E0-6A1843C9EA65}"/>
                </a:ext>
              </a:extLst>
            </p:cNvPr>
            <p:cNvPicPr/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657" y="3765985"/>
              <a:ext cx="998693" cy="4306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0932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CCA2E-8EAC-421A-8E40-B53C6A0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Θέση κειμένου 6">
            <a:extLst>
              <a:ext uri="{FF2B5EF4-FFF2-40B4-BE49-F238E27FC236}">
                <a16:creationId xmlns:a16="http://schemas.microsoft.com/office/drawing/2014/main" id="{25598F17-134D-4070-99CB-C0A577F2FF61}"/>
              </a:ext>
            </a:extLst>
          </p:cNvPr>
          <p:cNvSpPr txBox="1">
            <a:spLocks/>
          </p:cNvSpPr>
          <p:nvPr/>
        </p:nvSpPr>
        <p:spPr>
          <a:xfrm>
            <a:off x="623888" y="2494334"/>
            <a:ext cx="7886700" cy="3258396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Duration</a:t>
            </a:r>
            <a:r>
              <a:rPr lang="en-US" dirty="0"/>
              <a:t>: M9-M12</a:t>
            </a:r>
          </a:p>
          <a:p>
            <a:endParaRPr lang="en-US" dirty="0"/>
          </a:p>
          <a:p>
            <a:r>
              <a:rPr lang="en-US" b="1" dirty="0"/>
              <a:t>Leader</a:t>
            </a:r>
            <a:r>
              <a:rPr lang="en-US" dirty="0"/>
              <a:t>: ICOS</a:t>
            </a:r>
          </a:p>
          <a:p>
            <a:endParaRPr lang="en-US" dirty="0"/>
          </a:p>
          <a:p>
            <a:r>
              <a:rPr lang="en-US" b="1" dirty="0"/>
              <a:t>Other Partners Involved: </a:t>
            </a:r>
            <a:r>
              <a:rPr lang="en-US" dirty="0"/>
              <a:t>All (UNITO, CONFAGRI, WUR, ISEKI, ICOS, AERES, AP, UHOH, CERTH, ACTIA, GAIA, CONFAGRI PT, SCOOP, GZS, LVA, UCLM, AC3A, FIAB, FDE, FENACORE, INFOR, SEVT, LLL-P, , Plant ETP, EFB, PA, FJ-BLT, EFVET, CEPI, EFFAT, BIC) </a:t>
            </a:r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E98A55BF-3DFE-4743-A57D-AB44F2E1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54354"/>
            <a:ext cx="7886700" cy="979827"/>
          </a:xfrm>
        </p:spPr>
        <p:txBody>
          <a:bodyPr>
            <a:normAutofit/>
          </a:bodyPr>
          <a:lstStyle/>
          <a:p>
            <a:r>
              <a:rPr lang="en-US" sz="3200" b="1" dirty="0"/>
              <a:t>T1.4 Bottom-up Surveys</a:t>
            </a:r>
            <a:r>
              <a:rPr lang="nb-NO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313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Bottom-up Surveys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115411" y="881150"/>
            <a:ext cx="8937782" cy="229705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 Summary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dirty="0"/>
              <a:t>Creation of a survey to assess skills needs, skills gaps, training needs and training gaps, in agriculture, forestry and the bio-economy,  including green and digital skills needs, considering the outcomes of the Focus Groups (T1.3).</a:t>
            </a:r>
          </a:p>
          <a:p>
            <a:r>
              <a:rPr lang="en-US" dirty="0"/>
              <a:t>Target 300 Surveys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3</a:t>
            </a:fld>
            <a:endParaRPr lang="en-US"/>
          </a:p>
        </p:txBody>
      </p:sp>
      <p:sp>
        <p:nvSpPr>
          <p:cNvPr id="9" name="Θέση περιεχομένου 7">
            <a:extLst>
              <a:ext uri="{FF2B5EF4-FFF2-40B4-BE49-F238E27FC236}">
                <a16:creationId xmlns:a16="http://schemas.microsoft.com/office/drawing/2014/main" id="{0B34C224-FCA5-4FEC-BA28-D5C2811DA6BE}"/>
              </a:ext>
            </a:extLst>
          </p:cNvPr>
          <p:cNvSpPr txBox="1">
            <a:spLocks/>
          </p:cNvSpPr>
          <p:nvPr/>
        </p:nvSpPr>
        <p:spPr>
          <a:xfrm>
            <a:off x="206218" y="3542809"/>
            <a:ext cx="5413347" cy="2707204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The Approach </a:t>
            </a:r>
          </a:p>
          <a:p>
            <a:endParaRPr lang="en-US" sz="500" dirty="0"/>
          </a:p>
          <a:p>
            <a:r>
              <a:rPr lang="en-US" dirty="0"/>
              <a:t>Design Initial Survey &amp; Partners Review and Agree Final Draft</a:t>
            </a:r>
          </a:p>
          <a:p>
            <a:r>
              <a:rPr lang="en-US" dirty="0"/>
              <a:t>Translate Survey into Different Languages (based on Pilot training Sessions)</a:t>
            </a:r>
          </a:p>
          <a:p>
            <a:r>
              <a:rPr lang="en-US" dirty="0"/>
              <a:t>Survey went Live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2F2795-49DF-4A63-A975-27288EFB3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7" t="11467" r="26117" b="3787"/>
          <a:stretch/>
        </p:blipFill>
        <p:spPr>
          <a:xfrm rot="530372">
            <a:off x="6285338" y="3004006"/>
            <a:ext cx="1998215" cy="281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28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Bottom-up Surveys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115411" y="1155435"/>
            <a:ext cx="4243525" cy="48982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Approach (Continued)……</a:t>
            </a:r>
          </a:p>
          <a:p>
            <a:endParaRPr lang="en-US" sz="1000" dirty="0"/>
          </a:p>
          <a:p>
            <a:r>
              <a:rPr lang="en-US" dirty="0"/>
              <a:t>Reminders and engagement</a:t>
            </a:r>
          </a:p>
          <a:p>
            <a:r>
              <a:rPr lang="en-US" dirty="0"/>
              <a:t>Analyse the Results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Next Steps</a:t>
            </a:r>
          </a:p>
          <a:p>
            <a:endParaRPr lang="en-US" dirty="0"/>
          </a:p>
          <a:p>
            <a:r>
              <a:rPr lang="en-US" dirty="0"/>
              <a:t>Write a Report on the Survey Results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4</a:t>
            </a:fld>
            <a:endParaRPr lang="en-US"/>
          </a:p>
        </p:txBody>
      </p:sp>
      <p:pic>
        <p:nvPicPr>
          <p:cNvPr id="41" name="Immagine 157">
            <a:extLst>
              <a:ext uri="{FF2B5EF4-FFF2-40B4-BE49-F238E27FC236}">
                <a16:creationId xmlns:a16="http://schemas.microsoft.com/office/drawing/2014/main" id="{8CB15428-EFFC-4CCA-9A98-3CD59DEA21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3" y="4611727"/>
            <a:ext cx="1824253" cy="112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magine 158">
            <a:extLst>
              <a:ext uri="{FF2B5EF4-FFF2-40B4-BE49-F238E27FC236}">
                <a16:creationId xmlns:a16="http://schemas.microsoft.com/office/drawing/2014/main" id="{2ED726C8-B34B-487C-ABF0-B4FB953754B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2142" y="4611727"/>
            <a:ext cx="1517266" cy="1125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220D639-6589-47B3-8F74-5AA22BDC0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1557"/>
            <a:ext cx="2095732" cy="148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9548E75-5312-4500-944F-CAF27EFB9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66" y="2729407"/>
            <a:ext cx="2095732" cy="148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3AB6A6E-CBFC-4071-AEF3-8A33B155D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32" y="4383327"/>
            <a:ext cx="2095730" cy="148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0CF900B-8A0E-497C-83CC-0BA7697C3CEE}"/>
              </a:ext>
            </a:extLst>
          </p:cNvPr>
          <p:cNvSpPr txBox="1"/>
          <p:nvPr/>
        </p:nvSpPr>
        <p:spPr>
          <a:xfrm>
            <a:off x="7230008" y="1895860"/>
            <a:ext cx="1588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1" dirty="0"/>
              <a:t>Images for use on Social Media and Web-based platforms for promoting the Survey.</a:t>
            </a:r>
            <a:endParaRPr lang="en-IE" sz="800" b="1" i="1" dirty="0"/>
          </a:p>
        </p:txBody>
      </p:sp>
    </p:spTree>
    <p:extLst>
      <p:ext uri="{BB962C8B-B14F-4D97-AF65-F5344CB8AC3E}">
        <p14:creationId xmlns:p14="http://schemas.microsoft.com/office/powerpoint/2010/main" val="187022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Bottom-up Surveys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356907" y="1017548"/>
            <a:ext cx="4787093" cy="56439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Key Areas within the Report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Demographic Profiles of Participants</a:t>
            </a:r>
          </a:p>
          <a:p>
            <a:pPr marL="457200" indent="-457200">
              <a:buFont typeface="+mj-lt"/>
              <a:buAutoNum type="arabicPeriod"/>
            </a:pPr>
            <a:endParaRPr lang="en-US" sz="105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Organisational Insights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Stakeholder Engagement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Identified Skills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Training Needs &amp; Recognition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Business Trends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07233-F4C2-42EA-A0EA-1463EC0C6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02" y="3838960"/>
            <a:ext cx="3140838" cy="2229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0FFE4C-F067-4252-AFEE-10A8519AA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2" y="1199669"/>
            <a:ext cx="3140840" cy="2229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782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6C023-2869-4DA9-B77E-6C9A0DA6E2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31066" y="2486806"/>
            <a:ext cx="3787412" cy="3497801"/>
          </a:xfrm>
          <a:prstGeom prst="rect">
            <a:avLst/>
          </a:prstGeom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Bottom-up Surveys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628650" y="1101179"/>
            <a:ext cx="7886700" cy="20129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Demographic Profiles</a:t>
            </a:r>
          </a:p>
          <a:p>
            <a:pPr marL="0" indent="0">
              <a:buNone/>
            </a:pPr>
            <a:endParaRPr lang="en-US" sz="1000" b="1" dirty="0"/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survey had </a:t>
            </a:r>
            <a:r>
              <a:rPr lang="en-US" sz="1800" b="1" dirty="0">
                <a:solidFill>
                  <a:srgbClr val="2B8FCE"/>
                </a:solidFill>
                <a:effectLst/>
                <a:ea typeface="Times New Roman" panose="02020603050405020304" pitchFamily="18" charset="0"/>
              </a:rPr>
              <a:t>517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respondents from across </a:t>
            </a:r>
            <a:r>
              <a:rPr lang="en-US" sz="1800" b="1" dirty="0">
                <a:solidFill>
                  <a:srgbClr val="2B8FCE"/>
                </a:solidFill>
                <a:effectLst/>
                <a:ea typeface="Times New Roman" panose="02020603050405020304" pitchFamily="18" charset="0"/>
              </a:rPr>
              <a:t>23 countries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within the European Union, as well as countries outside of the European Union, and within the European Economic Area (EEA).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70356E-5F70-4C1C-A91D-668F87C0D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28" y="3182439"/>
            <a:ext cx="3263702" cy="2437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BB979-4F8D-405B-8AB2-FE3E8516E795}"/>
              </a:ext>
            </a:extLst>
          </p:cNvPr>
          <p:cNvSpPr txBox="1"/>
          <p:nvPr/>
        </p:nvSpPr>
        <p:spPr>
          <a:xfrm>
            <a:off x="1464816" y="5687854"/>
            <a:ext cx="18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Gender Profile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BDE39-F0ED-4B3A-AEDA-8807672A9B85}"/>
              </a:ext>
            </a:extLst>
          </p:cNvPr>
          <p:cNvSpPr txBox="1"/>
          <p:nvPr/>
        </p:nvSpPr>
        <p:spPr>
          <a:xfrm>
            <a:off x="7509851" y="5868139"/>
            <a:ext cx="18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Profile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700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Bottom-up Surveys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628650" y="881150"/>
            <a:ext cx="7886700" cy="142710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Organisational Insights</a:t>
            </a:r>
          </a:p>
          <a:p>
            <a:pPr marL="0" indent="0">
              <a:buNone/>
            </a:pPr>
            <a:endParaRPr lang="en-US" sz="1000" b="1" dirty="0"/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This includes Sectoral Profile, Areas of Operation, Organisation Size and Job Profiles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chart5501636490.png">
            <a:extLst>
              <a:ext uri="{FF2B5EF4-FFF2-40B4-BE49-F238E27FC236}">
                <a16:creationId xmlns:a16="http://schemas.microsoft.com/office/drawing/2014/main" id="{13A2C645-210E-4198-AC32-66462A53D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88" y="2305735"/>
            <a:ext cx="3587512" cy="150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4738CD-70F3-40AA-88F5-E88087906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015" y="2183142"/>
            <a:ext cx="3475468" cy="292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01C4DA-199A-45EC-B710-B07DF1C362C3}"/>
              </a:ext>
            </a:extLst>
          </p:cNvPr>
          <p:cNvSpPr txBox="1"/>
          <p:nvPr/>
        </p:nvSpPr>
        <p:spPr>
          <a:xfrm>
            <a:off x="2423604" y="2573557"/>
            <a:ext cx="18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Sectoral Profile</a:t>
            </a:r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596B7-E94C-4DF9-8125-C61C76BBB9C2}"/>
              </a:ext>
            </a:extLst>
          </p:cNvPr>
          <p:cNvSpPr txBox="1"/>
          <p:nvPr/>
        </p:nvSpPr>
        <p:spPr>
          <a:xfrm>
            <a:off x="6011102" y="5164873"/>
            <a:ext cx="222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Areas of Operation</a:t>
            </a: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5E6E31-309E-4EEF-94E0-0F47C64FA0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9117" y="4057904"/>
            <a:ext cx="3270728" cy="191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EA4853-DB5E-4EB9-B6AA-43F483E0B26C}"/>
              </a:ext>
            </a:extLst>
          </p:cNvPr>
          <p:cNvSpPr txBox="1"/>
          <p:nvPr/>
        </p:nvSpPr>
        <p:spPr>
          <a:xfrm>
            <a:off x="1475626" y="5959546"/>
            <a:ext cx="130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 Profiles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030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Bottom-up Surveys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Stakeholder Engagement</a:t>
            </a:r>
          </a:p>
          <a:p>
            <a:pPr marL="0" indent="0">
              <a:buNone/>
            </a:pPr>
            <a:endParaRPr lang="en-US" sz="1000" b="1" dirty="0"/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Analysis of stakeholder profiles is done on the 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basis of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European, &amp; Country Levels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E82E1F-6640-4B8E-9D7C-D0DF9D42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0" y="2494587"/>
            <a:ext cx="3865623" cy="2526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76A3A3-198C-4F2A-83F8-850E11BC7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633" y="3080973"/>
            <a:ext cx="3297717" cy="2526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5C48D6-C6CC-4373-8E32-ED187CA704C9}"/>
              </a:ext>
            </a:extLst>
          </p:cNvPr>
          <p:cNvSpPr txBox="1"/>
          <p:nvPr/>
        </p:nvSpPr>
        <p:spPr>
          <a:xfrm>
            <a:off x="1754630" y="5073639"/>
            <a:ext cx="130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 Level</a:t>
            </a:r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B5C3F8-0753-4FE2-B816-6071DAC7E65F}"/>
              </a:ext>
            </a:extLst>
          </p:cNvPr>
          <p:cNvSpPr txBox="1"/>
          <p:nvPr/>
        </p:nvSpPr>
        <p:spPr>
          <a:xfrm>
            <a:off x="6186160" y="5607518"/>
            <a:ext cx="161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3126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Bottom-up Surveys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628650" y="881150"/>
            <a:ext cx="5372655" cy="14891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Identified Skills</a:t>
            </a:r>
          </a:p>
          <a:p>
            <a:pPr marL="0" indent="0">
              <a:buNone/>
            </a:pPr>
            <a:endParaRPr lang="en-US" sz="1000" b="1" dirty="0"/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Analysis done on the 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basis of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European, Sectoral &amp; Country Levels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9684F-B342-4554-B7F3-2A9FA67F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20" y="3206138"/>
            <a:ext cx="2767966" cy="1785137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9F16B8BD-C80F-4F17-BE24-C0F8C6FE03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62" y="984744"/>
            <a:ext cx="2719874" cy="218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DB0C74-2C01-4DCA-81DA-5229A95F5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25" y="2443976"/>
            <a:ext cx="2767966" cy="1781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7BEF7B-3270-4C7A-8085-0E2DC2A00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761" y="4098706"/>
            <a:ext cx="2756714" cy="17745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68DF5D-F3CC-4A62-B50E-0E1660DC78F7}"/>
              </a:ext>
            </a:extLst>
          </p:cNvPr>
          <p:cNvSpPr txBox="1"/>
          <p:nvPr/>
        </p:nvSpPr>
        <p:spPr>
          <a:xfrm>
            <a:off x="343525" y="4299409"/>
            <a:ext cx="105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 Level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852A6-F233-4D0C-BCA8-01A229E42FDA}"/>
              </a:ext>
            </a:extLst>
          </p:cNvPr>
          <p:cNvSpPr txBox="1"/>
          <p:nvPr/>
        </p:nvSpPr>
        <p:spPr>
          <a:xfrm>
            <a:off x="6637459" y="5873257"/>
            <a:ext cx="156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Level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D3EDA6-830E-44F6-9903-2B54809A9CA5}"/>
              </a:ext>
            </a:extLst>
          </p:cNvPr>
          <p:cNvSpPr txBox="1"/>
          <p:nvPr/>
        </p:nvSpPr>
        <p:spPr>
          <a:xfrm>
            <a:off x="3654948" y="4985981"/>
            <a:ext cx="156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Sectoral Level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46154-48BB-4719-A295-599D4A578C51}"/>
              </a:ext>
            </a:extLst>
          </p:cNvPr>
          <p:cNvSpPr txBox="1"/>
          <p:nvPr/>
        </p:nvSpPr>
        <p:spPr>
          <a:xfrm>
            <a:off x="6436311" y="3215314"/>
            <a:ext cx="2494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Identified Future Skills Needs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136415"/>
      </p:ext>
    </p:extLst>
  </p:cSld>
  <p:clrMapOvr>
    <a:masterClrMapping/>
  </p:clrMapOvr>
</p:sld>
</file>

<file path=ppt/theme/theme1.xml><?xml version="1.0" encoding="utf-8"?>
<a:theme xmlns:a="http://schemas.openxmlformats.org/drawingml/2006/main" name="CoLLaboratE-ThemeNew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aboratE-ThemeNew" id="{AD441D31-B38D-4F89-B57E-CC0212D26925}" vid="{A4654D39-5463-4B11-90A2-3C333BBC587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3508</TotalTime>
  <Words>507</Words>
  <Application>Microsoft Office PowerPoint</Application>
  <PresentationFormat>On-screen Show (4:3)</PresentationFormat>
  <Paragraphs>128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Bahnschrift Light Condensed</vt:lpstr>
      <vt:lpstr>Calibri</vt:lpstr>
      <vt:lpstr>CoLLaboratE-ThemeNew</vt:lpstr>
      <vt:lpstr>WP1 – Skills Needs Identification</vt:lpstr>
      <vt:lpstr>T1.4 Bottom-up Surveys </vt:lpstr>
      <vt:lpstr>T1.4  Bottom-up Surveys</vt:lpstr>
      <vt:lpstr>T1.4  Bottom-up Surveys</vt:lpstr>
      <vt:lpstr>T1.4  Bottom-up Surveys</vt:lpstr>
      <vt:lpstr>T1.4  Bottom-up Surveys</vt:lpstr>
      <vt:lpstr>T1.4  Bottom-up Surveys</vt:lpstr>
      <vt:lpstr>T1.4  Bottom-up Surveys</vt:lpstr>
      <vt:lpstr>T1.4  Bottom-up Surveys</vt:lpstr>
      <vt:lpstr>T1.4  Bottom-up Surveys</vt:lpstr>
      <vt:lpstr>T1.4  Bottom-up Surveys</vt:lpstr>
      <vt:lpstr>T1.4  Bottom-up Surveys</vt:lpstr>
      <vt:lpstr>Questions?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WP1 - Project Management</dc:title>
  <dc:creator>Fotis Dimeas</dc:creator>
  <cp:lastModifiedBy>Billy Goodburn</cp:lastModifiedBy>
  <cp:revision>110</cp:revision>
  <dcterms:created xsi:type="dcterms:W3CDTF">2018-10-15T13:11:22Z</dcterms:created>
  <dcterms:modified xsi:type="dcterms:W3CDTF">2021-03-16T09:37:38Z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pal.johan.from@nmbu.no</vt:lpwstr>
  </property>
  <property fmtid="{D5CDD505-2E9C-101B-9397-08002B2CF9AE}" pid="5" name="MSIP_Label_d0484126-3486-41a9-802e-7f1e2277276c_SetDate">
    <vt:lpwstr>2020-01-11T12:05:33.3131731Z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ActionId">
    <vt:lpwstr>d4a85e94-51e7-46ba-8cf1-49bfd1a7a6de</vt:lpwstr>
  </property>
  <property fmtid="{D5CDD505-2E9C-101B-9397-08002B2CF9AE}" pid="9" name="MSIP_Label_d0484126-3486-41a9-802e-7f1e2277276c_Extended_MSFT_Method">
    <vt:lpwstr>Automatic</vt:lpwstr>
  </property>
  <property fmtid="{D5CDD505-2E9C-101B-9397-08002B2CF9AE}" pid="10" name="Sensitivity">
    <vt:lpwstr>Internal</vt:lpwstr>
  </property>
</Properties>
</file>