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notesMasterIdLst>
    <p:notesMasterId r:id="rId19"/>
  </p:notesMasterIdLst>
  <p:sldIdLst>
    <p:sldId id="508" r:id="rId3"/>
    <p:sldId id="511" r:id="rId4"/>
    <p:sldId id="484" r:id="rId5"/>
    <p:sldId id="460" r:id="rId6"/>
    <p:sldId id="493" r:id="rId7"/>
    <p:sldId id="510" r:id="rId8"/>
    <p:sldId id="512" r:id="rId9"/>
    <p:sldId id="471" r:id="rId10"/>
    <p:sldId id="467" r:id="rId11"/>
    <p:sldId id="506" r:id="rId12"/>
    <p:sldId id="513" r:id="rId13"/>
    <p:sldId id="256" r:id="rId14"/>
    <p:sldId id="261" r:id="rId15"/>
    <p:sldId id="515" r:id="rId16"/>
    <p:sldId id="514" r:id="rId17"/>
    <p:sldId id="259" r:id="rId18"/>
  </p:sldIdLst>
  <p:sldSz cx="12192000" cy="6858000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664D"/>
    <a:srgbClr val="91DF91"/>
    <a:srgbClr val="C122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38" y="84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B3570-8566-48CC-8CE4-C9ACA03849E8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13300"/>
            <a:ext cx="5505450" cy="39385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1188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9501188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C579D-1ACC-4D8C-B6D1-B8C4BC3F1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672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252020-23BA-4367-B1E4-58A41A0B6408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94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524" y="230203"/>
            <a:ext cx="11257061" cy="791650"/>
          </a:xfrm>
        </p:spPr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35344" y="3307559"/>
            <a:ext cx="353060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8411757" y="3307559"/>
            <a:ext cx="353060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6286207" y="3307559"/>
            <a:ext cx="353060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4160656" y="3307559"/>
            <a:ext cx="353060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647700" y="1616404"/>
            <a:ext cx="11262784" cy="371475"/>
          </a:xfrm>
          <a:prstGeom prst="rect">
            <a:avLst/>
          </a:prstGeom>
          <a:noFill/>
          <a:ln>
            <a:noFill/>
          </a:ln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638187" y="2262401"/>
            <a:ext cx="11262783" cy="371475"/>
          </a:xfrm>
          <a:prstGeom prst="rect">
            <a:avLst/>
          </a:prstGeom>
          <a:noFill/>
          <a:ln>
            <a:noFill/>
          </a:ln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8909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517" y="230188"/>
            <a:ext cx="4368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200008" y="226800"/>
            <a:ext cx="6720000" cy="57358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660403" y="1840012"/>
            <a:ext cx="43688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Klik om de modelstijlen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23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524" y="230187"/>
            <a:ext cx="11257061" cy="791650"/>
          </a:xfrm>
        </p:spPr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716825" y="1933314"/>
            <a:ext cx="3519547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557617" y="1933314"/>
            <a:ext cx="3519547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8398409" y="1933314"/>
            <a:ext cx="3519547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654051" y="4610101"/>
            <a:ext cx="3670300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/>
              <a:t>Klik om de modelstijl</a:t>
            </a:r>
            <a:endParaRPr lang="en-GB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4488227" y="4610101"/>
            <a:ext cx="3670300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/>
              <a:t>Klik om de modelstijl</a:t>
            </a:r>
            <a:endParaRPr lang="en-GB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8322403" y="4610101"/>
            <a:ext cx="3670300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/>
              <a:t>Klik om de modelstijl</a:t>
            </a:r>
            <a:endParaRPr lang="en-GB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654051" y="4985219"/>
            <a:ext cx="3670300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/>
              <a:t>Klik om de modelstijl</a:t>
            </a:r>
            <a:endParaRPr lang="en-GB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4487567" y="4985219"/>
            <a:ext cx="3670300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/>
              <a:t>Klik om de modelstijl</a:t>
            </a:r>
            <a:endParaRPr lang="en-GB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8322403" y="4985219"/>
            <a:ext cx="3670300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/>
              <a:t>Klik om de modelstijl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80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524" y="230187"/>
            <a:ext cx="11257061" cy="791650"/>
          </a:xfrm>
        </p:spPr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715199" y="1929608"/>
            <a:ext cx="5472000" cy="40273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6434881" y="1929600"/>
            <a:ext cx="5472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78705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715200" y="1402557"/>
            <a:ext cx="11203200" cy="45529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524" y="230187"/>
            <a:ext cx="11257061" cy="791650"/>
          </a:xfrm>
        </p:spPr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30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715200" y="233362"/>
            <a:ext cx="5348469" cy="57204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6436353" y="233377"/>
            <a:ext cx="5472000" cy="571955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25980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10" y="0"/>
            <a:ext cx="12191999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655524" y="230203"/>
            <a:ext cx="11257061" cy="791650"/>
          </a:xfrm>
          <a:noFill/>
          <a:ln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43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95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524" y="230203"/>
            <a:ext cx="11257061" cy="791650"/>
          </a:xfrm>
        </p:spPr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583095" y="1752601"/>
            <a:ext cx="11469204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592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7600" y="230187"/>
            <a:ext cx="11257061" cy="7916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717551" y="1933575"/>
            <a:ext cx="11197452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772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7600" y="230188"/>
            <a:ext cx="4368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183599" y="224477"/>
            <a:ext cx="672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660401" y="1835250"/>
            <a:ext cx="43688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Klik om de modelstijlen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230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524" y="230203"/>
            <a:ext cx="11257061" cy="791650"/>
          </a:xfrm>
        </p:spPr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561600" y="1835249"/>
            <a:ext cx="11361584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/>
              <a:t>Klik om de modelstijlen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</a:p>
          <a:p>
            <a:pPr lvl="3"/>
            <a:r>
              <a:rPr lang="en-GB"/>
              <a:t>Vierde niveau</a:t>
            </a:r>
          </a:p>
          <a:p>
            <a:pPr lvl="4"/>
            <a:r>
              <a:rPr lang="en-GB"/>
              <a:t>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082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7600" y="230188"/>
            <a:ext cx="4368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660401" y="1835250"/>
            <a:ext cx="4368800" cy="36576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Klik om de modelstijlen te bewerken</a:t>
            </a:r>
            <a:endParaRPr lang="en-GB" dirty="0"/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183599" y="224477"/>
            <a:ext cx="672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Rechthoek 8"/>
          <p:cNvSpPr/>
          <p:nvPr userDrawn="1"/>
        </p:nvSpPr>
        <p:spPr>
          <a:xfrm>
            <a:off x="5067871" y="6127860"/>
            <a:ext cx="6855316" cy="614149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srgbClr val="D5D2CA"/>
                </a:solidFill>
              </a:rPr>
              <a:t>Space for partner logo’s </a:t>
            </a:r>
            <a:br>
              <a:rPr lang="en-GB" sz="1000">
                <a:solidFill>
                  <a:srgbClr val="D5D2CA"/>
                </a:solidFill>
              </a:rPr>
            </a:br>
            <a:r>
              <a:rPr lang="en-GB" sz="800">
                <a:solidFill>
                  <a:srgbClr val="D5D2CA"/>
                </a:solidFill>
              </a:rPr>
              <a:t>(place a white shape behind the logo’s to hide this text and border)</a:t>
            </a:r>
            <a:endParaRPr lang="en-GB" sz="800" dirty="0">
              <a:solidFill>
                <a:srgbClr val="D5D2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09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286125"/>
            <a:ext cx="10972800" cy="90487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noProof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1"/>
              <a:t>Click to edit Master subtitle style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09600" y="1046171"/>
            <a:ext cx="10972800" cy="840125"/>
          </a:xfrm>
        </p:spPr>
        <p:txBody>
          <a:bodyPr/>
          <a:lstStyle>
            <a:lvl1pPr>
              <a:defRPr sz="4400" noProof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altLang="en-US" noProof="1"/>
              <a:t>Click to edit Master title style</a:t>
            </a:r>
          </a:p>
        </p:txBody>
      </p:sp>
      <p:grpSp>
        <p:nvGrpSpPr>
          <p:cNvPr id="38964" name="Group 52"/>
          <p:cNvGrpSpPr>
            <a:grpSpLocks/>
          </p:cNvGrpSpPr>
          <p:nvPr/>
        </p:nvGrpSpPr>
        <p:grpSpPr bwMode="auto">
          <a:xfrm>
            <a:off x="-2117" y="1714500"/>
            <a:ext cx="12194117" cy="5143500"/>
            <a:chOff x="-1" y="1079"/>
            <a:chExt cx="5761" cy="3240"/>
          </a:xfrm>
        </p:grpSpPr>
        <p:pic>
          <p:nvPicPr>
            <p:cNvPr id="38963" name="Picture 51" descr="_UN_NL_k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227"/>
            <a:stretch>
              <a:fillRect/>
            </a:stretch>
          </p:blipFill>
          <p:spPr bwMode="auto">
            <a:xfrm>
              <a:off x="0" y="3779"/>
              <a:ext cx="57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59" name="Picture 47" descr="WUR-beeldstrip_PPT-templat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00"/>
              <a:ext cx="5760" cy="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7" name="Line 5"/>
            <p:cNvSpPr>
              <a:spLocks noChangeShapeType="1"/>
            </p:cNvSpPr>
            <p:nvPr/>
          </p:nvSpPr>
          <p:spPr bwMode="auto">
            <a:xfrm>
              <a:off x="-1" y="1079"/>
              <a:ext cx="5760" cy="0"/>
            </a:xfrm>
            <a:prstGeom prst="line">
              <a:avLst/>
            </a:prstGeom>
            <a:noFill/>
            <a:ln w="12700">
              <a:solidFill>
                <a:srgbClr val="80BA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srgbClr val="005172"/>
                </a:solidFill>
                <a:latin typeface="Calibri" pitchFamily="34" charset="0"/>
              </a:endParaRPr>
            </a:p>
          </p:txBody>
        </p:sp>
      </p:grpSp>
      <p:sp>
        <p:nvSpPr>
          <p:cNvPr id="38957" name="Line 45"/>
          <p:cNvSpPr>
            <a:spLocks noChangeShapeType="1"/>
          </p:cNvSpPr>
          <p:nvPr/>
        </p:nvSpPr>
        <p:spPr bwMode="auto">
          <a:xfrm>
            <a:off x="-2117" y="5995988"/>
            <a:ext cx="1219200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517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73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A3B37-3E15-4A86-9DB7-88F767400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4F1B59-9689-4734-8DDC-39C25DE87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7A48D-293B-4280-9464-6F3D73696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D6F9-7449-414E-AB7A-B46BE1E5D6AA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C03D4-0BB1-4DF1-9ADF-84C40228D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401D2-94C5-483A-9BD5-DBA69AAA7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081FC-1CE3-49D2-900C-EC5C56D4A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390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DDFF7-DCCA-4965-A333-233BDEF62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8DF04-BFC9-4927-9C56-5DA582356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82BD1-116E-4646-9AD3-12F9CBC55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D6F9-7449-414E-AB7A-B46BE1E5D6AA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7171A-8911-48EC-8A43-A5252E900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E91FC-7DD2-49A2-80F7-92E5F2585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081FC-1CE3-49D2-900C-EC5C56D4A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150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A38A6-A1C0-4588-95DE-3041E3D22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96460-B957-48B3-9076-E6FC35AE1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811E1-B688-4E16-9DE2-B4699FAE7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D6F9-7449-414E-AB7A-B46BE1E5D6AA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D3074-171E-4FF5-82A1-FE08E7EEF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6CAF2-DDAB-4EE9-90A2-7A83F5611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081FC-1CE3-49D2-900C-EC5C56D4A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208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B990-AC4E-438D-A7A8-E2507BB76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03FBB-663A-4769-AAFF-1C129BE30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6BA75-888F-4BA2-955F-0B41209E5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424D1F-483A-4811-A63C-EB8238E32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D6F9-7449-414E-AB7A-B46BE1E5D6AA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0A0C2-C4A2-4D93-BA9C-532B00F14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78B688-1B6A-44DE-A51B-1407F725C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081FC-1CE3-49D2-900C-EC5C56D4A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63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6D77F-530D-4206-BCFF-63CB9D6A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69C07-A3F5-401C-A136-1B355C387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AA45B-E3D9-45CA-A2DC-1D724C376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98C57A-55A4-4991-AAAC-367F93D0B5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3ECE9C-B9AB-430D-8AF8-DC1AE378B7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C07E9-FFCC-4729-9577-09AF3BF84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D6F9-7449-414E-AB7A-B46BE1E5D6AA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765E59-5890-4FB2-AA23-6CF5F149F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3D4BA8-905A-4EB8-BE50-C55570BE3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081FC-1CE3-49D2-900C-EC5C56D4A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184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7FAE-F998-4B53-9BFC-A8AED3DC0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A9592E-A8C9-4465-89A7-89C67DBC8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D6F9-7449-414E-AB7A-B46BE1E5D6AA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50A83A-2F51-424F-ABFA-61ADFBC6D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3E08E1-7AE9-47C0-9287-B1697C834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081FC-1CE3-49D2-900C-EC5C56D4A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941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B02DD3-4D54-4572-9698-13AB1C0CA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D6F9-7449-414E-AB7A-B46BE1E5D6AA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AD4D47-AC57-4633-AB9B-2F8A756E9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B0051-4741-424F-8FFA-E7BBC8A42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081FC-1CE3-49D2-900C-EC5C56D4A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2241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BF812-34A6-4134-826E-465A1ECE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0E882-45E9-4AA8-A98B-6CCE95C00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4A225C-3E11-4D8F-A1A5-DF44397FF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4E44A-74BE-496A-B531-540A86A41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D6F9-7449-414E-AB7A-B46BE1E5D6AA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3DF00-2D29-427B-BEB2-0B35AE7E3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88C98-F2E5-44BF-906E-EE5E860B0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081FC-1CE3-49D2-900C-EC5C56D4A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00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561600" y="1835249"/>
            <a:ext cx="552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/>
              <a:t>Klik om de modelstijlen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  <a:endParaRPr lang="en-GB" dirty="0"/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6391143" y="1835249"/>
            <a:ext cx="552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/>
              <a:t>Klik om de modelstijlen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80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692C1-FE09-4331-B591-36A11501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B9973F-6BD7-4C64-8AA9-47E250591E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61E5ED-5EC9-4670-BD10-AE0D34F26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FB62B7-D653-4BDF-AF8E-0B24C3AFC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D6F9-7449-414E-AB7A-B46BE1E5D6AA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B0145-F82A-4BCC-86F7-F9588B242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FF8BFD-DD4C-4616-85A7-A9070A8C3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081FC-1CE3-49D2-900C-EC5C56D4A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485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4D3EB-2A24-49CB-A413-2318DC2F2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3CFC9-038F-4EC8-8C58-12212618E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149F7-C563-49F3-99B7-B3BE2F04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D6F9-7449-414E-AB7A-B46BE1E5D6AA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E7A79-CA24-45D2-AB4E-1020A0D2B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8AA41-AE8E-43C1-BF9D-4AECBE522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081FC-1CE3-49D2-900C-EC5C56D4A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474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7C9376-CC4F-4068-B86E-63910CE074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CB1A5D-9915-41AA-8663-8A5E15951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81559-05DB-4F27-BD5E-B3B3703AE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D6F9-7449-414E-AB7A-B46BE1E5D6AA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06A2D-64B6-43B8-9173-DB93D309C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82D73-6B2D-485A-953C-BEB3D5714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081FC-1CE3-49D2-900C-EC5C56D4A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926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561600" y="1835249"/>
            <a:ext cx="552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/>
              <a:t>Klik om de modelstijlen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  <a:endParaRPr lang="en-GB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6434881" y="1929600"/>
            <a:ext cx="5472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05351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524" y="230203"/>
            <a:ext cx="11257061" cy="791650"/>
          </a:xfrm>
        </p:spPr>
        <p:txBody>
          <a:bodyPr/>
          <a:lstStyle/>
          <a:p>
            <a:r>
              <a:rPr lang="en-GB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561600" y="1835249"/>
            <a:ext cx="552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/>
              <a:t>Klik om de modelstijlen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  <a:endParaRPr lang="en-GB" dirty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6388100" y="1752601"/>
            <a:ext cx="552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105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561600" y="1835249"/>
            <a:ext cx="552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/>
              <a:t>Klik om de modelstijlen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6388100" y="1933575"/>
            <a:ext cx="552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138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717561" y="1828800"/>
            <a:ext cx="11205633" cy="413385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440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80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35344" y="3307559"/>
            <a:ext cx="353060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8411757" y="3307559"/>
            <a:ext cx="353060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21"/>
          </p:nvPr>
        </p:nvSpPr>
        <p:spPr bwMode="auto">
          <a:xfrm>
            <a:off x="6286207" y="3307559"/>
            <a:ext cx="353060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4160656" y="3307559"/>
            <a:ext cx="353060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655524" y="230187"/>
            <a:ext cx="11257061" cy="791650"/>
          </a:xfrm>
        </p:spPr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647700" y="1616404"/>
            <a:ext cx="11262784" cy="371475"/>
          </a:xfrm>
          <a:prstGeom prst="rect">
            <a:avLst/>
          </a:prstGeom>
          <a:noFill/>
          <a:ln>
            <a:noFill/>
          </a:ln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35011" y="2262401"/>
            <a:ext cx="11262783" cy="371475"/>
          </a:xfrm>
          <a:prstGeom prst="rect">
            <a:avLst/>
          </a:prstGeom>
          <a:noFill/>
          <a:ln>
            <a:noFill/>
          </a:ln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3" name="Rechthoek 12"/>
          <p:cNvSpPr/>
          <p:nvPr userDrawn="1"/>
        </p:nvSpPr>
        <p:spPr>
          <a:xfrm>
            <a:off x="5067871" y="6127860"/>
            <a:ext cx="6855316" cy="614149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srgbClr val="D5D2CA"/>
                </a:solidFill>
              </a:rPr>
              <a:t>Space for partner logo’s </a:t>
            </a:r>
            <a:br>
              <a:rPr lang="en-GB" sz="1000">
                <a:solidFill>
                  <a:srgbClr val="D5D2CA"/>
                </a:solidFill>
              </a:rPr>
            </a:br>
            <a:r>
              <a:rPr lang="en-GB" sz="800">
                <a:solidFill>
                  <a:srgbClr val="D5D2CA"/>
                </a:solidFill>
              </a:rPr>
              <a:t>(place a white shape behind the logo’s to hide this text and border)</a:t>
            </a:r>
            <a:endParaRPr lang="en-GB" sz="800" dirty="0">
              <a:solidFill>
                <a:srgbClr val="D5D2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3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55524" y="230203"/>
            <a:ext cx="11257061" cy="791650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561600" y="1843200"/>
            <a:ext cx="11361584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om</a:t>
            </a:r>
            <a:r>
              <a:rPr lang="en-GB" dirty="0"/>
              <a:t>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endParaRPr lang="en-GB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6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DF46E1-8AA7-44EF-8AFA-DDC6959CD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B9174-08B8-4C32-A998-5C30A50F3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477F0-4E81-45CD-BE96-66EEBACD0F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BD6F9-7449-414E-AB7A-B46BE1E5D6AA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425CB-92E3-4E67-8011-BD3E0EA5B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BFDE5-3AF9-4F3B-890E-36C2E38FC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081FC-1CE3-49D2-900C-EC5C56D4A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6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5310E0-D2E5-4254-B03E-76747859D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027" y="4835951"/>
            <a:ext cx="1835055" cy="1914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DBDCB0-CAA6-42C4-A498-21F2077DB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23" y="257030"/>
            <a:ext cx="11257061" cy="582726"/>
          </a:xfrm>
        </p:spPr>
        <p:txBody>
          <a:bodyPr/>
          <a:lstStyle/>
          <a:p>
            <a:r>
              <a:rPr lang="en-GB" sz="3200" dirty="0">
                <a:solidFill>
                  <a:srgbClr val="005172"/>
                </a:solidFill>
              </a:rPr>
              <a:t>Deliverable 1.8: Scenario analysis </a:t>
            </a:r>
            <a:r>
              <a:rPr lang="en-GB" sz="2000" dirty="0">
                <a:solidFill>
                  <a:srgbClr val="000000"/>
                </a:solidFill>
              </a:rPr>
              <a:t>(Task 1.5: M8-M15)</a:t>
            </a:r>
            <a:br>
              <a:rPr lang="en-GB" sz="3200" dirty="0">
                <a:solidFill>
                  <a:srgbClr val="000000"/>
                </a:solidFill>
              </a:rPr>
            </a:br>
            <a:br>
              <a:rPr lang="en-GB" sz="4400" dirty="0"/>
            </a:br>
            <a:endParaRPr lang="en-GB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EC364-AD22-4A28-A001-4C0969516E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u="sng" dirty="0"/>
              <a:t>Content: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Trend analysis (EU level + country level – 7 countries*)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Scenario development (EU level + country level – 7 countries)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Skill needs per scenario</a:t>
            </a:r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endParaRPr lang="en-GB" dirty="0"/>
          </a:p>
          <a:p>
            <a:pPr marL="0" indent="0">
              <a:buNone/>
            </a:pPr>
            <a:r>
              <a:rPr lang="en-GB" sz="2000" dirty="0"/>
              <a:t>(*7 countries: Ireland, Finland, Netherlands, France, Austria, Italy, Spain)</a:t>
            </a:r>
          </a:p>
        </p:txBody>
      </p:sp>
    </p:spTree>
    <p:extLst>
      <p:ext uri="{BB962C8B-B14F-4D97-AF65-F5344CB8AC3E}">
        <p14:creationId xmlns:p14="http://schemas.microsoft.com/office/powerpoint/2010/main" val="82547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EA802-2C72-451D-898D-A75FC3C5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62" y="156951"/>
            <a:ext cx="11257061" cy="636151"/>
          </a:xfrm>
        </p:spPr>
        <p:txBody>
          <a:bodyPr/>
          <a:lstStyle/>
          <a:p>
            <a:r>
              <a:rPr lang="en-GB" sz="4000" dirty="0">
                <a:solidFill>
                  <a:schemeClr val="accent5">
                    <a:lumMod val="75000"/>
                  </a:schemeClr>
                </a:solidFill>
              </a:rPr>
              <a:t>Selection of scenarios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2A7F57-A4FA-4502-9F61-DF12C3BD9F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262" y="1094951"/>
            <a:ext cx="11361584" cy="4089600"/>
          </a:xfrm>
        </p:spPr>
        <p:txBody>
          <a:bodyPr/>
          <a:lstStyle/>
          <a:p>
            <a:r>
              <a:rPr lang="en-GB" sz="2000" dirty="0"/>
              <a:t>Key elements of FIELDS are: sustainability, bio-economy, digitalisation, management/entrepreneurship</a:t>
            </a:r>
          </a:p>
          <a:p>
            <a:r>
              <a:rPr lang="en-GB" sz="2000" dirty="0"/>
              <a:t>In line with the project description we develop 3 scenarios</a:t>
            </a:r>
          </a:p>
          <a:p>
            <a:r>
              <a:rPr lang="en-GB" sz="2000" dirty="0"/>
              <a:t>One of the scenarios is </a:t>
            </a:r>
            <a:r>
              <a:rPr lang="en-GB" sz="2000" dirty="0">
                <a:solidFill>
                  <a:srgbClr val="005172"/>
                </a:solidFill>
              </a:rPr>
              <a:t>‘’middle of the road’’ scenario (furthering on historical socio-economic patterns)</a:t>
            </a:r>
          </a:p>
          <a:p>
            <a:r>
              <a:rPr lang="en-GB" sz="2000" dirty="0">
                <a:solidFill>
                  <a:srgbClr val="005172"/>
                </a:solidFill>
              </a:rPr>
              <a:t>Therefore, we search for two distinct concepts covering our project. Supported by analysis of recent scenario studies and in-project discussion </a:t>
            </a:r>
            <a:endParaRPr lang="en-GB" sz="2000" dirty="0"/>
          </a:p>
          <a:p>
            <a:r>
              <a:rPr lang="en-GB" sz="2000" dirty="0"/>
              <a:t>The elements of the project seem to be best covered by ‘’Sustainable paths’’ (covering sustainability and, partly, bio-economy topics) and ‘’High Tech paths’’ (covering digitalisation and, partly, bio-economy topics) </a:t>
            </a:r>
          </a:p>
          <a:p>
            <a:r>
              <a:rPr lang="en-GB" sz="2000" dirty="0"/>
              <a:t>Scenarios are described through ‘’narratives’’. The trends identified in the four trend study are the elements of the narratives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2A8B00-82D6-4AAF-8837-73AC4316F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3956" y="4950562"/>
            <a:ext cx="1402202" cy="12436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F5C655-7B5E-44F8-BE26-D9E2BB5BF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7530" y="6194254"/>
            <a:ext cx="1835055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3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9FF37-8CAE-4CD0-83DC-237F2F986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524" y="0"/>
            <a:ext cx="11257061" cy="791650"/>
          </a:xfrm>
        </p:spPr>
        <p:txBody>
          <a:bodyPr/>
          <a:lstStyle/>
          <a:p>
            <a:r>
              <a:rPr lang="en-GB" dirty="0"/>
              <a:t>3 Scenarios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11D3D3-BF9D-4B30-A15D-1ACAC1B05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6945" y="5193648"/>
            <a:ext cx="1835055" cy="1664352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8EDB231-4CE6-4E41-8D40-886EDACE6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893855"/>
              </p:ext>
            </p:extLst>
          </p:nvPr>
        </p:nvGraphicFramePr>
        <p:xfrm>
          <a:off x="0" y="522516"/>
          <a:ext cx="12192000" cy="6335483"/>
        </p:xfrm>
        <a:graphic>
          <a:graphicData uri="http://schemas.openxmlformats.org/drawingml/2006/table">
            <a:tbl>
              <a:tblPr firstRow="1" bandRow="1"/>
              <a:tblGrid>
                <a:gridCol w="4021494">
                  <a:extLst>
                    <a:ext uri="{9D8B030D-6E8A-4147-A177-3AD203B41FA5}">
                      <a16:colId xmlns:a16="http://schemas.microsoft.com/office/drawing/2014/main" val="1511997617"/>
                    </a:ext>
                  </a:extLst>
                </a:gridCol>
                <a:gridCol w="4152122">
                  <a:extLst>
                    <a:ext uri="{9D8B030D-6E8A-4147-A177-3AD203B41FA5}">
                      <a16:colId xmlns:a16="http://schemas.microsoft.com/office/drawing/2014/main" val="584618129"/>
                    </a:ext>
                  </a:extLst>
                </a:gridCol>
                <a:gridCol w="4018384">
                  <a:extLst>
                    <a:ext uri="{9D8B030D-6E8A-4147-A177-3AD203B41FA5}">
                      <a16:colId xmlns:a16="http://schemas.microsoft.com/office/drawing/2014/main" val="3583229173"/>
                    </a:ext>
                  </a:extLst>
                </a:gridCol>
              </a:tblGrid>
              <a:tr h="3802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dirty="0"/>
                        <a:t>Sustainable paths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dirty="0"/>
                        <a:t>Established paths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dirty="0"/>
                        <a:t>High tech paths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147055"/>
                  </a:ext>
                </a:extLst>
              </a:tr>
              <a:tr h="12041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GB" sz="1400" b="1" kern="1200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Sustainable production</a:t>
                      </a:r>
                    </a:p>
                    <a:p>
                      <a:pPr marL="36000" indent="-36000" algn="just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GB" sz="1400" kern="1200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sustainable plant-based consumption </a:t>
                      </a:r>
                    </a:p>
                    <a:p>
                      <a:pPr marL="36000" indent="-36000" algn="just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GB" sz="1400" kern="1200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diversified cropping systems</a:t>
                      </a:r>
                    </a:p>
                    <a:p>
                      <a:pPr marL="36000" indent="-36000" algn="just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GB" sz="1400" kern="1200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growing agro-forestry</a:t>
                      </a:r>
                    </a:p>
                    <a:p>
                      <a:pPr marL="36000" indent="-36000" algn="just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GB" sz="1400" kern="1200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new proteins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GB" sz="1400" b="1" kern="1200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Sustainable production</a:t>
                      </a:r>
                    </a:p>
                    <a:p>
                      <a:pPr marL="36000" indent="-36000" algn="just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GB" sz="1400" kern="1200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cost, taste and convenience important for consumers</a:t>
                      </a:r>
                    </a:p>
                    <a:p>
                      <a:pPr marL="36000" marR="0" lvl="0" indent="-36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Intensive agricultural production remains</a:t>
                      </a:r>
                      <a:endParaRPr lang="en-GB" sz="1400" kern="120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6000" indent="-36000" algn="just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GB" sz="1400" kern="1200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non sustainable management in scattered forests</a:t>
                      </a:r>
                    </a:p>
                    <a:p>
                      <a:pPr marL="36000" indent="-36000" algn="just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GB" sz="1400" kern="1200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processing technology focuses on efficiency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just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GB" sz="1400" b="1" kern="1200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Sustainable production</a:t>
                      </a:r>
                    </a:p>
                    <a:p>
                      <a:pPr marL="36000" indent="-36000" algn="just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GB" sz="1400" kern="1200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healthy personalised diets</a:t>
                      </a:r>
                    </a:p>
                    <a:p>
                      <a:pPr marL="36000" marR="0" lvl="0" indent="-36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technology intensive large scale production</a:t>
                      </a:r>
                      <a:endParaRPr lang="en-GB" sz="1400" kern="120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6000" indent="-36000" algn="just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GB" sz="1400" kern="1200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technology intensive commercial forestry</a:t>
                      </a:r>
                    </a:p>
                    <a:p>
                      <a:pPr marL="36000" indent="-36000" algn="just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GB" sz="1400" kern="1200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Innovative products and processes in food industries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012471"/>
                  </a:ext>
                </a:extLst>
              </a:tr>
              <a:tr h="14259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Bioeconomy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decarbonised energy markets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food waste and losses minimised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sustainable multi-functional role forests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strong biobased industry (plastics, chemicals, etc)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Bioeconomy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fossil fuel based energy markets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increasing pressure on natural resources (e.g. water)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Sustainable forest management is limited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Moderate but steady development biobased industry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Bioeconomy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mix of fossil based and renewable energy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new technologies reducing food waste and losses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increasing forest commercialisation, pressure on biodiversity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technology driven biobased industries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757242"/>
                  </a:ext>
                </a:extLst>
              </a:tr>
              <a:tr h="14556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Digitalisation</a:t>
                      </a:r>
                    </a:p>
                    <a:p>
                      <a:pPr marL="36000" marR="0" lvl="0" indent="-3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precision farming for small and medium scale sustainable and diverse production</a:t>
                      </a:r>
                    </a:p>
                    <a:p>
                      <a:pPr marL="36000" marR="0" lvl="0" indent="-3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precision forestry for small and medium scale sustainable production</a:t>
                      </a:r>
                    </a:p>
                    <a:p>
                      <a:pPr marL="36000" marR="0" lvl="0" indent="-3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industry 4.0  (</a:t>
                      </a:r>
                      <a:r>
                        <a:rPr kumimoji="0" lang="en-GB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inlc</a:t>
                      </a: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SMEs)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Digitalisation</a:t>
                      </a:r>
                    </a:p>
                    <a:p>
                      <a:pPr marL="36000" marR="0" lvl="0" indent="-3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precision farming varies across sectors and regions. Focus on large scale farms</a:t>
                      </a:r>
                    </a:p>
                    <a:p>
                      <a:pPr marL="36000" marR="0" lvl="0" indent="-3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precision forestry varies across regions. Focus on larger ownerships</a:t>
                      </a:r>
                    </a:p>
                    <a:p>
                      <a:pPr marL="36000" marR="0" lvl="0" indent="-3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focus on safety and quality in international chains 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Digitalisation</a:t>
                      </a:r>
                    </a:p>
                    <a:p>
                      <a:pPr marL="36000" marR="0" lvl="0" indent="-3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precision farming for large scale production. Integration of systems across food supply chain. </a:t>
                      </a:r>
                    </a:p>
                    <a:p>
                      <a:pPr marL="36000" marR="0" lvl="0" indent="-3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precision forestry for large scale commercial forestry</a:t>
                      </a:r>
                    </a:p>
                    <a:p>
                      <a:pPr marL="36000" marR="0" lvl="0" indent="-3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industry 4.0 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435749"/>
                  </a:ext>
                </a:extLst>
              </a:tr>
              <a:tr h="1869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Business models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decentralised markets and short chains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agro-ecological intensification by small and medium size farms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mixed multinationals and medium food industries focusing on sustainably produced food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strong market for forest ecosystem services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Business models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global markets and long chains combined with local-to-local production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mix of corporate specialized farms and multifunctional family farms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multinationals focusing on cost efficiency in global chains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Larger forest owners integrate in wood chains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Business models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global markets and long integrated chains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large specialised corporate farms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joint ventures food and health industry, for personalised and healthy food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Large commercial forest business integrated in international wood chains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417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13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D03E37A-F9D9-467B-BE52-8D3B7AD89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742" y="1"/>
            <a:ext cx="11164614" cy="531844"/>
          </a:xfrm>
        </p:spPr>
        <p:txBody>
          <a:bodyPr>
            <a:normAutofit/>
          </a:bodyPr>
          <a:lstStyle/>
          <a:p>
            <a:r>
              <a:rPr lang="en-GB" sz="3200" dirty="0"/>
              <a:t>Spain: Scenarios sustainable production – key issues</a:t>
            </a:r>
            <a:endParaRPr lang="en-GB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66C664F-2332-4128-8D31-C915378491DF}"/>
              </a:ext>
            </a:extLst>
          </p:cNvPr>
          <p:cNvGraphicFramePr>
            <a:graphicFrameLocks noGrp="1"/>
          </p:cNvGraphicFramePr>
          <p:nvPr/>
        </p:nvGraphicFramePr>
        <p:xfrm>
          <a:off x="201336" y="447871"/>
          <a:ext cx="11840243" cy="5737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767">
                  <a:extLst>
                    <a:ext uri="{9D8B030D-6E8A-4147-A177-3AD203B41FA5}">
                      <a16:colId xmlns:a16="http://schemas.microsoft.com/office/drawing/2014/main" val="1511997617"/>
                    </a:ext>
                  </a:extLst>
                </a:gridCol>
                <a:gridCol w="4177546">
                  <a:extLst>
                    <a:ext uri="{9D8B030D-6E8A-4147-A177-3AD203B41FA5}">
                      <a16:colId xmlns:a16="http://schemas.microsoft.com/office/drawing/2014/main" val="3346581654"/>
                    </a:ext>
                  </a:extLst>
                </a:gridCol>
                <a:gridCol w="3979930">
                  <a:extLst>
                    <a:ext uri="{9D8B030D-6E8A-4147-A177-3AD203B41FA5}">
                      <a16:colId xmlns:a16="http://schemas.microsoft.com/office/drawing/2014/main" val="3583229173"/>
                    </a:ext>
                  </a:extLst>
                </a:gridCol>
              </a:tblGrid>
              <a:tr h="387619">
                <a:tc>
                  <a:txBody>
                    <a:bodyPr/>
                    <a:lstStyle/>
                    <a:p>
                      <a:r>
                        <a:rPr lang="en-GB" dirty="0"/>
                        <a:t>Sustainable paths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Established paths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High-tech paths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147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Scarcity of water makes essential to increase training of farmers and the development of web-tools &amp; models to help decision-making.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Innovative technologies for wastewater reclaiming are applied in the agri-food sector.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indent="-36000" algn="just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GB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Adequate legislation, planning &amp; water management as well as good agricultural practices are essential to guarantee food production and the sustainability of agriculture in </a:t>
                      </a:r>
                      <a:r>
                        <a:rPr lang="en-GB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mediterranean</a:t>
                      </a:r>
                      <a:r>
                        <a:rPr lang="en-GB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countries, where irrigation is strategic.</a:t>
                      </a:r>
                    </a:p>
                    <a:p>
                      <a:pPr marL="36000" marR="0" lvl="0" indent="-36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of renewable energy and reduction in energy consumption are implemented in the agri-food sector.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indent="-36000" algn="just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Advanced design and management of irrigation systems and crop pattern at the farm level, promotion of Irrigation Advisory Services and web-GIS platforms to transfer and share real-time information with farmers are being applied for improving consumption of water, energy, and other production inputs.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305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6000" indent="-36000" algn="just">
                        <a:buFont typeface="Wingdings" panose="05000000000000000000" pitchFamily="2" charset="2"/>
                        <a:buChar char="§"/>
                      </a:pPr>
                      <a:r>
                        <a:rPr lang="en-GB" sz="1200" dirty="0"/>
                        <a:t>High social and environmental consumer awareness, plant based diets are gaining relevance, with organic-based local products.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marR="0" lvl="0" indent="-36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Cost, taste and convenience are most important product attributes for consumers. Niche markets for local and traditional foods remain but have a small market share. Consumption of meat remains high.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marR="0" lvl="0" indent="-3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Consumers value healthy and personalised (functional) processed foods. Meat consumption is slightly reduced. </a:t>
                      </a:r>
                    </a:p>
                    <a:p>
                      <a:pPr marL="36000" marR="0" lvl="0" indent="-3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 tools support consumers in the choice of food products/diets based on living stiles &amp; health.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012471"/>
                  </a:ext>
                </a:extLst>
              </a:tr>
              <a:tr h="686273">
                <a:tc>
                  <a:txBody>
                    <a:bodyPr/>
                    <a:lstStyle/>
                    <a:p>
                      <a:pPr marL="36000" marR="0" lvl="0" indent="-36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Agriculture biodiversity has improved through diversified crop rotations etc. Nitrogen levels of Nature2000 areas are well below critical levels.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marR="0" lvl="0" indent="-3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Biodiversity has moderately improved since 2020. Nitrogen levels in most Nature-2000 areas are well below critical deposition levels.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marR="0" lvl="0" indent="-3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Biodiversity levels have deteriorated. Nitrogen levels of Nature-2000 areas are at 2020 levels.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635136"/>
                  </a:ext>
                </a:extLst>
              </a:tr>
              <a:tr h="783771">
                <a:tc>
                  <a:txBody>
                    <a:bodyPr/>
                    <a:lstStyle/>
                    <a:p>
                      <a:pPr marL="36000" marR="0" lvl="0" indent="-36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Livestock sector has invested vastly in sustainable and circular production and alterations in feed composition. Livestock production systems with free run-out options for animals are common. Local sourcing of feed.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marR="0" lvl="0" indent="-3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Livestock sector has invested vastly in sustainable production. Livestock production systems with free-range (indoor) options for animals are common. Feed sourcing combines </a:t>
                      </a:r>
                      <a:r>
                        <a:rPr kumimoji="0" lang="en-GB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local&amp;global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marR="0" lvl="0" indent="-3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livestock sector has invested vastly in technology for sustainable and circular (indoor) production, focusing on limitation of emissions. Feed sourcing is Globally oriented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292014"/>
                  </a:ext>
                </a:extLst>
              </a:tr>
              <a:tr h="658741">
                <a:tc>
                  <a:txBody>
                    <a:bodyPr/>
                    <a:lstStyle/>
                    <a:p>
                      <a:pPr marL="36000" marR="0" lvl="0" indent="-3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Arable farming and greenhouses have  moved to </a:t>
                      </a:r>
                      <a:r>
                        <a:rPr kumimoji="0" lang="en-GB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agro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-ecological climate smart  production techniques and to the  application of bio-pesticides and organic  fertilizers, supplied by the livestock sector.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marR="0" lvl="0" indent="-3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Arable farming and greenhouses increase use of bio-inputs. Use of chemical pesticides and synthetic fertilizers decrease moderately due to EU legislation.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marR="0" lvl="0" indent="-3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Arable farming and greenhouses use optimal mix of bio- and chemical inputs, based on economic incentives to ensure high yields. Regional specialisation and monocultures limit biodiversity potential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975632"/>
                  </a:ext>
                </a:extLst>
              </a:tr>
              <a:tr h="599440">
                <a:tc>
                  <a:txBody>
                    <a:bodyPr/>
                    <a:lstStyle/>
                    <a:p>
                      <a:pPr marL="36000" marR="0" lvl="0" indent="-3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food industry is strongly moving towards circular production. The connection with the consumer base (e.g. through product information and promotion) has been strengthened.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marR="0" lvl="0" indent="-3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Food industry slowly moves to more circular production. Connection with consumers is slowly growing through retailers.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marR="0" lvl="0" indent="-3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Product innovations are strong and continuous, focusing on functional, 3-D printed and/or &amp; healthy foods and GMOs. Food industry moves to circular production looking for economy benefits. Strong connections to manage  the food chains and assure safety &amp; quality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718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09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D36AC-713C-425C-8587-DC22B44DB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870" y="-82744"/>
            <a:ext cx="11711473" cy="586597"/>
          </a:xfrm>
        </p:spPr>
        <p:txBody>
          <a:bodyPr>
            <a:normAutofit/>
          </a:bodyPr>
          <a:lstStyle/>
          <a:p>
            <a:r>
              <a:rPr lang="en-GB" sz="3600" b="1" dirty="0"/>
              <a:t>Scenario specific skill needs, Spain </a:t>
            </a:r>
            <a:r>
              <a:rPr lang="en-GB" sz="2000" b="1" dirty="0"/>
              <a:t>(categories from WP1.3 – focus groups)</a:t>
            </a:r>
            <a:endParaRPr lang="en-GB" sz="3600" b="1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2589336-797E-4427-9614-ACFACC17B4F5}"/>
              </a:ext>
            </a:extLst>
          </p:cNvPr>
          <p:cNvGraphicFramePr>
            <a:graphicFrameLocks noGrp="1"/>
          </p:cNvGraphicFramePr>
          <p:nvPr/>
        </p:nvGraphicFramePr>
        <p:xfrm>
          <a:off x="-65317" y="370840"/>
          <a:ext cx="12192000" cy="670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3851248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3814759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319308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b="1" dirty="0"/>
                        <a:t>Sustainable paths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Established paths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High-tech paths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011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Sustainability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Sustainability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Sustainability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726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1.18. Water management</a:t>
                      </a:r>
                    </a:p>
                    <a:p>
                      <a:r>
                        <a:rPr lang="en-GB" sz="1400" dirty="0"/>
                        <a:t>3.8. Organic farming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3.15. Agricultural biodiversity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3.20. Animal care and welfare 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3.18. Biofertilizers, compost, bio digestates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1.18. Water management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1.17. Good agricultural practices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3.15. Agricultural biodiversity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3.20. Animal care and welfare 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3.18. Biofertilizers, compost, bio digestates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….personalized functional foods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…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circular production in food industry</a:t>
                      </a:r>
                      <a:endParaRPr lang="en-GB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1.18. Water management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Digital irrigation control systems</a:t>
                      </a:r>
                      <a:endParaRPr lang="en-GB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3.18. Biofertilizers, compost, bio digestates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851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Bio-economy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Bio-economy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Bio-economy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668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...... </a:t>
                      </a:r>
                      <a:r>
                        <a:rPr lang="en-GB" sz="1400" b="0" i="1" dirty="0">
                          <a:solidFill>
                            <a:schemeClr val="tx1"/>
                          </a:solidFill>
                        </a:rPr>
                        <a:t>Biobased production</a:t>
                      </a:r>
                    </a:p>
                    <a:p>
                      <a:r>
                        <a:rPr lang="en-GB" sz="1400" b="0" i="1" dirty="0">
                          <a:solidFill>
                            <a:schemeClr val="tx1"/>
                          </a:solidFill>
                        </a:rPr>
                        <a:t>….Reclaimed water management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1.11. By-products and co-products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1.12. Generation of renewable energy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1.25. Sustainable packaging</a:t>
                      </a:r>
                      <a:endParaRPr lang="en-GB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1" dirty="0"/>
                        <a:t>….reclaimed water management</a:t>
                      </a:r>
                    </a:p>
                    <a:p>
                      <a:r>
                        <a:rPr lang="en-GB" sz="1400" dirty="0"/>
                        <a:t>3b.3 Reforestation, restoration forests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1.11. By-products and co-products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1.12. Generation of renewable energy</a:t>
                      </a:r>
                      <a:endParaRPr lang="es-E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1.25. Sustainable packaging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1" dirty="0"/>
                        <a:t>...... Biobased production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dirty="0"/>
                        <a:t>….reclaimed water management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….digital tools for optimization of energy use</a:t>
                      </a:r>
                      <a:endParaRPr lang="en-GB" sz="1400" b="0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i="0" dirty="0"/>
                        <a:t>1.11. By-products and co-products </a:t>
                      </a:r>
                      <a:endParaRPr lang="en-GB" sz="1400" i="0" dirty="0">
                        <a:highlight>
                          <a:srgbClr val="00FF00"/>
                        </a:highlight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1.25. Sustainable packaging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174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Digitalisation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Digitalisation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Digitalisation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049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i="1" dirty="0"/>
                        <a:t>..... Stakeholder communication system</a:t>
                      </a:r>
                    </a:p>
                    <a:p>
                      <a:r>
                        <a:rPr lang="en-GB" sz="1400" i="1" dirty="0"/>
                        <a:t>….Food Industry 4.0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</a:rPr>
                        <a:t>2.12 Digital food traceability system</a:t>
                      </a:r>
                    </a:p>
                    <a:p>
                      <a:r>
                        <a:rPr lang="en-GB" sz="1400" dirty="0"/>
                        <a:t>2.18 Precision animal health and productivity</a:t>
                      </a:r>
                    </a:p>
                    <a:p>
                      <a:r>
                        <a:rPr lang="en-GB" sz="1400" dirty="0"/>
                        <a:t>2.24 Robot and drone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1" dirty="0"/>
                        <a:t>…Food Industry 4.0</a:t>
                      </a:r>
                    </a:p>
                    <a:p>
                      <a:r>
                        <a:rPr lang="en-GB" sz="1400" dirty="0"/>
                        <a:t>2.1 Everyday usage digital technology</a:t>
                      </a:r>
                    </a:p>
                    <a:p>
                      <a:r>
                        <a:rPr lang="en-GB" sz="1400" dirty="0"/>
                        <a:t>2.12 Digital food traceability system</a:t>
                      </a:r>
                    </a:p>
                    <a:p>
                      <a:r>
                        <a:rPr lang="en-GB" sz="1400" dirty="0"/>
                        <a:t>2.18 Precision animal health and productivity</a:t>
                      </a:r>
                    </a:p>
                    <a:p>
                      <a:r>
                        <a:rPr lang="en-GB" sz="1400" dirty="0"/>
                        <a:t>2.24 Robot and drone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..... </a:t>
                      </a:r>
                      <a:r>
                        <a:rPr lang="en-GB" sz="1400" i="1" dirty="0"/>
                        <a:t>Supply chain information systems</a:t>
                      </a:r>
                    </a:p>
                    <a:p>
                      <a:r>
                        <a:rPr lang="en-GB" sz="1400" i="1" dirty="0"/>
                        <a:t>….Food Industry 4.0</a:t>
                      </a:r>
                    </a:p>
                    <a:p>
                      <a:r>
                        <a:rPr lang="en-GB" sz="1400" i="1" dirty="0"/>
                        <a:t>….digital business management</a:t>
                      </a:r>
                    </a:p>
                    <a:p>
                      <a:r>
                        <a:rPr lang="en-US" sz="1400" i="0" dirty="0"/>
                        <a:t>2.18 Precision animal health and productivity</a:t>
                      </a:r>
                      <a:endParaRPr lang="en-GB" sz="1400" i="0" dirty="0"/>
                    </a:p>
                    <a:p>
                      <a:r>
                        <a:rPr lang="en-GB" sz="1400" dirty="0"/>
                        <a:t>2.24 Robot and drone technology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789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Business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Business model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Business model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109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i="1" dirty="0"/>
                        <a:t>..... Multi-functional farming</a:t>
                      </a:r>
                    </a:p>
                    <a:p>
                      <a:r>
                        <a:rPr lang="en-GB" sz="1400" dirty="0"/>
                        <a:t>4.16 Networking</a:t>
                      </a:r>
                    </a:p>
                    <a:p>
                      <a:r>
                        <a:rPr lang="en-GB" sz="1400" dirty="0"/>
                        <a:t>5.10.Cooperatives </a:t>
                      </a:r>
                    </a:p>
                    <a:p>
                      <a:r>
                        <a:rPr lang="en-GB" sz="1400" dirty="0"/>
                        <a:t>5.2 Direct marketing</a:t>
                      </a:r>
                    </a:p>
                    <a:p>
                      <a:r>
                        <a:rPr lang="en-GB" sz="1400" dirty="0"/>
                        <a:t>5.11 New value chains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..... Multi-functional farming</a:t>
                      </a:r>
                    </a:p>
                    <a:p>
                      <a:r>
                        <a:rPr lang="en-GB" sz="1400" dirty="0"/>
                        <a:t>4.6 Organisation, planning, strategic thinking</a:t>
                      </a:r>
                    </a:p>
                    <a:p>
                      <a:r>
                        <a:rPr lang="en-GB" sz="1400" dirty="0"/>
                        <a:t>4.17. Innovative thinking</a:t>
                      </a:r>
                    </a:p>
                    <a:p>
                      <a:r>
                        <a:rPr lang="en-GB" sz="1400" dirty="0"/>
                        <a:t>5.10 Cooperatives</a:t>
                      </a:r>
                    </a:p>
                    <a:p>
                      <a:r>
                        <a:rPr lang="en-GB" sz="1400" dirty="0"/>
                        <a:t>5.24 Food labelling/certifications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1" dirty="0"/>
                        <a:t>..... Food supply chain management</a:t>
                      </a:r>
                    </a:p>
                    <a:p>
                      <a:r>
                        <a:rPr lang="en-GB" sz="1400" dirty="0"/>
                        <a:t>3a. 4. Logistics and storage</a:t>
                      </a:r>
                    </a:p>
                    <a:p>
                      <a:r>
                        <a:rPr lang="en-US" sz="1400" dirty="0"/>
                        <a:t>5.1. Monitoring market activity and conditions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 7. Business planning/model and strategic management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dirty="0"/>
                        <a:t>5.11 New value chains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088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089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BFA1B-ED64-4C06-A2DD-2E828F2EF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A0C07-4585-48D5-BD7C-4E9AEDD90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Finalization deliverable 1.8 -&gt; in the next weeks</a:t>
            </a:r>
          </a:p>
          <a:p>
            <a:r>
              <a:rPr lang="en-GB" dirty="0"/>
              <a:t>Input for WP2 </a:t>
            </a:r>
          </a:p>
          <a:p>
            <a:pPr lvl="1"/>
            <a:r>
              <a:rPr lang="en-GB" dirty="0"/>
              <a:t>WP1.3 Focus group discussion</a:t>
            </a:r>
          </a:p>
          <a:p>
            <a:pPr lvl="1"/>
            <a:r>
              <a:rPr lang="en-GB" dirty="0"/>
              <a:t>WP1.4 Survey</a:t>
            </a:r>
          </a:p>
          <a:p>
            <a:pPr lvl="1"/>
            <a:r>
              <a:rPr lang="en-GB" dirty="0"/>
              <a:t>WP1.5 Trends and scenarios</a:t>
            </a:r>
          </a:p>
          <a:p>
            <a:pPr lvl="1"/>
            <a:endParaRPr lang="en-GB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rgbClr val="FF0000"/>
                </a:solidFill>
              </a:rPr>
              <a:t>Deliver the basis for the prioritisation of skill and training needs in WP2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F2FB73-CB30-4426-97F5-8AC8A908B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6945" y="5193648"/>
            <a:ext cx="1835055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24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DD244-7410-46F9-828F-EEEF147E7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524" y="230204"/>
            <a:ext cx="11257061" cy="637544"/>
          </a:xfrm>
        </p:spPr>
        <p:txBody>
          <a:bodyPr/>
          <a:lstStyle/>
          <a:p>
            <a:pPr>
              <a:lnSpc>
                <a:spcPct val="125000"/>
              </a:lnSpc>
              <a:spcAft>
                <a:spcPts val="1000"/>
              </a:spcAft>
            </a:pPr>
            <a:r>
              <a:rPr lang="en-GB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Shared Social-Economic pathways (O’Neil et al., 2017)</a:t>
            </a:r>
            <a:b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E4A426-91A9-4563-B5FB-7F20AA1C7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918" y="1338364"/>
            <a:ext cx="6494106" cy="49485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C8D372-9125-4326-8B30-2D5683B1A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6945" y="5193648"/>
            <a:ext cx="1835055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1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D03E37A-F9D9-467B-BE52-8D3B7AD89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73" y="-74644"/>
            <a:ext cx="11164614" cy="634482"/>
          </a:xfrm>
        </p:spPr>
        <p:txBody>
          <a:bodyPr>
            <a:normAutofit/>
          </a:bodyPr>
          <a:lstStyle/>
          <a:p>
            <a:r>
              <a:rPr lang="en-GB" sz="3600" dirty="0"/>
              <a:t>Spain: Scenarios business models – key issues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66C664F-2332-4128-8D31-C915378491DF}"/>
              </a:ext>
            </a:extLst>
          </p:cNvPr>
          <p:cNvGraphicFramePr>
            <a:graphicFrameLocks noGrp="1"/>
          </p:cNvGraphicFramePr>
          <p:nvPr/>
        </p:nvGraphicFramePr>
        <p:xfrm>
          <a:off x="0" y="606492"/>
          <a:ext cx="12192000" cy="5860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9445">
                  <a:extLst>
                    <a:ext uri="{9D8B030D-6E8A-4147-A177-3AD203B41FA5}">
                      <a16:colId xmlns:a16="http://schemas.microsoft.com/office/drawing/2014/main" val="1511997617"/>
                    </a:ext>
                  </a:extLst>
                </a:gridCol>
                <a:gridCol w="3984171">
                  <a:extLst>
                    <a:ext uri="{9D8B030D-6E8A-4147-A177-3AD203B41FA5}">
                      <a16:colId xmlns:a16="http://schemas.microsoft.com/office/drawing/2014/main" val="584618129"/>
                    </a:ext>
                  </a:extLst>
                </a:gridCol>
                <a:gridCol w="4018384">
                  <a:extLst>
                    <a:ext uri="{9D8B030D-6E8A-4147-A177-3AD203B41FA5}">
                      <a16:colId xmlns:a16="http://schemas.microsoft.com/office/drawing/2014/main" val="3583229173"/>
                    </a:ext>
                  </a:extLst>
                </a:gridCol>
              </a:tblGrid>
              <a:tr h="337975">
                <a:tc>
                  <a:txBody>
                    <a:bodyPr/>
                    <a:lstStyle/>
                    <a:p>
                      <a:r>
                        <a:rPr lang="en-GB" dirty="0"/>
                        <a:t>Sustainable paths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Established paths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 tech paths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147055"/>
                  </a:ext>
                </a:extLst>
              </a:tr>
              <a:tr h="1563133">
                <a:tc>
                  <a:txBody>
                    <a:bodyPr/>
                    <a:lstStyle/>
                    <a:p>
                      <a:pPr marL="36000" indent="-36000" algn="just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GB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Spanish agriculture is characterised by medium size and small family farms focusing on ecological production in balance with landscape and nature. </a:t>
                      </a:r>
                      <a:endParaRPr lang="en-GB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6000" indent="-36000" algn="just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GB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Medium-big cooperatives balance with the power of corporations</a:t>
                      </a:r>
                      <a:r>
                        <a:rPr lang="en-GB" sz="15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indent="-36000" algn="just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GB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There is further concentration of the farming sector with large farms along small and medium sized farms.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indent="-3600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GB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Strong concentration of farms, move away from family farms to corporate farms. </a:t>
                      </a:r>
                    </a:p>
                    <a:p>
                      <a:pPr marL="36000" indent="-36000" algn="just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Crop diversity is maintained, with some proportion of horticultural crops due to their higher level of risk, although sophisticated inputs aim to keep soil fertility and emissions low.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012471"/>
                  </a:ext>
                </a:extLst>
              </a:tr>
              <a:tr h="929430">
                <a:tc>
                  <a:txBody>
                    <a:bodyPr/>
                    <a:lstStyle/>
                    <a:p>
                      <a:pPr marL="36000" marR="0" lvl="0" indent="-3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Far most of the farms are multi-functional with side activities in tourisms, health care, energy production, etc.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marR="0" lvl="0" indent="-3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There is a combination of large specialised farms with small-medium size farm. Small and medium size farms are in many cases multifunctional.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marR="0" lvl="0" indent="-3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Large &amp; medium-sized specialized farms make up Spanish agriculture, with precision farming supporting production and digital tools/services for business management..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757242"/>
                  </a:ext>
                </a:extLst>
              </a:tr>
              <a:tr h="1383914">
                <a:tc>
                  <a:txBody>
                    <a:bodyPr/>
                    <a:lstStyle/>
                    <a:p>
                      <a:pPr marL="36000" marR="0" lvl="0" indent="-3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Collaboration of farmers in cooperatives and producer organisations has further increased.</a:t>
                      </a:r>
                      <a:r>
                        <a:rPr lang="en-GB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GB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6000" marR="0" lvl="0" indent="-3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Local-to-local production is common and most farms participate in (online) sales to consumers in short , local, food chains.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marR="0" lvl="0" indent="-3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Collaboration of farmers in cooperatives remains a key characteristic of Spanish agriculture.</a:t>
                      </a:r>
                      <a:r>
                        <a:rPr lang="en-GB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6000" marR="0" lvl="0" indent="-3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Further collaboration in local-for-local producer organisations is limited. Sourcing combines local &amp; global.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marR="0" lvl="0" indent="-36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Agricultural production &amp; consumption is globalised.</a:t>
                      </a:r>
                    </a:p>
                    <a:p>
                      <a:pPr marL="36000" marR="0" lvl="0" indent="-3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Products are produced where this is most cost efficient.</a:t>
                      </a:r>
                    </a:p>
                    <a:p>
                      <a:pPr marL="36000" marR="0" lvl="0" indent="-3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en-GB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435749"/>
                  </a:ext>
                </a:extLst>
              </a:tr>
              <a:tr h="1383914">
                <a:tc>
                  <a:txBody>
                    <a:bodyPr/>
                    <a:lstStyle/>
                    <a:p>
                      <a:pPr marL="36000" marR="0" lvl="0" indent="-36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 food industry level, besides multinationals still operating, many small and medium size food industries have emerged closely working with farmers for sustainable, local-to-local and artisanal production.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GB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marR="0" lvl="0" indent="-3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Food industry is mainly made up small and medium companies. Safety, quality and traceability are key issues in food chain management.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marR="0" lvl="0" indent="-3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Food supply chains have advanced storage and logistics facilities. </a:t>
                      </a:r>
                    </a:p>
                    <a:p>
                      <a:pPr marL="36000" marR="0" lvl="0" indent="-3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Safety assurance &amp; traceability systems are of key importance.</a:t>
                      </a:r>
                      <a:r>
                        <a:rPr lang="en-GB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417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467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E3F7D-9C5A-42A7-9255-E0DC1520B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524" y="230203"/>
            <a:ext cx="11257061" cy="609552"/>
          </a:xfrm>
        </p:spPr>
        <p:txBody>
          <a:bodyPr/>
          <a:lstStyle/>
          <a:p>
            <a:r>
              <a:rPr lang="en-GB" dirty="0"/>
              <a:t>Partners task 1.5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615AD-982F-44FF-8ABA-5756D4FC54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001" y="1294073"/>
            <a:ext cx="11361584" cy="4089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level analysis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WUR (Wageningen University and Research Centre),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PlantETP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(Plants for the Future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ETP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FDE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(Food &amp; Drink Europe),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GAIA-Greece,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CEPI (confederation for European paper industries).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Country level analysis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WUR (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Netherlands),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Confagricoltura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Univerity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Turin (Italy),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ISEKI (Spain),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BLT-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Wieselburg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(Austria),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Ania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(France),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Association of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ProAgria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Centres (Finland),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ICOS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(Ireland) and their country teams.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ABB45F-60F9-4C6C-901A-47CE7F74A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6945" y="4943690"/>
            <a:ext cx="1835055" cy="1914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2B9A32-47B2-43ED-9525-6867534EF3FC}"/>
              </a:ext>
            </a:extLst>
          </p:cNvPr>
          <p:cNvSpPr txBox="1"/>
          <p:nvPr/>
        </p:nvSpPr>
        <p:spPr>
          <a:xfrm>
            <a:off x="7865706" y="4236098"/>
            <a:ext cx="2491239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b="1" dirty="0">
                <a:solidFill>
                  <a:srgbClr val="C00000"/>
                </a:solidFill>
                <a:latin typeface="Verdana" pitchFamily="34" charset="0"/>
              </a:rPr>
              <a:t>And their teams</a:t>
            </a:r>
          </a:p>
        </p:txBody>
      </p:sp>
    </p:spTree>
    <p:extLst>
      <p:ext uri="{BB962C8B-B14F-4D97-AF65-F5344CB8AC3E}">
        <p14:creationId xmlns:p14="http://schemas.microsoft.com/office/powerpoint/2010/main" val="354286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1CB276-34F2-4E82-901C-E38632E6F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6945" y="5053428"/>
            <a:ext cx="1835055" cy="1804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F04E33-AB94-4686-B4D4-A55FE5033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69" y="155558"/>
            <a:ext cx="11257061" cy="581560"/>
          </a:xfrm>
        </p:spPr>
        <p:txBody>
          <a:bodyPr/>
          <a:lstStyle/>
          <a:p>
            <a:r>
              <a:rPr lang="en-GB" dirty="0"/>
              <a:t>Policy framework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1C266-56C2-4F2E-9004-1F172830A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469" y="1384200"/>
            <a:ext cx="11361584" cy="4089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UN Sustainable Development Goals and COP21 (UN climate change conference 2015)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005172"/>
              </a:buClr>
            </a:pPr>
            <a:r>
              <a:rPr lang="en-GB" sz="1600" dirty="0">
                <a:solidFill>
                  <a:srgbClr val="005172"/>
                </a:solidFill>
              </a:rPr>
              <a:t>EU Green Deal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5172"/>
              </a:buClr>
            </a:pPr>
            <a:r>
              <a:rPr lang="en-GB" sz="1600" dirty="0">
                <a:solidFill>
                  <a:srgbClr val="005172"/>
                </a:solidFill>
              </a:rPr>
              <a:t>CAP, Common Agricultural Policy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005172"/>
              </a:buClr>
            </a:pPr>
            <a:r>
              <a:rPr lang="en-GB" sz="1600" dirty="0">
                <a:solidFill>
                  <a:srgbClr val="005172"/>
                </a:solidFill>
              </a:rPr>
              <a:t>Food 2030, EU research and innovation strategy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005172"/>
              </a:buClr>
            </a:pPr>
            <a:endParaRPr lang="en-GB" sz="1600" dirty="0">
              <a:solidFill>
                <a:srgbClr val="005172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005172"/>
              </a:buClr>
            </a:pPr>
            <a:endParaRPr lang="en-GB" sz="1600" dirty="0">
              <a:solidFill>
                <a:srgbClr val="005172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005172"/>
              </a:buClr>
            </a:pPr>
            <a:endParaRPr lang="en-GB" sz="1500" dirty="0">
              <a:solidFill>
                <a:srgbClr val="005172"/>
              </a:solidFill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5172"/>
                </a:solidFill>
              </a:rPr>
              <a:t>Sustainable production (of healthy food)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5172"/>
                </a:solidFill>
              </a:rPr>
              <a:t>Circularity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5172"/>
                </a:solidFill>
              </a:rPr>
              <a:t>Biodiversity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5172"/>
                </a:solidFill>
              </a:rPr>
              <a:t>Digitalisation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005172"/>
              </a:buClr>
              <a:buFontTx/>
              <a:buChar char="-"/>
            </a:pPr>
            <a:endParaRPr lang="en-GB" sz="1500" dirty="0">
              <a:solidFill>
                <a:srgbClr val="00517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5172"/>
              </a:buClr>
            </a:pPr>
            <a:endParaRPr lang="en-GB" sz="1800" u="sng" dirty="0">
              <a:solidFill>
                <a:srgbClr val="00517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8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8448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D7C1E-BB67-4931-AAAB-432744FB2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887" y="84524"/>
            <a:ext cx="11257061" cy="882894"/>
          </a:xfrm>
        </p:spPr>
        <p:txBody>
          <a:bodyPr/>
          <a:lstStyle/>
          <a:p>
            <a:pPr marL="252413" lvl="0" indent="-252413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3200" dirty="0">
                <a:solidFill>
                  <a:srgbClr val="00517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Trend analysis: megatrends and sector specific trends </a:t>
            </a:r>
            <a:endParaRPr lang="en-GB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71C38-25D5-4831-99E5-0757B2544A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0266" y="1426462"/>
            <a:ext cx="9010852" cy="4089600"/>
          </a:xfrm>
        </p:spPr>
        <p:txBody>
          <a:bodyPr/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Megatrends Horizon2020 project </a:t>
            </a:r>
            <a:r>
              <a:rPr lang="en-GB" sz="1800" u="sng" dirty="0"/>
              <a:t>Fit4Food2030</a:t>
            </a:r>
          </a:p>
          <a:p>
            <a:pPr marL="730250" lvl="1">
              <a:lnSpc>
                <a:spcPct val="100000"/>
              </a:lnSpc>
              <a:spcBef>
                <a:spcPts val="0"/>
              </a:spcBef>
              <a:buSzPct val="200000"/>
              <a:buFont typeface="Arial" panose="020B0604020202020204" pitchFamily="34" charset="0"/>
              <a:buChar char="•"/>
            </a:pPr>
            <a:r>
              <a:rPr lang="en-GB" sz="1800" dirty="0"/>
              <a:t>Climate Change, Malnutrition, Rise of Non-Communicable Diseases Urbanisation, Demographic Change, Migration, Scarcity of Natural Resources, Rise in Energy Consumption, Industry 4.0 – Digitization in Food Production, Big Data Analysis, Economic Globalisation.</a:t>
            </a:r>
          </a:p>
          <a:p>
            <a:pPr marL="4445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Sector specific trends</a:t>
            </a:r>
          </a:p>
          <a:p>
            <a:pPr marL="730250" lvl="1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Fit4Food2030</a:t>
            </a:r>
          </a:p>
          <a:p>
            <a:pPr marL="730250" lvl="1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Extensive literature, policy and sector reports research on: sustainable production, bio-economy, digitalisation, business models for EU agriculture, forestry and food industry sector</a:t>
            </a:r>
          </a:p>
          <a:p>
            <a:pPr marL="730250" lvl="1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Input partners 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9C2BBB-CF75-41B1-999A-C1C48A990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0028" y="6333699"/>
            <a:ext cx="1835055" cy="5243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CFCF3E-CD97-43CD-BC38-4B48A3C11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9409" y="5053616"/>
            <a:ext cx="1402202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1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4D761-960F-415F-A4CF-C4F992038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964" y="147669"/>
            <a:ext cx="11257061" cy="486813"/>
          </a:xfrm>
        </p:spPr>
        <p:txBody>
          <a:bodyPr/>
          <a:lstStyle/>
          <a:p>
            <a:r>
              <a:rPr lang="en-GB" dirty="0"/>
              <a:t>Trends in EU agriculture, forestry and food industry (1)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6BD639-9DDE-4BC7-AA93-9A2E1134F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4995" y="5053428"/>
            <a:ext cx="1835055" cy="1804572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F564064-502C-4FF0-8756-FE020B8740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768631"/>
              </p:ext>
            </p:extLst>
          </p:nvPr>
        </p:nvGraphicFramePr>
        <p:xfrm>
          <a:off x="297964" y="845626"/>
          <a:ext cx="11361738" cy="51667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6073">
                  <a:extLst>
                    <a:ext uri="{9D8B030D-6E8A-4147-A177-3AD203B41FA5}">
                      <a16:colId xmlns:a16="http://schemas.microsoft.com/office/drawing/2014/main" val="1948782226"/>
                    </a:ext>
                  </a:extLst>
                </a:gridCol>
                <a:gridCol w="9625665">
                  <a:extLst>
                    <a:ext uri="{9D8B030D-6E8A-4147-A177-3AD203B41FA5}">
                      <a16:colId xmlns:a16="http://schemas.microsoft.com/office/drawing/2014/main" val="1129359379"/>
                    </a:ext>
                  </a:extLst>
                </a:gridCol>
              </a:tblGrid>
              <a:tr h="1062220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nl-NL" sz="1400" b="0" kern="1200" dirty="0">
                          <a:effectLst/>
                        </a:rPr>
                        <a:t>Sustainability</a:t>
                      </a:r>
                      <a:endParaRPr lang="en-GB" sz="1400" b="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30" marR="60830" marT="844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u="sng" kern="12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Agriculture:</a:t>
                      </a:r>
                      <a:r>
                        <a:rPr lang="en-GB" sz="1600" b="0" kern="12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Alternatives to conventional pesticides, Alternatives to synthetic fertilizers, Agriculture pollution and </a:t>
                      </a:r>
                      <a:r>
                        <a:rPr lang="en-GB" sz="1600" b="0" kern="1200" dirty="0" err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GHG</a:t>
                      </a:r>
                      <a:r>
                        <a:rPr lang="en-GB" sz="1600" b="0" kern="12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emissions, Organic farming and extensive production systems, Animal welfare, Scarcity of natural resources (land, water, nutrients), Biodiversity and conservation of eco-systems, Food waste and loss,</a:t>
                      </a:r>
                      <a:endParaRPr lang="en-GB" sz="1600" b="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u="sng" kern="12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Forestry:</a:t>
                      </a:r>
                      <a:r>
                        <a:rPr lang="en-GB" sz="1600" b="0" u="sng" kern="12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0" kern="12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 scale forest disturbances (droughts, heat waves, etc.), Impact of climate change on tree species and biomass characteristics, Biodiversity challenges, Illegal logging, Fragmentation of ownership, Health and safety challenges</a:t>
                      </a:r>
                      <a:endParaRPr lang="en-GB" sz="1600" b="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u="sng" kern="12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Food Industry: </a:t>
                      </a:r>
                      <a:r>
                        <a:rPr lang="en-GB" sz="1600" b="0" kern="12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Technologies to deal with food waste and loss, Circular production, Energy efficiency, Environmental footprint, Smart logistics systems, Clean and ‘’green’’ label, Consumer diets</a:t>
                      </a: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endParaRPr lang="en-GB" sz="1600" b="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30" marR="60830" marT="8449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848056"/>
                  </a:ext>
                </a:extLst>
              </a:tr>
              <a:tr h="724274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nl-NL" sz="1400" b="0" kern="1200" dirty="0">
                          <a:effectLst/>
                        </a:rPr>
                        <a:t>Bio-</a:t>
                      </a:r>
                      <a:r>
                        <a:rPr lang="nl-NL" sz="1400" b="0" kern="1200" dirty="0" err="1">
                          <a:effectLst/>
                        </a:rPr>
                        <a:t>economy</a:t>
                      </a:r>
                      <a:endParaRPr lang="en-GB" sz="1400" b="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30" marR="60830" marT="8449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u="sng" kern="12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Agriculture:</a:t>
                      </a:r>
                      <a:r>
                        <a:rPr lang="en-GB" sz="1600" b="0" kern="12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Biomass production and transformation, Renewable energy, Biobased products, Resource-efficient technologies and reduction of losses, Circularity of production, Biodiversity</a:t>
                      </a:r>
                      <a:endParaRPr lang="en-GB" sz="1600" b="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u="sng" kern="12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Forestry:</a:t>
                      </a:r>
                      <a:r>
                        <a:rPr lang="en-GB" sz="1600" b="0" kern="12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Biomass production and transformation, Renewable energy, Biobased products and eco-system services, Increasing demands for wood, Urban green spaces/forests </a:t>
                      </a:r>
                      <a:endParaRPr lang="en-GB" sz="1600" b="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u="sng" kern="12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Food Industry: </a:t>
                      </a:r>
                      <a:r>
                        <a:rPr lang="en-GB" sz="1600" b="0" kern="12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 of food waste, Circular production, Energy efficiency, Biomass transformation, Bio-based products, Bio-based packaging, New proteins</a:t>
                      </a:r>
                      <a:endParaRPr lang="en-GB" sz="1600" b="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30" marR="60830" marT="8449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762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02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4D761-960F-415F-A4CF-C4F992038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964" y="27992"/>
            <a:ext cx="11257061" cy="664094"/>
          </a:xfrm>
        </p:spPr>
        <p:txBody>
          <a:bodyPr/>
          <a:lstStyle/>
          <a:p>
            <a:r>
              <a:rPr lang="en-GB" dirty="0"/>
              <a:t>Trends in EU agriculture, forestry and food industry (2)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6BD639-9DDE-4BC7-AA93-9A2E1134F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4995" y="5053428"/>
            <a:ext cx="1835055" cy="180457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8612861-669D-46B2-A24D-2C1A6C94A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955520"/>
              </p:ext>
            </p:extLst>
          </p:nvPr>
        </p:nvGraphicFramePr>
        <p:xfrm>
          <a:off x="378619" y="1113994"/>
          <a:ext cx="11361738" cy="5016054"/>
        </p:xfrm>
        <a:graphic>
          <a:graphicData uri="http://schemas.openxmlformats.org/drawingml/2006/table">
            <a:tbl>
              <a:tblPr firstRow="1" firstCol="1" bandRow="1"/>
              <a:tblGrid>
                <a:gridCol w="1736073">
                  <a:extLst>
                    <a:ext uri="{9D8B030D-6E8A-4147-A177-3AD203B41FA5}">
                      <a16:colId xmlns:a16="http://schemas.microsoft.com/office/drawing/2014/main" val="4092651431"/>
                    </a:ext>
                  </a:extLst>
                </a:gridCol>
                <a:gridCol w="9625665">
                  <a:extLst>
                    <a:ext uri="{9D8B030D-6E8A-4147-A177-3AD203B41FA5}">
                      <a16:colId xmlns:a16="http://schemas.microsoft.com/office/drawing/2014/main" val="2820797666"/>
                    </a:ext>
                  </a:extLst>
                </a:gridCol>
              </a:tblGrid>
              <a:tr h="2886212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nl-NL" sz="16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Digitalisation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30" marR="60830" marT="844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9F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u="sng" dirty="0">
                          <a:solidFill>
                            <a:srgbClr val="21586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Agriculture:</a:t>
                      </a:r>
                      <a:r>
                        <a:rPr lang="en-GB" sz="1600" dirty="0">
                          <a:solidFill>
                            <a:srgbClr val="21586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On-farm applications (combined technologies), Integrated </a:t>
                      </a:r>
                      <a:r>
                        <a:rPr lang="en-GB" sz="1600" dirty="0" err="1">
                          <a:solidFill>
                            <a:srgbClr val="21586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FMIS</a:t>
                      </a:r>
                      <a:r>
                        <a:rPr lang="en-GB" sz="1600" dirty="0">
                          <a:solidFill>
                            <a:srgbClr val="21586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Big Data analysis and Agriculture 4.0, Traceability of produce, Supply Chain information systems, New customer relationships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u="sng" dirty="0">
                          <a:solidFill>
                            <a:srgbClr val="21586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Forestry:</a:t>
                      </a:r>
                      <a:r>
                        <a:rPr lang="en-GB" sz="1600" b="1" dirty="0">
                          <a:solidFill>
                            <a:srgbClr val="21586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>
                          <a:solidFill>
                            <a:srgbClr val="21586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In-forest applications (combined technologies), Mechanised harvesting, Timber transport  and traceability, Forestry management information systems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u="sng" dirty="0">
                          <a:solidFill>
                            <a:srgbClr val="21586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Food Industry:</a:t>
                      </a:r>
                      <a:r>
                        <a:rPr lang="en-GB" sz="1600" dirty="0">
                          <a:solidFill>
                            <a:srgbClr val="21586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Food processing control, Food supply-chain monitoring, Factory design and industry 4.0, Robotics, Digital twins and augmented reality, 3D Printing/additive manufacturing, New technologies in processing and packaging,</a:t>
                      </a: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endParaRPr lang="en-GB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30" marR="60830" marT="844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104976"/>
                  </a:ext>
                </a:extLst>
              </a:tr>
              <a:tr h="2129842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nl-NL" sz="16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 </a:t>
                      </a:r>
                      <a:r>
                        <a:rPr lang="nl-NL" sz="1600" b="1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Models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30" marR="60830" marT="844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9FD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u="sng" dirty="0">
                          <a:solidFill>
                            <a:srgbClr val="21586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Agriculture:</a:t>
                      </a:r>
                      <a:r>
                        <a:rPr lang="en-GB" sz="1600" dirty="0">
                          <a:solidFill>
                            <a:srgbClr val="21586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Changes in farm structure, Multi-functional farms, Urban farming and Indoor cultivation systems, Health and food consciousness of consumers, Traceability, Short food supply chains and Local/regional products, 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u="sng" dirty="0">
                          <a:solidFill>
                            <a:srgbClr val="21586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Forestry:</a:t>
                      </a:r>
                      <a:r>
                        <a:rPr lang="en-GB" sz="1600" b="1" dirty="0">
                          <a:solidFill>
                            <a:srgbClr val="21586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>
                          <a:solidFill>
                            <a:srgbClr val="21586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 importance forests, Urban green spaces, Fragmented ownerships, Lack of forest entrepreneurships, Weak infrastructure and technology 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u="sng" dirty="0">
                          <a:solidFill>
                            <a:srgbClr val="21586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Food industry:</a:t>
                      </a:r>
                      <a:r>
                        <a:rPr lang="en-GB" sz="1600" u="sng" dirty="0">
                          <a:solidFill>
                            <a:srgbClr val="21586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dirty="0">
                          <a:solidFill>
                            <a:srgbClr val="21586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Complex consumer demands and new diets, Interaction with consumers, New logistics and e-commerce, Short food supply chains, Novel foods, New packaging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30" marR="60830" marT="844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673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31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0F10D3-00D7-4D8A-94E4-220F4FAB4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124" y="130629"/>
            <a:ext cx="11257061" cy="606490"/>
          </a:xfrm>
        </p:spPr>
        <p:txBody>
          <a:bodyPr/>
          <a:lstStyle/>
          <a:p>
            <a:r>
              <a:rPr lang="en-GB" sz="2800" dirty="0"/>
              <a:t>Differences between countries: example 3 countries (</a:t>
            </a:r>
            <a:r>
              <a:rPr lang="en-GB" sz="2800" u="sng" dirty="0"/>
              <a:t>draft</a:t>
            </a:r>
            <a:r>
              <a:rPr lang="en-GB" sz="2800" dirty="0"/>
              <a:t>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9F48DCC-4EF8-46C0-BD40-DD7585E417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586640"/>
              </p:ext>
            </p:extLst>
          </p:nvPr>
        </p:nvGraphicFramePr>
        <p:xfrm>
          <a:off x="1781403" y="1399591"/>
          <a:ext cx="8556169" cy="4058817"/>
        </p:xfrm>
        <a:graphic>
          <a:graphicData uri="http://schemas.openxmlformats.org/drawingml/2006/table">
            <a:tbl>
              <a:tblPr firstRow="1" firstCol="1" bandRow="1"/>
              <a:tblGrid>
                <a:gridCol w="2808119">
                  <a:extLst>
                    <a:ext uri="{9D8B030D-6E8A-4147-A177-3AD203B41FA5}">
                      <a16:colId xmlns:a16="http://schemas.microsoft.com/office/drawing/2014/main" val="478924257"/>
                    </a:ext>
                  </a:extLst>
                </a:gridCol>
                <a:gridCol w="2647655">
                  <a:extLst>
                    <a:ext uri="{9D8B030D-6E8A-4147-A177-3AD203B41FA5}">
                      <a16:colId xmlns:a16="http://schemas.microsoft.com/office/drawing/2014/main" val="3269496509"/>
                    </a:ext>
                  </a:extLst>
                </a:gridCol>
                <a:gridCol w="3100395">
                  <a:extLst>
                    <a:ext uri="{9D8B030D-6E8A-4147-A177-3AD203B41FA5}">
                      <a16:colId xmlns:a16="http://schemas.microsoft.com/office/drawing/2014/main" val="3426885356"/>
                    </a:ext>
                  </a:extLst>
                </a:gridCol>
              </a:tblGrid>
              <a:tr h="31239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Netherlands</a:t>
                      </a:r>
                      <a:endParaRPr lang="en-GB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9" marR="66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Ireland</a:t>
                      </a:r>
                      <a:endParaRPr lang="en-GB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9" marR="66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Spain</a:t>
                      </a:r>
                      <a:endParaRPr lang="en-GB" sz="1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9" marR="66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604595"/>
                  </a:ext>
                </a:extLst>
              </a:tr>
              <a:tr h="3746422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-intensive </a:t>
                      </a:r>
                      <a:r>
                        <a:rPr lang="en-GB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agri</a:t>
                      </a: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-production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-nitrogen emission crisis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-animal sector under pressure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-strong sustainability investments 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-increase sales sustainable products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-deteriorating biodiversity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-policy to extend forest acreage with 10% to 2030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-food industry follows sustainability trends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9" marR="66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-most agriculture devoted to grass land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-increase grass-based dairy production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-strong reputation and PP policies for sustainable production. 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-policy to extend forest to 18% area in 2046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-improving biodiversity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9" marR="66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-pressure on sustainable water use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-(technology) developments in irrigation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-selection of climate resilient crops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-increasing use of renewable energy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-pressure on biodiversity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-sustainable packaging, water,  and use of by products by food industries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-55+% of the territory is forest, 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-positive trend for sustainable forest management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59" marR="66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819700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91958A3-FB4A-4862-A2E3-A27EC45FC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130" y="5193648"/>
            <a:ext cx="1835055" cy="16643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6A9E72-6368-496C-B6CC-88E2E48D2039}"/>
              </a:ext>
            </a:extLst>
          </p:cNvPr>
          <p:cNvSpPr txBox="1"/>
          <p:nvPr/>
        </p:nvSpPr>
        <p:spPr>
          <a:xfrm>
            <a:off x="1670180" y="992450"/>
            <a:ext cx="38707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b="1" dirty="0">
                <a:latin typeface="Verdana" pitchFamily="34" charset="0"/>
              </a:rPr>
              <a:t>Sustainability dimension</a:t>
            </a:r>
          </a:p>
          <a:p>
            <a:pPr>
              <a:lnSpc>
                <a:spcPts val="1800"/>
              </a:lnSpc>
            </a:pPr>
            <a:endParaRPr lang="en-GB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0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A4767F-D512-4B93-8CE7-F495AB18B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11" y="137362"/>
            <a:ext cx="11257061" cy="1681381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/>
              <a:t>Differences between countries:</a:t>
            </a:r>
            <a:br>
              <a:rPr lang="en-GB" sz="2400" dirty="0"/>
            </a:br>
            <a:br>
              <a:rPr lang="en-GB" sz="2400" dirty="0"/>
            </a:br>
            <a:r>
              <a:rPr lang="en-GB" sz="2000" dirty="0"/>
              <a:t>Example Rural broadband</a:t>
            </a:r>
            <a:br>
              <a:rPr lang="en-GB" sz="2000" dirty="0"/>
            </a:br>
            <a:r>
              <a:rPr lang="en-GB" sz="2000" dirty="0"/>
              <a:t>coverage in Europe,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71D210-98E8-452A-B5FA-8F50BD6A9580}"/>
              </a:ext>
            </a:extLst>
          </p:cNvPr>
          <p:cNvSpPr txBox="1"/>
          <p:nvPr/>
        </p:nvSpPr>
        <p:spPr>
          <a:xfrm>
            <a:off x="655524" y="3697630"/>
            <a:ext cx="3290311" cy="122604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>
                <a:latin typeface="Verdana" pitchFamily="34" charset="0"/>
              </a:rPr>
              <a:t>Digital Economy and Society Index (DESI) 2020</a:t>
            </a:r>
          </a:p>
          <a:p>
            <a:pPr>
              <a:lnSpc>
                <a:spcPts val="1800"/>
              </a:lnSpc>
            </a:pPr>
            <a:endParaRPr lang="en-GB" sz="1400" dirty="0"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r>
              <a:rPr lang="en-GB" sz="1400" dirty="0">
                <a:latin typeface="Verdana" pitchFamily="34" charset="0"/>
              </a:rPr>
              <a:t>(study by </a:t>
            </a:r>
            <a:r>
              <a:rPr lang="en-GB" sz="1400" dirty="0" err="1">
                <a:latin typeface="Verdana" pitchFamily="34" charset="0"/>
              </a:rPr>
              <a:t>IHS</a:t>
            </a:r>
            <a:r>
              <a:rPr lang="en-GB" sz="1400" dirty="0">
                <a:latin typeface="Verdana" pitchFamily="34" charset="0"/>
              </a:rPr>
              <a:t> Markit, </a:t>
            </a:r>
            <a:r>
              <a:rPr lang="en-GB" sz="1400" dirty="0" err="1">
                <a:latin typeface="Verdana" pitchFamily="34" charset="0"/>
              </a:rPr>
              <a:t>Omdia</a:t>
            </a:r>
            <a:r>
              <a:rPr lang="en-GB" sz="1400" dirty="0">
                <a:latin typeface="Verdana" pitchFamily="34" charset="0"/>
              </a:rPr>
              <a:t> and Point Topic).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A7F117-1BA3-4A69-9731-1C4811C30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341" y="109344"/>
            <a:ext cx="6973957" cy="683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3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4918B9-6E62-4FCE-BE96-286EFC839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0982" y="5129397"/>
            <a:ext cx="1402202" cy="12436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4F84FB-8428-4D9A-8A62-49B0ECDB5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31" y="47026"/>
            <a:ext cx="11257061" cy="599017"/>
          </a:xfrm>
        </p:spPr>
        <p:txBody>
          <a:bodyPr/>
          <a:lstStyle/>
          <a:p>
            <a:r>
              <a:rPr lang="nl-NL" dirty="0"/>
              <a:t>Scenario development, </a:t>
            </a:r>
            <a:r>
              <a:rPr lang="nl-NL" dirty="0" err="1"/>
              <a:t>based</a:t>
            </a:r>
            <a:r>
              <a:rPr lang="nl-NL" dirty="0"/>
              <a:t> on: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2BD14-86EE-4FBE-835F-2E63AD1E6F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5208" y="1160161"/>
            <a:ext cx="11361584" cy="4089600"/>
          </a:xfrm>
        </p:spPr>
        <p:txBody>
          <a:bodyPr/>
          <a:lstStyle/>
          <a:p>
            <a:pPr lvl="0">
              <a:lnSpc>
                <a:spcPct val="100000"/>
              </a:lnSpc>
              <a:buClr>
                <a:srgbClr val="005172"/>
              </a:buClr>
            </a:pPr>
            <a:r>
              <a:rPr lang="nl-N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SureFarm (Horizon2020, Mathijs et al. 2018),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applies the </a:t>
            </a:r>
            <a:r>
              <a:rPr lang="en-GB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SSPs</a:t>
            </a: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(O’Neil, 2014) to European agriculture </a:t>
            </a:r>
          </a:p>
          <a:p>
            <a:pPr lvl="0">
              <a:lnSpc>
                <a:spcPct val="100000"/>
              </a:lnSpc>
              <a:buClr>
                <a:srgbClr val="005172"/>
              </a:buClr>
            </a:pPr>
            <a:r>
              <a:rPr lang="nl-N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</a:t>
            </a:r>
            <a:r>
              <a:rPr lang="nl-NL" sz="1800" dirty="0">
                <a:solidFill>
                  <a:srgbClr val="0051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ango (Horizon2020, Vervoort et al.,2016), </a:t>
            </a:r>
            <a:r>
              <a:rPr lang="en-GB" sz="1800" dirty="0">
                <a:solidFill>
                  <a:srgbClr val="0051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focuses on the vulnerability and resilience of European food systems </a:t>
            </a:r>
          </a:p>
          <a:p>
            <a:pPr lvl="0">
              <a:lnSpc>
                <a:spcPct val="100000"/>
              </a:lnSpc>
              <a:buClr>
                <a:srgbClr val="005172"/>
              </a:buClr>
            </a:pPr>
            <a:r>
              <a:rPr lang="en-GB" sz="1800" dirty="0">
                <a:solidFill>
                  <a:srgbClr val="0051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EU-</a:t>
            </a:r>
            <a:r>
              <a:rPr lang="en-GB" sz="1800" dirty="0" err="1">
                <a:solidFill>
                  <a:srgbClr val="0051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JRC</a:t>
            </a:r>
            <a:r>
              <a:rPr lang="en-GB" sz="1800" dirty="0">
                <a:solidFill>
                  <a:srgbClr val="0051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published the policy report on EU Food Safety and Nutrition in 2050 – Future challenges and policy preparedness (</a:t>
            </a:r>
            <a:r>
              <a:rPr lang="en-GB" sz="1800" dirty="0" err="1">
                <a:solidFill>
                  <a:srgbClr val="0051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Mylona</a:t>
            </a:r>
            <a:r>
              <a:rPr lang="en-GB" sz="1800" dirty="0">
                <a:solidFill>
                  <a:srgbClr val="0051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2016). </a:t>
            </a:r>
          </a:p>
          <a:p>
            <a:pPr lvl="0">
              <a:lnSpc>
                <a:spcPct val="100000"/>
              </a:lnSpc>
              <a:buClr>
                <a:srgbClr val="005172"/>
              </a:buClr>
            </a:pPr>
            <a:r>
              <a:rPr lang="en-GB" sz="1800" dirty="0" err="1">
                <a:solidFill>
                  <a:srgbClr val="0051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Agrimonde</a:t>
            </a:r>
            <a:r>
              <a:rPr lang="en-GB" sz="1800" dirty="0">
                <a:solidFill>
                  <a:srgbClr val="0051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-Terra (</a:t>
            </a:r>
            <a:r>
              <a:rPr lang="en-GB" sz="1800" dirty="0" err="1">
                <a:solidFill>
                  <a:srgbClr val="0051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INRAE</a:t>
            </a:r>
            <a:r>
              <a:rPr lang="en-GB" sz="1800" dirty="0">
                <a:solidFill>
                  <a:srgbClr val="0051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GB" sz="1800" dirty="0" err="1">
                <a:solidFill>
                  <a:srgbClr val="0051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CIRAD</a:t>
            </a:r>
            <a:r>
              <a:rPr lang="en-GB" sz="1800" dirty="0">
                <a:solidFill>
                  <a:srgbClr val="0051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Mora et al., 2016) explores how food security can be ensured taking into account possible changes in land uses. </a:t>
            </a:r>
          </a:p>
          <a:p>
            <a:pPr lvl="0">
              <a:lnSpc>
                <a:spcPct val="100000"/>
              </a:lnSpc>
              <a:buClr>
                <a:srgbClr val="005172"/>
              </a:buClr>
            </a:pPr>
            <a:r>
              <a:rPr lang="nl-NL" sz="1800" dirty="0" err="1">
                <a:solidFill>
                  <a:srgbClr val="0051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SCAR</a:t>
            </a:r>
            <a:r>
              <a:rPr lang="nl-NL" sz="1800" dirty="0">
                <a:solidFill>
                  <a:srgbClr val="0051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solidFill>
                  <a:srgbClr val="0051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AKIS</a:t>
            </a:r>
            <a:r>
              <a:rPr lang="nl-NL" sz="1800" dirty="0">
                <a:solidFill>
                  <a:srgbClr val="0051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(Poppe et al, 2016), </a:t>
            </a:r>
            <a:r>
              <a:rPr lang="nl-NL" sz="1800" dirty="0" err="1">
                <a:solidFill>
                  <a:srgbClr val="0051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developes</a:t>
            </a:r>
            <a:r>
              <a:rPr lang="nl-NL" sz="1800" dirty="0">
                <a:solidFill>
                  <a:srgbClr val="0051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scenarios </a:t>
            </a:r>
            <a:r>
              <a:rPr lang="nl-NL" sz="1800" dirty="0" err="1">
                <a:solidFill>
                  <a:srgbClr val="0051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nl-NL" sz="1800" dirty="0">
                <a:solidFill>
                  <a:srgbClr val="0051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solidFill>
                  <a:srgbClr val="0051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l-NL" sz="1800" dirty="0">
                <a:solidFill>
                  <a:srgbClr val="0051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European Knowledge and Information system</a:t>
            </a:r>
            <a:endParaRPr lang="nl-N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buClr>
                <a:srgbClr val="005172"/>
              </a:buClr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Shared Socio-Economic Pathways for European agriculture and food systems </a:t>
            </a:r>
            <a:r>
              <a:rPr lang="nl-N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nl-N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Mitter</a:t>
            </a:r>
            <a:r>
              <a:rPr lang="nl-N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al, 2020). </a:t>
            </a:r>
          </a:p>
          <a:p>
            <a:pPr lvl="1">
              <a:lnSpc>
                <a:spcPct val="100000"/>
              </a:lnSpc>
            </a:pPr>
            <a:r>
              <a:rPr lang="nl-N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Elements</a:t>
            </a:r>
            <a:r>
              <a:rPr lang="nl-N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/topics </a:t>
            </a:r>
            <a:r>
              <a:rPr lang="nl-N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narratives</a:t>
            </a:r>
            <a:r>
              <a:rPr lang="nl-N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r>
              <a:rPr lang="nl-N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l-N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urbanisation</a:t>
            </a:r>
            <a:r>
              <a:rPr lang="nl-N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  <a:r>
              <a:rPr lang="nl-N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policies</a:t>
            </a:r>
            <a:r>
              <a:rPr lang="nl-N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l-N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r>
              <a:rPr lang="nl-N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nl-N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environment and </a:t>
            </a:r>
            <a:r>
              <a:rPr lang="nl-N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nl-N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resources</a:t>
            </a:r>
          </a:p>
          <a:p>
            <a:pPr lvl="1">
              <a:lnSpc>
                <a:spcPct val="100000"/>
              </a:lnSpc>
            </a:pPr>
            <a:r>
              <a:rPr lang="nl-N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Scenarios: 1. Agriculture on </a:t>
            </a:r>
            <a:r>
              <a:rPr lang="nl-N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sustainable</a:t>
            </a:r>
            <a:r>
              <a:rPr lang="nl-N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paths</a:t>
            </a:r>
            <a:r>
              <a:rPr lang="nl-N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2. Agriculture on </a:t>
            </a:r>
            <a:r>
              <a:rPr lang="nl-N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established</a:t>
            </a:r>
            <a:r>
              <a:rPr lang="nl-N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paths</a:t>
            </a:r>
            <a:r>
              <a:rPr lang="nl-N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3. Agriculture on </a:t>
            </a:r>
            <a:r>
              <a:rPr lang="nl-N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separated</a:t>
            </a:r>
            <a:r>
              <a:rPr lang="nl-N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paths</a:t>
            </a:r>
            <a:r>
              <a:rPr lang="nl-N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4. Agriculture on </a:t>
            </a:r>
            <a:r>
              <a:rPr lang="nl-N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unequal</a:t>
            </a:r>
            <a:r>
              <a:rPr lang="nl-N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paths</a:t>
            </a:r>
            <a:r>
              <a:rPr lang="nl-N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5. Agriculture on </a:t>
            </a:r>
            <a:r>
              <a:rPr lang="nl-N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high-tech</a:t>
            </a:r>
            <a:r>
              <a:rPr lang="nl-N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paths</a:t>
            </a:r>
            <a:endParaRPr lang="nl-N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6913" lvl="1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B3DD22-521C-4DBF-839B-45CE3B693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8129" y="6268293"/>
            <a:ext cx="1835055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geningen UR">
  <a:themeElements>
    <a:clrScheme name="WHUK - 010412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948A8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3"/>
        </a:solidFill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3057</TotalTime>
  <Words>2782</Words>
  <Application>Microsoft Office PowerPoint</Application>
  <PresentationFormat>Widescreen</PresentationFormat>
  <Paragraphs>305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Verdana</vt:lpstr>
      <vt:lpstr>Wingdings</vt:lpstr>
      <vt:lpstr>Wageningen UR</vt:lpstr>
      <vt:lpstr>Office Theme</vt:lpstr>
      <vt:lpstr>Deliverable 1.8: Scenario analysis (Task 1.5: M8-M15)  </vt:lpstr>
      <vt:lpstr>Partners task 1.5</vt:lpstr>
      <vt:lpstr>Policy framework </vt:lpstr>
      <vt:lpstr>Trend analysis: megatrends and sector specific trends </vt:lpstr>
      <vt:lpstr>Trends in EU agriculture, forestry and food industry (1)</vt:lpstr>
      <vt:lpstr>Trends in EU agriculture, forestry and food industry (2)</vt:lpstr>
      <vt:lpstr>Differences between countries: example 3 countries (draft)</vt:lpstr>
      <vt:lpstr>Differences between countries:  Example Rural broadband coverage in Europe, 2019</vt:lpstr>
      <vt:lpstr>Scenario development, based on:</vt:lpstr>
      <vt:lpstr>Selection of scenarios</vt:lpstr>
      <vt:lpstr>3 Scenarios</vt:lpstr>
      <vt:lpstr>Spain: Scenarios sustainable production – key issues</vt:lpstr>
      <vt:lpstr>Scenario specific skill needs, Spain (categories from WP1.3 – focus groups)</vt:lpstr>
      <vt:lpstr>Next steps</vt:lpstr>
      <vt:lpstr>Shared Social-Economic pathways (O’Neil et al., 2017) </vt:lpstr>
      <vt:lpstr>Spain: Scenarios business models – key issues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WP1 Skills needs identification</dc:title>
  <dc:creator>Trienekens, Jacques</dc:creator>
  <cp:lastModifiedBy>Reviewer</cp:lastModifiedBy>
  <cp:revision>270</cp:revision>
  <cp:lastPrinted>2021-03-15T15:45:51Z</cp:lastPrinted>
  <dcterms:created xsi:type="dcterms:W3CDTF">2020-01-30T10:23:57Z</dcterms:created>
  <dcterms:modified xsi:type="dcterms:W3CDTF">2021-03-17T08:55:56Z</dcterms:modified>
</cp:coreProperties>
</file>