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61" r:id="rId3"/>
    <p:sldId id="271" r:id="rId4"/>
    <p:sldId id="263" r:id="rId5"/>
    <p:sldId id="267" r:id="rId6"/>
    <p:sldId id="268" r:id="rId7"/>
    <p:sldId id="269" r:id="rId8"/>
    <p:sldId id="270" r:id="rId9"/>
    <p:sldId id="288" r:id="rId1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72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606FEC-DD85-435D-B74A-535EDB9817D2}" type="datetimeFigureOut">
              <a:rPr lang="it-IT" smtClean="0"/>
              <a:t>17/03/2021</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DD874C-30C7-45B5-BD62-D8F00C057614}" type="slidenum">
              <a:rPr lang="it-IT" smtClean="0"/>
              <a:t>‹N›</a:t>
            </a:fld>
            <a:endParaRPr lang="it-IT"/>
          </a:p>
        </p:txBody>
      </p:sp>
    </p:spTree>
    <p:extLst>
      <p:ext uri="{BB962C8B-B14F-4D97-AF65-F5344CB8AC3E}">
        <p14:creationId xmlns:p14="http://schemas.microsoft.com/office/powerpoint/2010/main" val="2105984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n-US"/>
          </a:p>
        </p:txBody>
      </p:sp>
      <p:sp>
        <p:nvSpPr>
          <p:cNvPr id="4" name="Θέση αριθμού διαφάνειας 3"/>
          <p:cNvSpPr>
            <a:spLocks noGrp="1"/>
          </p:cNvSpPr>
          <p:nvPr>
            <p:ph type="sldNum" sz="quarter" idx="10"/>
          </p:nvPr>
        </p:nvSpPr>
        <p:spPr/>
        <p:txBody>
          <a:bodyPr/>
          <a:lstStyle/>
          <a:p>
            <a:fld id="{90B3957E-673A-4113-866E-902DC5EB0489}" type="slidenum">
              <a:rPr lang="en-US" smtClean="0"/>
              <a:t>1</a:t>
            </a:fld>
            <a:endParaRPr lang="en-US"/>
          </a:p>
        </p:txBody>
      </p:sp>
    </p:spTree>
    <p:extLst>
      <p:ext uri="{BB962C8B-B14F-4D97-AF65-F5344CB8AC3E}">
        <p14:creationId xmlns:p14="http://schemas.microsoft.com/office/powerpoint/2010/main" val="1391599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31B9A5-B6A4-4BD4-96F9-24FAAB405FA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72E3420-2F32-4DAE-885C-1639D17B4BB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4B31FB39-8B9F-499C-8AA2-85374E7FA54E}"/>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5" name="Segnaposto piè di pagina 4">
            <a:extLst>
              <a:ext uri="{FF2B5EF4-FFF2-40B4-BE49-F238E27FC236}">
                <a16:creationId xmlns:a16="http://schemas.microsoft.com/office/drawing/2014/main" id="{445203C6-3076-4F80-8C9E-746A9317095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DC1D5C2-60A8-47F5-81D9-6D15F7B7F10D}"/>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1873537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03B978-1674-446C-AE8C-25ECE59223B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5EBD49A-28DD-4BD2-A4AA-4CECEC71CD3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E6B7167-3759-4AB0-8B06-A61D53CDFF3F}"/>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5" name="Segnaposto piè di pagina 4">
            <a:extLst>
              <a:ext uri="{FF2B5EF4-FFF2-40B4-BE49-F238E27FC236}">
                <a16:creationId xmlns:a16="http://schemas.microsoft.com/office/drawing/2014/main" id="{BCC6F752-F2F2-42EA-A2F3-8AF03B71BB8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7E00D7-F4A9-4D96-B477-D64495B70D59}"/>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2202333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134520C-3BDF-4D85-A665-17A75FCC94E3}"/>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ECF5045-F48A-4525-B21A-AED68BBA5764}"/>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DD02720-716D-4D34-8AE3-0C28A30D3BC0}"/>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5" name="Segnaposto piè di pagina 4">
            <a:extLst>
              <a:ext uri="{FF2B5EF4-FFF2-40B4-BE49-F238E27FC236}">
                <a16:creationId xmlns:a16="http://schemas.microsoft.com/office/drawing/2014/main" id="{F8830727-D95A-471D-B9DA-F2DA1FF7D6C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132981C-374F-4A8C-BD82-4C6EEFFBEDDF}"/>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32945633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a:prstGeom prst="rect">
            <a:avLst/>
          </a:prstGeom>
        </p:spPr>
        <p:txBody>
          <a:bodyPr anchor="b">
            <a:normAutofit/>
          </a:bodyPr>
          <a:lstStyle>
            <a:lvl1pPr>
              <a:defRPr sz="4000">
                <a:solidFill>
                  <a:srgbClr val="2A8ECE"/>
                </a:solidFill>
              </a:defRPr>
            </a:lvl1pPr>
          </a:lstStyle>
          <a:p>
            <a:r>
              <a:rPr lang="en-US" dirty="0"/>
              <a:t>Click to edit Master title style</a:t>
            </a:r>
          </a:p>
        </p:txBody>
      </p:sp>
      <p:sp>
        <p:nvSpPr>
          <p:cNvPr id="4" name="Date Placeholder 3"/>
          <p:cNvSpPr>
            <a:spLocks noGrp="1"/>
          </p:cNvSpPr>
          <p:nvPr>
            <p:ph type="dt" sz="half" idx="10"/>
          </p:nvPr>
        </p:nvSpPr>
        <p:spPr>
          <a:xfrm>
            <a:off x="0" y="6483650"/>
            <a:ext cx="1689101" cy="243839"/>
          </a:xfrm>
          <a:prstGeom prst="rect">
            <a:avLst/>
          </a:prstGeom>
        </p:spPr>
        <p:txBody>
          <a:bodyPr/>
          <a:lstStyle/>
          <a:p>
            <a:endParaRPr lang="en-US" dirty="0"/>
          </a:p>
        </p:txBody>
      </p:sp>
      <p:sp>
        <p:nvSpPr>
          <p:cNvPr id="5" name="Footer Placeholder 4"/>
          <p:cNvSpPr>
            <a:spLocks noGrp="1"/>
          </p:cNvSpPr>
          <p:nvPr>
            <p:ph type="ftr" sz="quarter" idx="11"/>
          </p:nvPr>
        </p:nvSpPr>
        <p:spPr>
          <a:xfrm>
            <a:off x="4038600" y="6366473"/>
            <a:ext cx="4114800" cy="243840"/>
          </a:xfrm>
          <a:prstGeom prst="rect">
            <a:avLst/>
          </a:prstGeom>
        </p:spPr>
        <p:txBody>
          <a:bodyPr/>
          <a:lstStyle/>
          <a:p>
            <a:endParaRPr lang="en-US" dirty="0"/>
          </a:p>
        </p:txBody>
      </p:sp>
      <p:sp>
        <p:nvSpPr>
          <p:cNvPr id="6" name="Slide Number Placeholder 5"/>
          <p:cNvSpPr>
            <a:spLocks noGrp="1"/>
          </p:cNvSpPr>
          <p:nvPr>
            <p:ph type="sldNum" sz="quarter" idx="12"/>
          </p:nvPr>
        </p:nvSpPr>
        <p:spPr>
          <a:xfrm>
            <a:off x="9351772" y="6614160"/>
            <a:ext cx="2743200" cy="231648"/>
          </a:xfrm>
        </p:spPr>
        <p:txBody>
          <a:bodyPr/>
          <a:lstStyle>
            <a:lvl1pPr>
              <a:defRPr>
                <a:solidFill>
                  <a:schemeClr val="tx1"/>
                </a:solidFill>
              </a:defRPr>
            </a:lvl1pPr>
          </a:lstStyle>
          <a:p>
            <a:fld id="{C94A9C6C-1472-49E2-A08D-475DB4E3CBD3}" type="slidenum">
              <a:rPr lang="en-US" smtClean="0"/>
              <a:pPr/>
              <a:t>‹N›</a:t>
            </a:fld>
            <a:endParaRPr lang="en-US" dirty="0"/>
          </a:p>
        </p:txBody>
      </p:sp>
      <p:grpSp>
        <p:nvGrpSpPr>
          <p:cNvPr id="17" name="Gruppo 16">
            <a:extLst>
              <a:ext uri="{FF2B5EF4-FFF2-40B4-BE49-F238E27FC236}">
                <a16:creationId xmlns:a16="http://schemas.microsoft.com/office/drawing/2014/main" id="{6CA81CF2-B7CD-4ED7-9B9F-3BCC1910A869}"/>
              </a:ext>
            </a:extLst>
          </p:cNvPr>
          <p:cNvGrpSpPr/>
          <p:nvPr userDrawn="1"/>
        </p:nvGrpSpPr>
        <p:grpSpPr>
          <a:xfrm>
            <a:off x="-1" y="6318703"/>
            <a:ext cx="11637820" cy="540960"/>
            <a:chOff x="0" y="5126182"/>
            <a:chExt cx="11819413" cy="670976"/>
          </a:xfrm>
        </p:grpSpPr>
        <p:sp>
          <p:nvSpPr>
            <p:cNvPr id="18" name="Rettangolo 17">
              <a:extLst>
                <a:ext uri="{FF2B5EF4-FFF2-40B4-BE49-F238E27FC236}">
                  <a16:creationId xmlns:a16="http://schemas.microsoft.com/office/drawing/2014/main" id="{D93949EF-7AE7-4E65-AF3F-CD5ADF8F5515}"/>
                </a:ext>
              </a:extLst>
            </p:cNvPr>
            <p:cNvSpPr/>
            <p:nvPr/>
          </p:nvSpPr>
          <p:spPr>
            <a:xfrm>
              <a:off x="0" y="5126182"/>
              <a:ext cx="1884219" cy="670976"/>
            </a:xfrm>
            <a:prstGeom prst="rect">
              <a:avLst/>
            </a:prstGeom>
            <a:solidFill>
              <a:srgbClr val="87CD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solidFill>
                  <a:srgbClr val="87CDD1"/>
                </a:solidFill>
              </a:endParaRPr>
            </a:p>
          </p:txBody>
        </p:sp>
        <p:pic>
          <p:nvPicPr>
            <p:cNvPr id="19" name="Immagine 18">
              <a:extLst>
                <a:ext uri="{FF2B5EF4-FFF2-40B4-BE49-F238E27FC236}">
                  <a16:creationId xmlns:a16="http://schemas.microsoft.com/office/drawing/2014/main" id="{27FCC7BF-54AF-4798-A62E-C0F586B3BA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3727" y="5274006"/>
              <a:ext cx="1316181" cy="386609"/>
            </a:xfrm>
            <a:prstGeom prst="rect">
              <a:avLst/>
            </a:prstGeom>
          </p:spPr>
        </p:pic>
        <p:sp>
          <p:nvSpPr>
            <p:cNvPr id="20" name="Rettangolo 19">
              <a:extLst>
                <a:ext uri="{FF2B5EF4-FFF2-40B4-BE49-F238E27FC236}">
                  <a16:creationId xmlns:a16="http://schemas.microsoft.com/office/drawing/2014/main" id="{55EBD42A-B62B-4763-8CF8-A29870C61F06}"/>
                </a:ext>
              </a:extLst>
            </p:cNvPr>
            <p:cNvSpPr/>
            <p:nvPr/>
          </p:nvSpPr>
          <p:spPr>
            <a:xfrm>
              <a:off x="1884219" y="5126182"/>
              <a:ext cx="9935194" cy="670976"/>
            </a:xfrm>
            <a:prstGeom prst="rect">
              <a:avLst/>
            </a:prstGeom>
            <a:gradFill flip="none" rotWithShape="1">
              <a:gsLst>
                <a:gs pos="0">
                  <a:srgbClr val="2A8ECE"/>
                </a:gs>
                <a:gs pos="86000">
                  <a:srgbClr val="298DCE">
                    <a:tint val="44500"/>
                    <a:satMod val="160000"/>
                  </a:srgbClr>
                </a:gs>
                <a:gs pos="100000">
                  <a:srgbClr val="298DCE">
                    <a:tint val="23500"/>
                    <a:satMod val="160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21" name="CasellaDiTesto 20">
              <a:extLst>
                <a:ext uri="{FF2B5EF4-FFF2-40B4-BE49-F238E27FC236}">
                  <a16:creationId xmlns:a16="http://schemas.microsoft.com/office/drawing/2014/main" id="{4B2581C8-E50F-4DC4-B7F1-39A5A4DDF722}"/>
                </a:ext>
              </a:extLst>
            </p:cNvPr>
            <p:cNvSpPr txBox="1"/>
            <p:nvPr/>
          </p:nvSpPr>
          <p:spPr>
            <a:xfrm>
              <a:off x="1927239" y="5201604"/>
              <a:ext cx="9892174" cy="572623"/>
            </a:xfrm>
            <a:prstGeom prst="rect">
              <a:avLst/>
            </a:prstGeom>
            <a:noFill/>
          </p:spPr>
          <p:txBody>
            <a:bodyPr wrap="square" rtlCol="0">
              <a:spAutoFit/>
            </a:bodyPr>
            <a:lstStyle/>
            <a:p>
              <a:r>
                <a:rPr lang="en-GB" sz="1200" dirty="0">
                  <a:solidFill>
                    <a:srgbClr val="864033"/>
                  </a:solidFill>
                  <a:effectLst/>
                  <a:latin typeface="Bahnschrift Light Condensed" panose="020B0502040204020203" pitchFamily="34" charset="0"/>
                </a:rPr>
                <a:t>ADDRESSING THE CURRENT AND FUTURE SKILL NEEDS FOR SUSTAINABILITY, DIGITALIZATION </a:t>
              </a:r>
              <a:br>
                <a:rPr lang="en-GB" sz="1200" dirty="0">
                  <a:solidFill>
                    <a:srgbClr val="864033"/>
                  </a:solidFill>
                  <a:effectLst/>
                  <a:latin typeface="Bahnschrift Light Condensed" panose="020B0502040204020203" pitchFamily="34" charset="0"/>
                </a:rPr>
              </a:br>
              <a:r>
                <a:rPr lang="en-GB" sz="1200" dirty="0">
                  <a:solidFill>
                    <a:srgbClr val="864033"/>
                  </a:solidFill>
                  <a:effectLst/>
                  <a:latin typeface="Bahnschrift Light Condensed" panose="020B0502040204020203" pitchFamily="34" charset="0"/>
                </a:rPr>
                <a:t>AND THE BIO-ECONOMY IN AGRICULTURE: EUROPEAN SKILLS AGENDA AND STRATEGY - AGREEMENT 612664-EPP-1-2019-1-IT-EPPKA2-SSA-B</a:t>
              </a:r>
            </a:p>
          </p:txBody>
        </p:sp>
      </p:grpSp>
    </p:spTree>
    <p:extLst>
      <p:ext uri="{BB962C8B-B14F-4D97-AF65-F5344CB8AC3E}">
        <p14:creationId xmlns:p14="http://schemas.microsoft.com/office/powerpoint/2010/main" val="3364748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428735-50D7-4EBD-91A5-039D158263C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61B1ED8-8A28-4BC6-85A6-9079DEAC7E0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119BB86-11B4-47F3-94E5-0391B16CCAA7}"/>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5" name="Segnaposto piè di pagina 4">
            <a:extLst>
              <a:ext uri="{FF2B5EF4-FFF2-40B4-BE49-F238E27FC236}">
                <a16:creationId xmlns:a16="http://schemas.microsoft.com/office/drawing/2014/main" id="{4A54DFE7-1E91-4361-894B-102EF52C182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F26ED82-E6DD-4291-ACB1-B617088B2283}"/>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3806965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466CAE-D95D-42A2-866A-D8D80F5FD06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70D542C-CE86-4485-A253-4D33CD4687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888C70F-F41E-481E-B9FF-64E6459E7FEA}"/>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5" name="Segnaposto piè di pagina 4">
            <a:extLst>
              <a:ext uri="{FF2B5EF4-FFF2-40B4-BE49-F238E27FC236}">
                <a16:creationId xmlns:a16="http://schemas.microsoft.com/office/drawing/2014/main" id="{4A8FC16A-B4F7-49D3-8EDC-0D391C8FC56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8C9FDC7-44D4-49E0-A354-61352DBBACB2}"/>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50832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FA9A50-EE1E-433A-B6AC-52DA06ECBBF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DF97B0F-911E-481B-89FF-8594560E90DA}"/>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179235D-5878-4BAE-915D-C89EDB59725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9FB569D-B2AA-48E2-B794-CB86C2F3D5F8}"/>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6" name="Segnaposto piè di pagina 5">
            <a:extLst>
              <a:ext uri="{FF2B5EF4-FFF2-40B4-BE49-F238E27FC236}">
                <a16:creationId xmlns:a16="http://schemas.microsoft.com/office/drawing/2014/main" id="{62F01D4A-D6FE-46C5-9663-E2068ECFFEF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F09552-B19F-4249-B0EE-4C715944E43A}"/>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3075003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E88C66-19BB-4A2F-8867-8F377A61C9B8}"/>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001F2E6-5BC3-4F5C-B571-67508F2484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8C1ED27-4EC8-44EF-873B-D63C74F09186}"/>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2BE8653B-4161-4BB5-A75A-CEFD880DEF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65163DA-E9E8-45CF-BDAE-A298C14F209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00F3EA2-967C-45C5-BEBE-28255B4BD2EB}"/>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8" name="Segnaposto piè di pagina 7">
            <a:extLst>
              <a:ext uri="{FF2B5EF4-FFF2-40B4-BE49-F238E27FC236}">
                <a16:creationId xmlns:a16="http://schemas.microsoft.com/office/drawing/2014/main" id="{B9C4B274-BA2D-40BB-B032-07E0A1174C8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489531DE-BE7E-439B-9A8F-7F807EBD096E}"/>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272288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9AA4DB-2BEB-4512-9E9E-F5D259CE07BB}"/>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16C3C6C-8AE0-4877-8AA3-1C3F800B16F3}"/>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4" name="Segnaposto piè di pagina 3">
            <a:extLst>
              <a:ext uri="{FF2B5EF4-FFF2-40B4-BE49-F238E27FC236}">
                <a16:creationId xmlns:a16="http://schemas.microsoft.com/office/drawing/2014/main" id="{956171DB-9D86-4FEA-B2A9-7AAEE2A5F5D5}"/>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1C13CB6-D6BA-4292-8955-D40BA39E80A7}"/>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216142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A0CFA68-F180-49BE-951C-59967B3006C9}"/>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3" name="Segnaposto piè di pagina 2">
            <a:extLst>
              <a:ext uri="{FF2B5EF4-FFF2-40B4-BE49-F238E27FC236}">
                <a16:creationId xmlns:a16="http://schemas.microsoft.com/office/drawing/2014/main" id="{95E3B8BD-2BE5-4250-A354-284010EB813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5E5BF74E-5DD8-408B-B9FA-CC86B0C14E41}"/>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2448316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024C44A-53DF-4E7E-8F9C-351A9E1621A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43EEA00-329D-4C1A-87BF-A9DF5C78A2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E7F35F7-80D6-4DA3-B2A3-81E6CABB50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1A4113C-C31F-46DF-A3C5-6CD385C4AD4C}"/>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6" name="Segnaposto piè di pagina 5">
            <a:extLst>
              <a:ext uri="{FF2B5EF4-FFF2-40B4-BE49-F238E27FC236}">
                <a16:creationId xmlns:a16="http://schemas.microsoft.com/office/drawing/2014/main" id="{CF84829B-496A-45C9-B9CC-34ACD468824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895F935-D064-46B5-88BB-ECB871740477}"/>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4158402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504FAB-6492-4142-98E0-D83CCCC1153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B7A955C4-5B71-4900-A7D4-3AC5B58776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1B38AC5-12C6-466F-A823-B198BE5D15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8FB2CA1-F76F-401F-9DA4-2FDC47D0EA4A}"/>
              </a:ext>
            </a:extLst>
          </p:cNvPr>
          <p:cNvSpPr>
            <a:spLocks noGrp="1"/>
          </p:cNvSpPr>
          <p:nvPr>
            <p:ph type="dt" sz="half" idx="10"/>
          </p:nvPr>
        </p:nvSpPr>
        <p:spPr/>
        <p:txBody>
          <a:bodyPr/>
          <a:lstStyle/>
          <a:p>
            <a:fld id="{59D63FE7-9F1A-46D3-9009-FB54C9F9A6B4}" type="datetimeFigureOut">
              <a:rPr lang="it-IT" smtClean="0"/>
              <a:t>17/03/2021</a:t>
            </a:fld>
            <a:endParaRPr lang="it-IT"/>
          </a:p>
        </p:txBody>
      </p:sp>
      <p:sp>
        <p:nvSpPr>
          <p:cNvPr id="6" name="Segnaposto piè di pagina 5">
            <a:extLst>
              <a:ext uri="{FF2B5EF4-FFF2-40B4-BE49-F238E27FC236}">
                <a16:creationId xmlns:a16="http://schemas.microsoft.com/office/drawing/2014/main" id="{F2553E1D-1C14-4979-8F16-2CA01190665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8D6D4AD-B0E2-4213-872D-B1B9CB14A968}"/>
              </a:ext>
            </a:extLst>
          </p:cNvPr>
          <p:cNvSpPr>
            <a:spLocks noGrp="1"/>
          </p:cNvSpPr>
          <p:nvPr>
            <p:ph type="sldNum" sz="quarter" idx="12"/>
          </p:nvPr>
        </p:nvSpPr>
        <p:spPr/>
        <p:txBody>
          <a:bodyPr/>
          <a:lstStyle/>
          <a:p>
            <a:fld id="{15602D1C-E401-47AC-804E-DF6EF7D9D548}" type="slidenum">
              <a:rPr lang="it-IT" smtClean="0"/>
              <a:t>‹N›</a:t>
            </a:fld>
            <a:endParaRPr lang="it-IT"/>
          </a:p>
        </p:txBody>
      </p:sp>
    </p:spTree>
    <p:extLst>
      <p:ext uri="{BB962C8B-B14F-4D97-AF65-F5344CB8AC3E}">
        <p14:creationId xmlns:p14="http://schemas.microsoft.com/office/powerpoint/2010/main" val="1646313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2EEB5B2-4317-47BB-9A64-E8AA29E1C0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C13234B-18AE-409A-9FFD-F4DC66F30D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726566B-32D0-4BE1-A17F-A109D8162F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63FE7-9F1A-46D3-9009-FB54C9F9A6B4}" type="datetimeFigureOut">
              <a:rPr lang="it-IT" smtClean="0"/>
              <a:t>17/03/2021</a:t>
            </a:fld>
            <a:endParaRPr lang="it-IT"/>
          </a:p>
        </p:txBody>
      </p:sp>
      <p:sp>
        <p:nvSpPr>
          <p:cNvPr id="5" name="Segnaposto piè di pagina 4">
            <a:extLst>
              <a:ext uri="{FF2B5EF4-FFF2-40B4-BE49-F238E27FC236}">
                <a16:creationId xmlns:a16="http://schemas.microsoft.com/office/drawing/2014/main" id="{AC29CB68-F7AB-4C11-8D01-0C319EBC26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262F5BA-E6BD-43D1-96A0-8E4DD4DF6F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02D1C-E401-47AC-804E-DF6EF7D9D548}" type="slidenum">
              <a:rPr lang="it-IT" smtClean="0"/>
              <a:t>‹N›</a:t>
            </a:fld>
            <a:endParaRPr lang="it-IT"/>
          </a:p>
        </p:txBody>
      </p:sp>
    </p:spTree>
    <p:extLst>
      <p:ext uri="{BB962C8B-B14F-4D97-AF65-F5344CB8AC3E}">
        <p14:creationId xmlns:p14="http://schemas.microsoft.com/office/powerpoint/2010/main" val="3688866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3" Type="http://schemas.openxmlformats.org/officeDocument/2006/relationships/image" Target="../media/image20.tiff"/><Relationship Id="rId18" Type="http://schemas.openxmlformats.org/officeDocument/2006/relationships/image" Target="../media/image25.jpeg"/><Relationship Id="rId26" Type="http://schemas.openxmlformats.org/officeDocument/2006/relationships/image" Target="../media/image33.png"/><Relationship Id="rId3" Type="http://schemas.openxmlformats.org/officeDocument/2006/relationships/image" Target="../media/image10.png"/><Relationship Id="rId21" Type="http://schemas.openxmlformats.org/officeDocument/2006/relationships/image" Target="../media/image28.jpeg"/><Relationship Id="rId7" Type="http://schemas.openxmlformats.org/officeDocument/2006/relationships/image" Target="../media/image14.jpeg"/><Relationship Id="rId12" Type="http://schemas.openxmlformats.org/officeDocument/2006/relationships/image" Target="../media/image19.jpeg"/><Relationship Id="rId17" Type="http://schemas.openxmlformats.org/officeDocument/2006/relationships/image" Target="../media/image24.png"/><Relationship Id="rId25" Type="http://schemas.openxmlformats.org/officeDocument/2006/relationships/image" Target="../media/image32.png"/><Relationship Id="rId33" Type="http://schemas.openxmlformats.org/officeDocument/2006/relationships/image" Target="../media/image40.png"/><Relationship Id="rId2" Type="http://schemas.openxmlformats.org/officeDocument/2006/relationships/hyperlink" Target="mailto:d.rossi@confagricoltura.it" TargetMode="External"/><Relationship Id="rId16" Type="http://schemas.openxmlformats.org/officeDocument/2006/relationships/image" Target="../media/image23.jpeg"/><Relationship Id="rId20" Type="http://schemas.openxmlformats.org/officeDocument/2006/relationships/image" Target="../media/image27.jpeg"/><Relationship Id="rId29" Type="http://schemas.openxmlformats.org/officeDocument/2006/relationships/image" Target="../media/image36.png"/><Relationship Id="rId1" Type="http://schemas.openxmlformats.org/officeDocument/2006/relationships/slideLayout" Target="../slideLayouts/slideLayout12.xml"/><Relationship Id="rId6" Type="http://schemas.openxmlformats.org/officeDocument/2006/relationships/image" Target="../media/image13.png"/><Relationship Id="rId11" Type="http://schemas.openxmlformats.org/officeDocument/2006/relationships/image" Target="../media/image18.png"/><Relationship Id="rId24" Type="http://schemas.openxmlformats.org/officeDocument/2006/relationships/image" Target="../media/image31.jpeg"/><Relationship Id="rId32" Type="http://schemas.openxmlformats.org/officeDocument/2006/relationships/image" Target="../media/image39.png"/><Relationship Id="rId5" Type="http://schemas.openxmlformats.org/officeDocument/2006/relationships/image" Target="../media/image12.png"/><Relationship Id="rId15" Type="http://schemas.openxmlformats.org/officeDocument/2006/relationships/image" Target="../media/image22.jpeg"/><Relationship Id="rId23" Type="http://schemas.openxmlformats.org/officeDocument/2006/relationships/image" Target="../media/image30.jpeg"/><Relationship Id="rId28" Type="http://schemas.openxmlformats.org/officeDocument/2006/relationships/image" Target="../media/image35.jpeg"/><Relationship Id="rId10" Type="http://schemas.openxmlformats.org/officeDocument/2006/relationships/image" Target="../media/image17.jpeg"/><Relationship Id="rId19" Type="http://schemas.openxmlformats.org/officeDocument/2006/relationships/image" Target="../media/image26.png"/><Relationship Id="rId31" Type="http://schemas.openxmlformats.org/officeDocument/2006/relationships/image" Target="../media/image38.jpeg"/><Relationship Id="rId4" Type="http://schemas.openxmlformats.org/officeDocument/2006/relationships/image" Target="../media/image11.png"/><Relationship Id="rId9" Type="http://schemas.openxmlformats.org/officeDocument/2006/relationships/image" Target="../media/image16.png"/><Relationship Id="rId14" Type="http://schemas.openxmlformats.org/officeDocument/2006/relationships/image" Target="../media/image21.jpeg"/><Relationship Id="rId22" Type="http://schemas.openxmlformats.org/officeDocument/2006/relationships/image" Target="../media/image29.png"/><Relationship Id="rId27" Type="http://schemas.openxmlformats.org/officeDocument/2006/relationships/image" Target="../media/image34.jpeg"/><Relationship Id="rId30" Type="http://schemas.openxmlformats.org/officeDocument/2006/relationships/image" Target="../media/image37.jpeg"/><Relationship Id="rId8"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1763960" y="2038481"/>
            <a:ext cx="8680704" cy="1268522"/>
          </a:xfrm>
        </p:spPr>
        <p:txBody>
          <a:bodyPr>
            <a:noAutofit/>
          </a:bodyPr>
          <a:lstStyle/>
          <a:p>
            <a:r>
              <a:rPr lang="en-US" sz="4400" dirty="0"/>
              <a:t>WP2 </a:t>
            </a:r>
            <a:br>
              <a:rPr lang="en-US" sz="4400" dirty="0"/>
            </a:br>
            <a:r>
              <a:rPr lang="en-US" sz="4400" dirty="0"/>
              <a:t>Priority and Strategy design </a:t>
            </a:r>
          </a:p>
        </p:txBody>
      </p:sp>
      <p:sp>
        <p:nvSpPr>
          <p:cNvPr id="4" name="Υπότιτλος 3"/>
          <p:cNvSpPr>
            <a:spLocks noGrp="1"/>
          </p:cNvSpPr>
          <p:nvPr>
            <p:ph type="subTitle" idx="1"/>
          </p:nvPr>
        </p:nvSpPr>
        <p:spPr>
          <a:xfrm>
            <a:off x="2675312" y="4148639"/>
            <a:ext cx="6858000" cy="1217688"/>
          </a:xfrm>
        </p:spPr>
        <p:txBody>
          <a:bodyPr>
            <a:normAutofit fontScale="92500" lnSpcReduction="10000"/>
          </a:bodyPr>
          <a:lstStyle/>
          <a:p>
            <a:r>
              <a:rPr lang="en-US" dirty="0"/>
              <a:t>Daniele Rossi, </a:t>
            </a:r>
          </a:p>
          <a:p>
            <a:r>
              <a:rPr lang="en-US" dirty="0"/>
              <a:t>Delegate R&amp;I</a:t>
            </a:r>
          </a:p>
          <a:p>
            <a:r>
              <a:rPr lang="en-US" dirty="0"/>
              <a:t>CONFAGRICOLTURA WP2 Leader</a:t>
            </a:r>
          </a:p>
          <a:p>
            <a:endParaRPr lang="en-US" dirty="0"/>
          </a:p>
        </p:txBody>
      </p:sp>
      <p:sp>
        <p:nvSpPr>
          <p:cNvPr id="6" name="Υπότιτλος 2"/>
          <p:cNvSpPr txBox="1">
            <a:spLocks/>
          </p:cNvSpPr>
          <p:nvPr/>
        </p:nvSpPr>
        <p:spPr>
          <a:xfrm>
            <a:off x="2667000" y="4148639"/>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p>
        </p:txBody>
      </p:sp>
      <p:sp>
        <p:nvSpPr>
          <p:cNvPr id="7" name="Υπότιτλος 2"/>
          <p:cNvSpPr txBox="1">
            <a:spLocks/>
          </p:cNvSpPr>
          <p:nvPr/>
        </p:nvSpPr>
        <p:spPr>
          <a:xfrm>
            <a:off x="2667000" y="5527702"/>
            <a:ext cx="6858000" cy="96637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1600" b="1" dirty="0"/>
              <a:t>17</a:t>
            </a:r>
            <a:r>
              <a:rPr lang="en-US" sz="1600" b="1" baseline="30000" dirty="0"/>
              <a:t>th</a:t>
            </a:r>
            <a:r>
              <a:rPr lang="en-US" sz="1600" b="1" dirty="0"/>
              <a:t> of March 2021</a:t>
            </a:r>
          </a:p>
          <a:p>
            <a:r>
              <a:rPr lang="en-US" sz="1600" b="1" dirty="0"/>
              <a:t>FIELDS 4</a:t>
            </a:r>
            <a:r>
              <a:rPr lang="en-US" sz="1600" b="1" baseline="30000" dirty="0"/>
              <a:t>th</a:t>
            </a:r>
            <a:r>
              <a:rPr lang="en-US" sz="1600" b="1" dirty="0"/>
              <a:t> Project Meeting</a:t>
            </a:r>
          </a:p>
        </p:txBody>
      </p:sp>
      <p:sp>
        <p:nvSpPr>
          <p:cNvPr id="3" name="TextBox 2"/>
          <p:cNvSpPr txBox="1"/>
          <p:nvPr/>
        </p:nvSpPr>
        <p:spPr>
          <a:xfrm>
            <a:off x="1615440" y="1453706"/>
            <a:ext cx="8961120" cy="584775"/>
          </a:xfrm>
          <a:prstGeom prst="rect">
            <a:avLst/>
          </a:prstGeom>
          <a:noFill/>
        </p:spPr>
        <p:txBody>
          <a:bodyPr wrap="square" rtlCol="0">
            <a:spAutoFit/>
          </a:bodyPr>
          <a:lstStyle/>
          <a:p>
            <a:pPr algn="ctr"/>
            <a:r>
              <a:rPr lang="en-US" sz="3200" b="1" dirty="0">
                <a:solidFill>
                  <a:srgbClr val="344F59"/>
                </a:solidFill>
              </a:rPr>
              <a:t>FIELDS – Blueprint 612664 – 1/1/20-31/12/23</a:t>
            </a:r>
          </a:p>
        </p:txBody>
      </p:sp>
      <p:pic>
        <p:nvPicPr>
          <p:cNvPr id="5" name="Immagine 4"/>
          <p:cNvPicPr>
            <a:picLocks noChangeAspect="1"/>
          </p:cNvPicPr>
          <p:nvPr/>
        </p:nvPicPr>
        <p:blipFill>
          <a:blip r:embed="rId3"/>
          <a:stretch>
            <a:fillRect/>
          </a:stretch>
        </p:blipFill>
        <p:spPr>
          <a:xfrm>
            <a:off x="4830072" y="496828"/>
            <a:ext cx="2037283" cy="446772"/>
          </a:xfrm>
          <a:prstGeom prst="rect">
            <a:avLst/>
          </a:prstGeom>
        </p:spPr>
      </p:pic>
      <p:pic>
        <p:nvPicPr>
          <p:cNvPr id="8" name="Immagine 7">
            <a:extLst>
              <a:ext uri="{FF2B5EF4-FFF2-40B4-BE49-F238E27FC236}">
                <a16:creationId xmlns:a16="http://schemas.microsoft.com/office/drawing/2014/main" id="{FDA0E692-6F20-4A4E-8451-075EA6523ED4}"/>
              </a:ext>
            </a:extLst>
          </p:cNvPr>
          <p:cNvPicPr>
            <a:picLocks noChangeAspect="1"/>
          </p:cNvPicPr>
          <p:nvPr/>
        </p:nvPicPr>
        <p:blipFill>
          <a:blip r:embed="rId4"/>
          <a:stretch>
            <a:fillRect/>
          </a:stretch>
        </p:blipFill>
        <p:spPr>
          <a:xfrm>
            <a:off x="0" y="6262722"/>
            <a:ext cx="12192000" cy="584774"/>
          </a:xfrm>
          <a:prstGeom prst="rect">
            <a:avLst/>
          </a:prstGeom>
        </p:spPr>
      </p:pic>
      <p:pic>
        <p:nvPicPr>
          <p:cNvPr id="9" name="Immagine 8">
            <a:extLst>
              <a:ext uri="{FF2B5EF4-FFF2-40B4-BE49-F238E27FC236}">
                <a16:creationId xmlns:a16="http://schemas.microsoft.com/office/drawing/2014/main" id="{575EAD06-BB39-44EA-BC77-7AC115D8CA82}"/>
              </a:ext>
            </a:extLst>
          </p:cNvPr>
          <p:cNvPicPr>
            <a:picLocks noChangeAspect="1"/>
          </p:cNvPicPr>
          <p:nvPr/>
        </p:nvPicPr>
        <p:blipFill>
          <a:blip r:embed="rId5"/>
          <a:stretch>
            <a:fillRect/>
          </a:stretch>
        </p:blipFill>
        <p:spPr>
          <a:xfrm>
            <a:off x="474063" y="98472"/>
            <a:ext cx="1289897" cy="1220641"/>
          </a:xfrm>
          <a:prstGeom prst="rect">
            <a:avLst/>
          </a:prstGeom>
        </p:spPr>
      </p:pic>
      <p:pic>
        <p:nvPicPr>
          <p:cNvPr id="13" name="Immagine 12" descr="Immagine che contiene testo&#10;&#10;Descrizione generata automaticamente">
            <a:extLst>
              <a:ext uri="{FF2B5EF4-FFF2-40B4-BE49-F238E27FC236}">
                <a16:creationId xmlns:a16="http://schemas.microsoft.com/office/drawing/2014/main" id="{D29F6904-08A2-4FA7-AE03-6C2E135F164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38742" y="448761"/>
            <a:ext cx="2679195" cy="584127"/>
          </a:xfrm>
          <a:prstGeom prst="rect">
            <a:avLst/>
          </a:prstGeom>
        </p:spPr>
      </p:pic>
    </p:spTree>
    <p:extLst>
      <p:ext uri="{BB962C8B-B14F-4D97-AF65-F5344CB8AC3E}">
        <p14:creationId xmlns:p14="http://schemas.microsoft.com/office/powerpoint/2010/main" val="420093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D8E67F2-F753-4E06-8229-4970A6725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83095" cy="6854272"/>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2EE1BDFD-564B-44A4-841A-50D6A8E75C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 name="Τίτλος 6"/>
          <p:cNvSpPr>
            <a:spLocks noGrp="1"/>
          </p:cNvSpPr>
          <p:nvPr>
            <p:ph type="title"/>
          </p:nvPr>
        </p:nvSpPr>
        <p:spPr>
          <a:xfrm>
            <a:off x="6090574" y="1355055"/>
            <a:ext cx="4977976" cy="740746"/>
          </a:xfrm>
        </p:spPr>
        <p:txBody>
          <a:bodyPr>
            <a:normAutofit/>
          </a:bodyPr>
          <a:lstStyle/>
          <a:p>
            <a:r>
              <a:rPr lang="en-US" sz="4000" dirty="0">
                <a:solidFill>
                  <a:srgbClr val="000000"/>
                </a:solidFill>
              </a:rPr>
              <a:t>WP2 Info</a:t>
            </a:r>
          </a:p>
        </p:txBody>
      </p:sp>
      <p:sp>
        <p:nvSpPr>
          <p:cNvPr id="18" name="Freeform 60">
            <a:extLst>
              <a:ext uri="{FF2B5EF4-FFF2-40B4-BE49-F238E27FC236}">
                <a16:creationId xmlns:a16="http://schemas.microsoft.com/office/drawing/2014/main" id="{007B8288-68CC-4847-8419-CF535B6B7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3882" y="0"/>
            <a:ext cx="3880988" cy="2206512"/>
          </a:xfrm>
          <a:custGeom>
            <a:avLst/>
            <a:gdLst>
              <a:gd name="connsiteX0" fmla="*/ 20753 w 3960193"/>
              <a:gd name="connsiteY0" fmla="*/ 0 h 2251543"/>
              <a:gd name="connsiteX1" fmla="*/ 3939440 w 3960193"/>
              <a:gd name="connsiteY1" fmla="*/ 0 h 2251543"/>
              <a:gd name="connsiteX2" fmla="*/ 3949969 w 3960193"/>
              <a:gd name="connsiteY2" fmla="*/ 68994 h 2251543"/>
              <a:gd name="connsiteX3" fmla="*/ 3960193 w 3960193"/>
              <a:gd name="connsiteY3" fmla="*/ 271447 h 2251543"/>
              <a:gd name="connsiteX4" fmla="*/ 1980096 w 3960193"/>
              <a:gd name="connsiteY4" fmla="*/ 2251543 h 2251543"/>
              <a:gd name="connsiteX5" fmla="*/ 0 w 3960193"/>
              <a:gd name="connsiteY5" fmla="*/ 271447 h 2251543"/>
              <a:gd name="connsiteX6" fmla="*/ 10224 w 3960193"/>
              <a:gd name="connsiteY6" fmla="*/ 68994 h 2251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0193" h="2251543">
                <a:moveTo>
                  <a:pt x="20753" y="0"/>
                </a:moveTo>
                <a:lnTo>
                  <a:pt x="3939440" y="0"/>
                </a:lnTo>
                <a:lnTo>
                  <a:pt x="3949969" y="68994"/>
                </a:lnTo>
                <a:cubicBezTo>
                  <a:pt x="3956730" y="135559"/>
                  <a:pt x="3960193" y="203099"/>
                  <a:pt x="3960193" y="271447"/>
                </a:cubicBezTo>
                <a:cubicBezTo>
                  <a:pt x="3960193" y="1365024"/>
                  <a:pt x="3073674" y="2251543"/>
                  <a:pt x="1980096" y="2251543"/>
                </a:cubicBezTo>
                <a:cubicBezTo>
                  <a:pt x="886519" y="2251543"/>
                  <a:pt x="0" y="1365024"/>
                  <a:pt x="0" y="271447"/>
                </a:cubicBezTo>
                <a:cubicBezTo>
                  <a:pt x="0" y="203099"/>
                  <a:pt x="3463" y="135559"/>
                  <a:pt x="10224" y="68994"/>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Immagine 1"/>
          <p:cNvPicPr>
            <a:picLocks noChangeAspect="1"/>
          </p:cNvPicPr>
          <p:nvPr/>
        </p:nvPicPr>
        <p:blipFill>
          <a:blip r:embed="rId3"/>
          <a:stretch>
            <a:fillRect/>
          </a:stretch>
        </p:blipFill>
        <p:spPr>
          <a:xfrm>
            <a:off x="2441496" y="616049"/>
            <a:ext cx="2532690" cy="555413"/>
          </a:xfrm>
          <a:prstGeom prst="rect">
            <a:avLst/>
          </a:prstGeom>
        </p:spPr>
      </p:pic>
      <p:sp>
        <p:nvSpPr>
          <p:cNvPr id="20" name="Freeform 68">
            <a:extLst>
              <a:ext uri="{FF2B5EF4-FFF2-40B4-BE49-F238E27FC236}">
                <a16:creationId xmlns:a16="http://schemas.microsoft.com/office/drawing/2014/main" id="{32BA8EA8-C1B6-4309-B674-F9F399B962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12701"/>
            <a:ext cx="4942589" cy="3945299"/>
          </a:xfrm>
          <a:custGeom>
            <a:avLst/>
            <a:gdLst>
              <a:gd name="connsiteX0" fmla="*/ 2223943 w 4942589"/>
              <a:gd name="connsiteY0" fmla="*/ 0 h 3945299"/>
              <a:gd name="connsiteX1" fmla="*/ 4942589 w 4942589"/>
              <a:gd name="connsiteY1" fmla="*/ 2718646 h 3945299"/>
              <a:gd name="connsiteX2" fmla="*/ 4728945 w 4942589"/>
              <a:gd name="connsiteY2" fmla="*/ 3776866 h 3945299"/>
              <a:gd name="connsiteX3" fmla="*/ 4647806 w 4942589"/>
              <a:gd name="connsiteY3" fmla="*/ 3945299 h 3945299"/>
              <a:gd name="connsiteX4" fmla="*/ 0 w 4942589"/>
              <a:gd name="connsiteY4" fmla="*/ 3945299 h 3945299"/>
              <a:gd name="connsiteX5" fmla="*/ 0 w 4942589"/>
              <a:gd name="connsiteY5" fmla="*/ 1157971 h 3945299"/>
              <a:gd name="connsiteX6" fmla="*/ 126104 w 4942589"/>
              <a:gd name="connsiteY6" fmla="*/ 989335 h 3945299"/>
              <a:gd name="connsiteX7" fmla="*/ 2223943 w 4942589"/>
              <a:gd name="connsiteY7" fmla="*/ 0 h 394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42589" h="3945299">
                <a:moveTo>
                  <a:pt x="2223943" y="0"/>
                </a:moveTo>
                <a:cubicBezTo>
                  <a:pt x="3725410" y="0"/>
                  <a:pt x="4942589" y="1217179"/>
                  <a:pt x="4942589" y="2718646"/>
                </a:cubicBezTo>
                <a:cubicBezTo>
                  <a:pt x="4942589" y="3094013"/>
                  <a:pt x="4866516" y="3451612"/>
                  <a:pt x="4728945" y="3776866"/>
                </a:cubicBezTo>
                <a:lnTo>
                  <a:pt x="4647806" y="3945299"/>
                </a:lnTo>
                <a:lnTo>
                  <a:pt x="0" y="3945299"/>
                </a:lnTo>
                <a:lnTo>
                  <a:pt x="0" y="1157971"/>
                </a:lnTo>
                <a:lnTo>
                  <a:pt x="126104" y="989335"/>
                </a:lnTo>
                <a:cubicBezTo>
                  <a:pt x="624744" y="385123"/>
                  <a:pt x="1379368" y="0"/>
                  <a:pt x="2223943"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Immagine 8">
            <a:extLst>
              <a:ext uri="{FF2B5EF4-FFF2-40B4-BE49-F238E27FC236}">
                <a16:creationId xmlns:a16="http://schemas.microsoft.com/office/drawing/2014/main" id="{80B705CC-E7AC-4138-8DB3-092BA83CFF98}"/>
              </a:ext>
            </a:extLst>
          </p:cNvPr>
          <p:cNvPicPr>
            <a:picLocks noChangeAspect="1"/>
          </p:cNvPicPr>
          <p:nvPr/>
        </p:nvPicPr>
        <p:blipFill>
          <a:blip r:embed="rId4"/>
          <a:stretch>
            <a:fillRect/>
          </a:stretch>
        </p:blipFill>
        <p:spPr>
          <a:xfrm>
            <a:off x="792634" y="3875314"/>
            <a:ext cx="2817300" cy="2670429"/>
          </a:xfrm>
          <a:prstGeom prst="rect">
            <a:avLst/>
          </a:prstGeom>
        </p:spPr>
      </p:pic>
      <p:sp>
        <p:nvSpPr>
          <p:cNvPr id="8" name="Θέση περιεχομένου 7"/>
          <p:cNvSpPr>
            <a:spLocks noGrp="1"/>
          </p:cNvSpPr>
          <p:nvPr>
            <p:ph idx="1"/>
          </p:nvPr>
        </p:nvSpPr>
        <p:spPr>
          <a:xfrm>
            <a:off x="6090574" y="616049"/>
            <a:ext cx="5923235" cy="5444923"/>
          </a:xfrm>
        </p:spPr>
        <p:txBody>
          <a:bodyPr anchor="ctr">
            <a:normAutofit/>
          </a:bodyPr>
          <a:lstStyle/>
          <a:p>
            <a:pPr marL="0" indent="0">
              <a:buNone/>
            </a:pPr>
            <a:endParaRPr lang="en-US" sz="1800" b="1" dirty="0">
              <a:solidFill>
                <a:srgbClr val="000000"/>
              </a:solidFill>
            </a:endParaRPr>
          </a:p>
          <a:p>
            <a:pPr marL="0" indent="0">
              <a:buNone/>
            </a:pPr>
            <a:endParaRPr lang="en-US" sz="1800" b="1">
              <a:solidFill>
                <a:srgbClr val="000000"/>
              </a:solidFill>
            </a:endParaRPr>
          </a:p>
          <a:p>
            <a:pPr marL="0" indent="0">
              <a:buNone/>
            </a:pPr>
            <a:endParaRPr lang="en-US" sz="1800" b="1" dirty="0">
              <a:solidFill>
                <a:srgbClr val="000000"/>
              </a:solidFill>
            </a:endParaRPr>
          </a:p>
          <a:p>
            <a:pPr marL="0" indent="0">
              <a:buNone/>
            </a:pPr>
            <a:r>
              <a:rPr lang="en-US" b="1" dirty="0">
                <a:solidFill>
                  <a:srgbClr val="000000"/>
                </a:solidFill>
              </a:rPr>
              <a:t>WP Start/end date</a:t>
            </a:r>
            <a:r>
              <a:rPr lang="en-US" dirty="0">
                <a:solidFill>
                  <a:srgbClr val="000000"/>
                </a:solidFill>
              </a:rPr>
              <a:t>: M12-M48 </a:t>
            </a:r>
          </a:p>
          <a:p>
            <a:pPr marL="0" indent="0">
              <a:buNone/>
            </a:pPr>
            <a:r>
              <a:rPr lang="en-US" b="1" dirty="0">
                <a:solidFill>
                  <a:srgbClr val="000000"/>
                </a:solidFill>
              </a:rPr>
              <a:t>Partners involved</a:t>
            </a:r>
            <a:r>
              <a:rPr lang="en-US" dirty="0">
                <a:solidFill>
                  <a:srgbClr val="000000"/>
                </a:solidFill>
              </a:rPr>
              <a:t>: ALL</a:t>
            </a:r>
          </a:p>
          <a:p>
            <a:pPr marL="0" indent="0">
              <a:buNone/>
            </a:pPr>
            <a:r>
              <a:rPr lang="en-US" b="1" dirty="0">
                <a:solidFill>
                  <a:srgbClr val="000000"/>
                </a:solidFill>
              </a:rPr>
              <a:t>Aim</a:t>
            </a:r>
            <a:r>
              <a:rPr lang="en-US" dirty="0">
                <a:solidFill>
                  <a:srgbClr val="000000"/>
                </a:solidFill>
              </a:rPr>
              <a:t>: Strategy and Implementation Plans</a:t>
            </a:r>
          </a:p>
          <a:p>
            <a:pPr marL="0" indent="0">
              <a:buNone/>
            </a:pPr>
            <a:endParaRPr lang="en-US" dirty="0">
              <a:solidFill>
                <a:srgbClr val="000000"/>
              </a:solidFill>
            </a:endParaRPr>
          </a:p>
          <a:p>
            <a:pPr marL="0" indent="0">
              <a:buNone/>
            </a:pPr>
            <a:endParaRPr lang="en-US" sz="1100" dirty="0">
              <a:solidFill>
                <a:srgbClr val="000000"/>
              </a:solidFill>
            </a:endParaRPr>
          </a:p>
        </p:txBody>
      </p:sp>
      <p:sp>
        <p:nvSpPr>
          <p:cNvPr id="6" name="Θέση αριθμού διαφάνειας 5"/>
          <p:cNvSpPr>
            <a:spLocks noGrp="1"/>
          </p:cNvSpPr>
          <p:nvPr>
            <p:ph type="sldNum" sz="quarter" idx="12"/>
          </p:nvPr>
        </p:nvSpPr>
        <p:spPr>
          <a:xfrm>
            <a:off x="10825930" y="6223702"/>
            <a:ext cx="570728" cy="314067"/>
          </a:xfrm>
        </p:spPr>
        <p:txBody>
          <a:bodyPr>
            <a:normAutofit/>
          </a:bodyPr>
          <a:lstStyle/>
          <a:p>
            <a:pPr>
              <a:spcAft>
                <a:spcPts val="600"/>
              </a:spcAft>
            </a:pPr>
            <a:fld id="{C94A9C6C-1472-49E2-A08D-475DB4E3CBD3}" type="slidenum">
              <a:rPr lang="en-US" sz="1100">
                <a:solidFill>
                  <a:srgbClr val="898989"/>
                </a:solidFill>
              </a:rPr>
              <a:pPr>
                <a:spcAft>
                  <a:spcPts val="600"/>
                </a:spcAft>
              </a:pPr>
              <a:t>2</a:t>
            </a:fld>
            <a:endParaRPr lang="en-US" sz="1100">
              <a:solidFill>
                <a:srgbClr val="898989"/>
              </a:solidFill>
            </a:endParaRPr>
          </a:p>
        </p:txBody>
      </p:sp>
      <p:pic>
        <p:nvPicPr>
          <p:cNvPr id="4" name="Immagine 3">
            <a:extLst>
              <a:ext uri="{FF2B5EF4-FFF2-40B4-BE49-F238E27FC236}">
                <a16:creationId xmlns:a16="http://schemas.microsoft.com/office/drawing/2014/main" id="{344E7F06-7428-435C-9542-A4FCAA9B821B}"/>
              </a:ext>
            </a:extLst>
          </p:cNvPr>
          <p:cNvPicPr>
            <a:picLocks noChangeAspect="1"/>
          </p:cNvPicPr>
          <p:nvPr/>
        </p:nvPicPr>
        <p:blipFill>
          <a:blip r:embed="rId5"/>
          <a:stretch>
            <a:fillRect/>
          </a:stretch>
        </p:blipFill>
        <p:spPr>
          <a:xfrm>
            <a:off x="0" y="6246304"/>
            <a:ext cx="12192000" cy="585216"/>
          </a:xfrm>
          <a:prstGeom prst="rect">
            <a:avLst/>
          </a:prstGeom>
        </p:spPr>
      </p:pic>
    </p:spTree>
    <p:extLst>
      <p:ext uri="{BB962C8B-B14F-4D97-AF65-F5344CB8AC3E}">
        <p14:creationId xmlns:p14="http://schemas.microsoft.com/office/powerpoint/2010/main" val="376290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D8E67F2-F753-4E06-8229-4970A67258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483095" cy="6854272"/>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2EE1BDFD-564B-44A4-841A-50D6A8E75CB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 name="Freeform 60">
            <a:extLst>
              <a:ext uri="{FF2B5EF4-FFF2-40B4-BE49-F238E27FC236}">
                <a16:creationId xmlns:a16="http://schemas.microsoft.com/office/drawing/2014/main" id="{007B8288-68CC-4847-8419-CF535B6B7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63882" y="0"/>
            <a:ext cx="3880988" cy="2206512"/>
          </a:xfrm>
          <a:custGeom>
            <a:avLst/>
            <a:gdLst>
              <a:gd name="connsiteX0" fmla="*/ 20753 w 3960193"/>
              <a:gd name="connsiteY0" fmla="*/ 0 h 2251543"/>
              <a:gd name="connsiteX1" fmla="*/ 3939440 w 3960193"/>
              <a:gd name="connsiteY1" fmla="*/ 0 h 2251543"/>
              <a:gd name="connsiteX2" fmla="*/ 3949969 w 3960193"/>
              <a:gd name="connsiteY2" fmla="*/ 68994 h 2251543"/>
              <a:gd name="connsiteX3" fmla="*/ 3960193 w 3960193"/>
              <a:gd name="connsiteY3" fmla="*/ 271447 h 2251543"/>
              <a:gd name="connsiteX4" fmla="*/ 1980096 w 3960193"/>
              <a:gd name="connsiteY4" fmla="*/ 2251543 h 2251543"/>
              <a:gd name="connsiteX5" fmla="*/ 0 w 3960193"/>
              <a:gd name="connsiteY5" fmla="*/ 271447 h 2251543"/>
              <a:gd name="connsiteX6" fmla="*/ 10224 w 3960193"/>
              <a:gd name="connsiteY6" fmla="*/ 68994 h 2251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960193" h="2251543">
                <a:moveTo>
                  <a:pt x="20753" y="0"/>
                </a:moveTo>
                <a:lnTo>
                  <a:pt x="3939440" y="0"/>
                </a:lnTo>
                <a:lnTo>
                  <a:pt x="3949969" y="68994"/>
                </a:lnTo>
                <a:cubicBezTo>
                  <a:pt x="3956730" y="135559"/>
                  <a:pt x="3960193" y="203099"/>
                  <a:pt x="3960193" y="271447"/>
                </a:cubicBezTo>
                <a:cubicBezTo>
                  <a:pt x="3960193" y="1365024"/>
                  <a:pt x="3073674" y="2251543"/>
                  <a:pt x="1980096" y="2251543"/>
                </a:cubicBezTo>
                <a:cubicBezTo>
                  <a:pt x="886519" y="2251543"/>
                  <a:pt x="0" y="1365024"/>
                  <a:pt x="0" y="271447"/>
                </a:cubicBezTo>
                <a:cubicBezTo>
                  <a:pt x="0" y="203099"/>
                  <a:pt x="3463" y="135559"/>
                  <a:pt x="10224" y="68994"/>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2" name="Immagine 1"/>
          <p:cNvPicPr>
            <a:picLocks noChangeAspect="1"/>
          </p:cNvPicPr>
          <p:nvPr/>
        </p:nvPicPr>
        <p:blipFill>
          <a:blip r:embed="rId3"/>
          <a:stretch>
            <a:fillRect/>
          </a:stretch>
        </p:blipFill>
        <p:spPr>
          <a:xfrm>
            <a:off x="2441496" y="616049"/>
            <a:ext cx="2532690" cy="555413"/>
          </a:xfrm>
          <a:prstGeom prst="rect">
            <a:avLst/>
          </a:prstGeom>
        </p:spPr>
      </p:pic>
      <p:sp>
        <p:nvSpPr>
          <p:cNvPr id="20" name="Freeform 68">
            <a:extLst>
              <a:ext uri="{FF2B5EF4-FFF2-40B4-BE49-F238E27FC236}">
                <a16:creationId xmlns:a16="http://schemas.microsoft.com/office/drawing/2014/main" id="{32BA8EA8-C1B6-4309-B674-F9F399B962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912701"/>
            <a:ext cx="4942589" cy="3945299"/>
          </a:xfrm>
          <a:custGeom>
            <a:avLst/>
            <a:gdLst>
              <a:gd name="connsiteX0" fmla="*/ 2223943 w 4942589"/>
              <a:gd name="connsiteY0" fmla="*/ 0 h 3945299"/>
              <a:gd name="connsiteX1" fmla="*/ 4942589 w 4942589"/>
              <a:gd name="connsiteY1" fmla="*/ 2718646 h 3945299"/>
              <a:gd name="connsiteX2" fmla="*/ 4728945 w 4942589"/>
              <a:gd name="connsiteY2" fmla="*/ 3776866 h 3945299"/>
              <a:gd name="connsiteX3" fmla="*/ 4647806 w 4942589"/>
              <a:gd name="connsiteY3" fmla="*/ 3945299 h 3945299"/>
              <a:gd name="connsiteX4" fmla="*/ 0 w 4942589"/>
              <a:gd name="connsiteY4" fmla="*/ 3945299 h 3945299"/>
              <a:gd name="connsiteX5" fmla="*/ 0 w 4942589"/>
              <a:gd name="connsiteY5" fmla="*/ 1157971 h 3945299"/>
              <a:gd name="connsiteX6" fmla="*/ 126104 w 4942589"/>
              <a:gd name="connsiteY6" fmla="*/ 989335 h 3945299"/>
              <a:gd name="connsiteX7" fmla="*/ 2223943 w 4942589"/>
              <a:gd name="connsiteY7" fmla="*/ 0 h 39452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942589" h="3945299">
                <a:moveTo>
                  <a:pt x="2223943" y="0"/>
                </a:moveTo>
                <a:cubicBezTo>
                  <a:pt x="3725410" y="0"/>
                  <a:pt x="4942589" y="1217179"/>
                  <a:pt x="4942589" y="2718646"/>
                </a:cubicBezTo>
                <a:cubicBezTo>
                  <a:pt x="4942589" y="3094013"/>
                  <a:pt x="4866516" y="3451612"/>
                  <a:pt x="4728945" y="3776866"/>
                </a:cubicBezTo>
                <a:lnTo>
                  <a:pt x="4647806" y="3945299"/>
                </a:lnTo>
                <a:lnTo>
                  <a:pt x="0" y="3945299"/>
                </a:lnTo>
                <a:lnTo>
                  <a:pt x="0" y="1157971"/>
                </a:lnTo>
                <a:lnTo>
                  <a:pt x="126104" y="989335"/>
                </a:lnTo>
                <a:cubicBezTo>
                  <a:pt x="624744" y="385123"/>
                  <a:pt x="1379368" y="0"/>
                  <a:pt x="2223943"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bg2">
                    <a:lumMod val="75000"/>
                  </a:schemeClr>
                </a:gs>
                <a:gs pos="100000">
                  <a:schemeClr val="bg2">
                    <a:lumMod val="75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Immagine 8">
            <a:extLst>
              <a:ext uri="{FF2B5EF4-FFF2-40B4-BE49-F238E27FC236}">
                <a16:creationId xmlns:a16="http://schemas.microsoft.com/office/drawing/2014/main" id="{80B705CC-E7AC-4138-8DB3-092BA83CFF98}"/>
              </a:ext>
            </a:extLst>
          </p:cNvPr>
          <p:cNvPicPr>
            <a:picLocks noChangeAspect="1"/>
          </p:cNvPicPr>
          <p:nvPr/>
        </p:nvPicPr>
        <p:blipFill>
          <a:blip r:embed="rId4"/>
          <a:stretch>
            <a:fillRect/>
          </a:stretch>
        </p:blipFill>
        <p:spPr>
          <a:xfrm>
            <a:off x="792634" y="3875314"/>
            <a:ext cx="2817300" cy="2670429"/>
          </a:xfrm>
          <a:prstGeom prst="rect">
            <a:avLst/>
          </a:prstGeom>
        </p:spPr>
      </p:pic>
      <p:sp>
        <p:nvSpPr>
          <p:cNvPr id="8" name="Θέση περιεχομένου 7"/>
          <p:cNvSpPr>
            <a:spLocks noGrp="1"/>
          </p:cNvSpPr>
          <p:nvPr>
            <p:ph idx="1"/>
          </p:nvPr>
        </p:nvSpPr>
        <p:spPr>
          <a:xfrm>
            <a:off x="6090574" y="228601"/>
            <a:ext cx="5923235" cy="5968622"/>
          </a:xfrm>
        </p:spPr>
        <p:txBody>
          <a:bodyPr anchor="ctr">
            <a:normAutofit fontScale="925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rgbClr val="000000"/>
                </a:solidFill>
                <a:effectLst/>
                <a:uLnTx/>
                <a:uFillTx/>
                <a:latin typeface="Calibri" panose="020F0502020204030204"/>
                <a:ea typeface="+mn-ea"/>
                <a:cs typeface="+mn-cs"/>
              </a:rPr>
              <a:t>Main Objectives</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Perform an analysis of the skill gaps in innovation in agriculture and forestry, related to </a:t>
            </a:r>
            <a:r>
              <a:rPr lang="en-US" sz="2400" dirty="0">
                <a:solidFill>
                  <a:srgbClr val="000000"/>
                </a:solidFill>
                <a:latin typeface="Calibri" panose="020F0502020204030204"/>
              </a:rPr>
              <a:t>skill</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areas: </a:t>
            </a:r>
            <a:endParaRPr lang="en-US" sz="2400" dirty="0">
              <a:solidFill>
                <a:srgbClr val="000000"/>
              </a:solidFill>
              <a:latin typeface="Calibri" panose="020F0502020204030204"/>
            </a:endParaRPr>
          </a:p>
          <a:p>
            <a:pPr marL="0" marR="0" lvl="0" indent="0" algn="l" defTabSz="914400" rtl="0" eaLnBrk="1" fontAlgn="auto" latinLnBrk="0" hangingPunct="1">
              <a:lnSpc>
                <a:spcPct val="90000"/>
              </a:lnSpc>
              <a:spcBef>
                <a:spcPts val="1000"/>
              </a:spcBef>
              <a:spcAft>
                <a:spcPts val="0"/>
              </a:spcAft>
              <a:buClrTx/>
              <a:buSz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Sustainability, Bioeconomy, Digitalization,      Business/</a:t>
            </a:r>
            <a:r>
              <a:rPr kumimoji="0" lang="en-US" sz="2400" b="0" i="0" u="none" strike="noStrike" kern="1200" cap="none" spc="0" normalizeH="0" baseline="0" noProof="0" dirty="0" err="1">
                <a:ln>
                  <a:noFill/>
                </a:ln>
                <a:solidFill>
                  <a:srgbClr val="000000"/>
                </a:solidFill>
                <a:effectLst/>
                <a:uLnTx/>
                <a:uFillTx/>
                <a:latin typeface="Calibri" panose="020F0502020204030204"/>
                <a:ea typeface="+mn-ea"/>
                <a:cs typeface="+mn-cs"/>
              </a:rPr>
              <a:t>Entrepenuership</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by considering also the </a:t>
            </a:r>
            <a:r>
              <a:rPr lang="en-US" sz="2400" dirty="0">
                <a:solidFill>
                  <a:srgbClr val="000000"/>
                </a:solidFill>
                <a:latin typeface="Calibri" panose="020F0502020204030204"/>
              </a:rPr>
              <a:t>S</a:t>
            </a:r>
            <a:r>
              <a:rPr kumimoji="0" lang="en-US" sz="2400" b="0" i="0" u="none" strike="noStrike" kern="1200" cap="none" spc="0" normalizeH="0" baseline="0" noProof="0">
                <a:ln>
                  <a:noFill/>
                </a:ln>
                <a:solidFill>
                  <a:srgbClr val="000000"/>
                </a:solidFill>
                <a:effectLst/>
                <a:uLnTx/>
                <a:uFillTx/>
                <a:latin typeface="Calibri" panose="020F0502020204030204"/>
                <a:ea typeface="+mn-ea"/>
                <a:cs typeface="+mn-cs"/>
              </a:rPr>
              <a:t>oft </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skills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Compare and prioritize the skills in these domains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Develop general EU strategy to transfer these skills to agriculture and related sectors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Develop 7 specific national road maps (Spain, France, Italy, Austria, the Netherlands, Finland, Ireland)</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err="1">
                <a:ln>
                  <a:noFill/>
                </a:ln>
                <a:solidFill>
                  <a:srgbClr val="000000"/>
                </a:solidFill>
                <a:effectLst/>
                <a:uLnTx/>
                <a:uFillTx/>
                <a:latin typeface="Calibri" panose="020F0502020204030204"/>
                <a:ea typeface="+mn-ea"/>
                <a:cs typeface="+mn-cs"/>
              </a:rPr>
              <a:t>Mobilise</a:t>
            </a: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 knowledge around EU with a transferability framework by matching the national road maps with EU tools (CEDEFOP, ESCO, ECVET, ECTS)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indent="0">
              <a:buNone/>
            </a:pPr>
            <a:endParaRPr lang="en-US" sz="1100" dirty="0">
              <a:solidFill>
                <a:srgbClr val="000000"/>
              </a:solidFill>
            </a:endParaRPr>
          </a:p>
          <a:p>
            <a:pPr marL="0" indent="0">
              <a:buNone/>
            </a:pPr>
            <a:endParaRPr lang="en-US" sz="1100" dirty="0">
              <a:solidFill>
                <a:srgbClr val="000000"/>
              </a:solidFill>
            </a:endParaRPr>
          </a:p>
        </p:txBody>
      </p:sp>
      <p:sp>
        <p:nvSpPr>
          <p:cNvPr id="6" name="Θέση αριθμού διαφάνειας 5"/>
          <p:cNvSpPr>
            <a:spLocks noGrp="1"/>
          </p:cNvSpPr>
          <p:nvPr>
            <p:ph type="sldNum" sz="quarter" idx="12"/>
          </p:nvPr>
        </p:nvSpPr>
        <p:spPr>
          <a:xfrm>
            <a:off x="10825930" y="6223702"/>
            <a:ext cx="570728" cy="314067"/>
          </a:xfrm>
        </p:spPr>
        <p:txBody>
          <a:bodyPr>
            <a:normAutofit/>
          </a:bodyPr>
          <a:lstStyle/>
          <a:p>
            <a:pPr>
              <a:spcAft>
                <a:spcPts val="600"/>
              </a:spcAft>
            </a:pPr>
            <a:fld id="{C94A9C6C-1472-49E2-A08D-475DB4E3CBD3}" type="slidenum">
              <a:rPr lang="en-US" sz="1100">
                <a:solidFill>
                  <a:srgbClr val="898989"/>
                </a:solidFill>
              </a:rPr>
              <a:pPr>
                <a:spcAft>
                  <a:spcPts val="600"/>
                </a:spcAft>
              </a:pPr>
              <a:t>3</a:t>
            </a:fld>
            <a:endParaRPr lang="en-US" sz="1100">
              <a:solidFill>
                <a:srgbClr val="898989"/>
              </a:solidFill>
            </a:endParaRPr>
          </a:p>
        </p:txBody>
      </p:sp>
      <p:pic>
        <p:nvPicPr>
          <p:cNvPr id="4" name="Immagine 3">
            <a:extLst>
              <a:ext uri="{FF2B5EF4-FFF2-40B4-BE49-F238E27FC236}">
                <a16:creationId xmlns:a16="http://schemas.microsoft.com/office/drawing/2014/main" id="{344E7F06-7428-435C-9542-A4FCAA9B821B}"/>
              </a:ext>
            </a:extLst>
          </p:cNvPr>
          <p:cNvPicPr>
            <a:picLocks noChangeAspect="1"/>
          </p:cNvPicPr>
          <p:nvPr/>
        </p:nvPicPr>
        <p:blipFill>
          <a:blip r:embed="rId5"/>
          <a:stretch>
            <a:fillRect/>
          </a:stretch>
        </p:blipFill>
        <p:spPr>
          <a:xfrm>
            <a:off x="0" y="6246304"/>
            <a:ext cx="12192000" cy="585216"/>
          </a:xfrm>
          <a:prstGeom prst="rect">
            <a:avLst/>
          </a:prstGeom>
        </p:spPr>
      </p:pic>
    </p:spTree>
    <p:extLst>
      <p:ext uri="{BB962C8B-B14F-4D97-AF65-F5344CB8AC3E}">
        <p14:creationId xmlns:p14="http://schemas.microsoft.com/office/powerpoint/2010/main" val="204868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75747"/>
          </a:xfrm>
        </p:spPr>
        <p:txBody>
          <a:bodyPr/>
          <a:lstStyle/>
          <a:p>
            <a:pPr algn="ctr"/>
            <a:r>
              <a:rPr lang="en-US" dirty="0"/>
              <a:t>Task 2.1 - Ongoing</a:t>
            </a:r>
          </a:p>
        </p:txBody>
      </p:sp>
      <p:sp>
        <p:nvSpPr>
          <p:cNvPr id="3" name="Θέση περιεχομένου 2"/>
          <p:cNvSpPr>
            <a:spLocks noGrp="1"/>
          </p:cNvSpPr>
          <p:nvPr>
            <p:ph idx="1"/>
          </p:nvPr>
        </p:nvSpPr>
        <p:spPr>
          <a:xfrm>
            <a:off x="2152650" y="1440872"/>
            <a:ext cx="7886700" cy="5527963"/>
          </a:xfrm>
        </p:spPr>
        <p:txBody>
          <a:bodyPr>
            <a:normAutofit/>
          </a:bodyPr>
          <a:lstStyle/>
          <a:p>
            <a:r>
              <a:rPr lang="en-US" sz="2400" b="1" dirty="0"/>
              <a:t>T2.1 Analysis of skill gaps and new profiles creation (M12-M15) </a:t>
            </a:r>
          </a:p>
          <a:p>
            <a:pPr marL="0" indent="0">
              <a:buNone/>
            </a:pPr>
            <a:r>
              <a:rPr lang="en-US" dirty="0"/>
              <a:t> Task Leader AC3A</a:t>
            </a:r>
            <a:r>
              <a:rPr lang="en-US" b="1" dirty="0"/>
              <a:t>, </a:t>
            </a:r>
          </a:p>
          <a:p>
            <a:pPr marL="0" indent="0" algn="l">
              <a:buNone/>
            </a:pPr>
            <a:r>
              <a:rPr lang="en-US" sz="1600" dirty="0"/>
              <a:t>Partner </a:t>
            </a:r>
            <a:r>
              <a:rPr lang="en-US" sz="1400" dirty="0"/>
              <a:t>UNITO, CONFAGRI, ISEKI, ICOS, AERES, AP, UHOH, CERTH, ACTIA, GAIA, CONFAGRI PT, SCOOP, GSZ, LVA, UCLM, AC3A, FIAB, FDE, FENACORE, INFOR, LLL-P, ANIA, </a:t>
            </a:r>
            <a:r>
              <a:rPr lang="en-US" sz="1400" dirty="0" err="1"/>
              <a:t>PlanetETP</a:t>
            </a:r>
            <a:r>
              <a:rPr lang="en-US" sz="1400" dirty="0"/>
              <a:t>, EFB, PA, FJ-BLT, AFVET, CEPI, FJ-BLT</a:t>
            </a:r>
          </a:p>
          <a:p>
            <a:pPr marL="0" indent="0" algn="l">
              <a:buNone/>
            </a:pPr>
            <a:r>
              <a:rPr lang="en-US" sz="1600" dirty="0"/>
              <a:t>Following the completion of WP1 activities, their respective outputs will be </a:t>
            </a:r>
            <a:r>
              <a:rPr lang="en-US" sz="1600" dirty="0" err="1"/>
              <a:t>analysed</a:t>
            </a:r>
            <a:r>
              <a:rPr lang="en-US" sz="1600" dirty="0"/>
              <a:t> in order</a:t>
            </a:r>
          </a:p>
          <a:p>
            <a:pPr marL="0" indent="0" algn="l">
              <a:buNone/>
            </a:pPr>
            <a:r>
              <a:rPr lang="en-US" sz="1600" dirty="0"/>
              <a:t>to assess the skill gaps in innovation in agriculture, related to three areas: Sustainability,</a:t>
            </a:r>
          </a:p>
          <a:p>
            <a:pPr marL="0" indent="0" algn="l">
              <a:buNone/>
            </a:pPr>
            <a:r>
              <a:rPr lang="it-IT" sz="1600" dirty="0" err="1"/>
              <a:t>Bioeconomy</a:t>
            </a:r>
            <a:r>
              <a:rPr lang="it-IT" sz="1600" dirty="0"/>
              <a:t> and </a:t>
            </a:r>
            <a:r>
              <a:rPr lang="it-IT" sz="1600" dirty="0" err="1"/>
              <a:t>Digitalisation</a:t>
            </a:r>
            <a:r>
              <a:rPr lang="it-IT" sz="1600" dirty="0"/>
              <a:t>. </a:t>
            </a:r>
            <a:r>
              <a:rPr lang="it-IT" sz="1600" dirty="0" err="1"/>
              <a:t>Considering</a:t>
            </a:r>
            <a:r>
              <a:rPr lang="it-IT" sz="1600" dirty="0"/>
              <a:t> the </a:t>
            </a:r>
            <a:r>
              <a:rPr lang="it-IT" sz="1600" dirty="0" err="1"/>
              <a:t>development</a:t>
            </a:r>
            <a:r>
              <a:rPr lang="it-IT" sz="1600" dirty="0"/>
              <a:t> of the project, </a:t>
            </a:r>
            <a:r>
              <a:rPr lang="it-IT" sz="1600" dirty="0" err="1"/>
              <a:t>we</a:t>
            </a:r>
            <a:r>
              <a:rPr lang="it-IT" sz="1600" dirty="0"/>
              <a:t> </a:t>
            </a:r>
            <a:r>
              <a:rPr lang="it-IT" sz="1600" dirty="0" err="1"/>
              <a:t>will</a:t>
            </a:r>
            <a:r>
              <a:rPr lang="it-IT" sz="1600" dirty="0"/>
              <a:t> take </a:t>
            </a:r>
            <a:r>
              <a:rPr lang="it-IT" sz="1600" dirty="0" err="1"/>
              <a:t>into</a:t>
            </a:r>
            <a:endParaRPr lang="it-IT" sz="1600" dirty="0"/>
          </a:p>
          <a:p>
            <a:pPr marL="0" indent="0" algn="l">
              <a:buNone/>
            </a:pPr>
            <a:r>
              <a:rPr lang="it-IT" sz="1600" dirty="0"/>
              <a:t> </a:t>
            </a:r>
            <a:r>
              <a:rPr lang="it-IT" sz="1600" dirty="0" err="1"/>
              <a:t>consideration</a:t>
            </a:r>
            <a:r>
              <a:rPr lang="it-IT" sz="1600" dirty="0"/>
              <a:t> </a:t>
            </a:r>
            <a:r>
              <a:rPr lang="it-IT" sz="1600" dirty="0" err="1"/>
              <a:t>also</a:t>
            </a:r>
            <a:r>
              <a:rPr lang="it-IT" sz="1600" dirty="0"/>
              <a:t> the Business area.</a:t>
            </a:r>
            <a:r>
              <a:rPr lang="en-US" sz="1600" dirty="0"/>
              <a:t>	</a:t>
            </a:r>
          </a:p>
          <a:p>
            <a:pPr marL="0" indent="0" algn="l">
              <a:buNone/>
            </a:pPr>
            <a:endParaRPr lang="en-US" sz="1400" dirty="0"/>
          </a:p>
          <a:p>
            <a:pPr marL="0" indent="0">
              <a:buNone/>
            </a:pPr>
            <a:r>
              <a:rPr lang="en-US" sz="1800" b="1" dirty="0"/>
              <a:t>D2.1: </a:t>
            </a:r>
            <a:r>
              <a:rPr lang="en-US" sz="1800" dirty="0"/>
              <a:t> </a:t>
            </a:r>
            <a:r>
              <a:rPr lang="en-US" sz="1800" b="1" dirty="0"/>
              <a:t>List of occupational profiles</a:t>
            </a:r>
            <a:r>
              <a:rPr lang="en-US" sz="1800" dirty="0"/>
              <a:t>. Due Date M15</a:t>
            </a:r>
          </a:p>
          <a:p>
            <a:pPr marL="0" indent="0">
              <a:buNone/>
            </a:pPr>
            <a:r>
              <a:rPr lang="en-US" sz="1800" dirty="0"/>
              <a:t>Report. List of newly identified occupational profiles and their description of skills, competences, knowledge and qualifications. </a:t>
            </a:r>
          </a:p>
          <a:p>
            <a:pPr marL="0" indent="0" algn="l">
              <a:buNone/>
            </a:pPr>
            <a:endParaRPr lang="en-US" sz="1400" dirty="0"/>
          </a:p>
          <a:p>
            <a:endParaRPr lang="en-US" sz="11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4</a:t>
            </a:fld>
            <a:endParaRPr lang="en-US"/>
          </a:p>
        </p:txBody>
      </p:sp>
      <p:pic>
        <p:nvPicPr>
          <p:cNvPr id="4" name="Immagine 3"/>
          <p:cNvPicPr>
            <a:picLocks noChangeAspect="1"/>
          </p:cNvPicPr>
          <p:nvPr/>
        </p:nvPicPr>
        <p:blipFill>
          <a:blip r:embed="rId2"/>
          <a:stretch>
            <a:fillRect/>
          </a:stretch>
        </p:blipFill>
        <p:spPr>
          <a:xfrm>
            <a:off x="9252101" y="678493"/>
            <a:ext cx="2525153" cy="553761"/>
          </a:xfrm>
          <a:prstGeom prst="rect">
            <a:avLst/>
          </a:prstGeom>
        </p:spPr>
      </p:pic>
      <p:pic>
        <p:nvPicPr>
          <p:cNvPr id="7" name="Immagine 6">
            <a:extLst>
              <a:ext uri="{FF2B5EF4-FFF2-40B4-BE49-F238E27FC236}">
                <a16:creationId xmlns:a16="http://schemas.microsoft.com/office/drawing/2014/main" id="{FC4568B5-185B-4E92-8FBC-42E2D0401AD3}"/>
              </a:ext>
            </a:extLst>
          </p:cNvPr>
          <p:cNvPicPr>
            <a:picLocks noChangeAspect="1"/>
          </p:cNvPicPr>
          <p:nvPr/>
        </p:nvPicPr>
        <p:blipFill>
          <a:blip r:embed="rId3"/>
          <a:stretch>
            <a:fillRect/>
          </a:stretch>
        </p:blipFill>
        <p:spPr>
          <a:xfrm>
            <a:off x="0" y="6272784"/>
            <a:ext cx="12192000" cy="585216"/>
          </a:xfrm>
          <a:prstGeom prst="rect">
            <a:avLst/>
          </a:prstGeom>
        </p:spPr>
      </p:pic>
      <p:pic>
        <p:nvPicPr>
          <p:cNvPr id="9" name="Immagine 8">
            <a:extLst>
              <a:ext uri="{FF2B5EF4-FFF2-40B4-BE49-F238E27FC236}">
                <a16:creationId xmlns:a16="http://schemas.microsoft.com/office/drawing/2014/main" id="{FE62286C-CC90-4065-BE13-A462EB7FF9DD}"/>
              </a:ext>
            </a:extLst>
          </p:cNvPr>
          <p:cNvPicPr>
            <a:picLocks noChangeAspect="1"/>
          </p:cNvPicPr>
          <p:nvPr/>
        </p:nvPicPr>
        <p:blipFill>
          <a:blip r:embed="rId4"/>
          <a:stretch>
            <a:fillRect/>
          </a:stretch>
        </p:blipFill>
        <p:spPr>
          <a:xfrm>
            <a:off x="372176" y="365125"/>
            <a:ext cx="1408298" cy="1335140"/>
          </a:xfrm>
          <a:prstGeom prst="rect">
            <a:avLst/>
          </a:prstGeom>
        </p:spPr>
      </p:pic>
    </p:spTree>
    <p:extLst>
      <p:ext uri="{BB962C8B-B14F-4D97-AF65-F5344CB8AC3E}">
        <p14:creationId xmlns:p14="http://schemas.microsoft.com/office/powerpoint/2010/main" val="4073536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75747"/>
          </a:xfrm>
        </p:spPr>
        <p:txBody>
          <a:bodyPr/>
          <a:lstStyle/>
          <a:p>
            <a:pPr algn="ctr"/>
            <a:r>
              <a:rPr lang="en-US" dirty="0"/>
              <a:t>Task 2.2 - Ongoing</a:t>
            </a:r>
          </a:p>
        </p:txBody>
      </p:sp>
      <p:sp>
        <p:nvSpPr>
          <p:cNvPr id="3" name="Θέση περιεχομένου 2"/>
          <p:cNvSpPr>
            <a:spLocks noGrp="1"/>
          </p:cNvSpPr>
          <p:nvPr>
            <p:ph idx="1"/>
          </p:nvPr>
        </p:nvSpPr>
        <p:spPr>
          <a:xfrm>
            <a:off x="2152650" y="1440872"/>
            <a:ext cx="7886700" cy="5527963"/>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600" b="1" i="0" u="none" strike="noStrike" kern="1200" cap="none" spc="0" normalizeH="0" baseline="0" noProof="0" dirty="0">
                <a:ln>
                  <a:noFill/>
                </a:ln>
                <a:solidFill>
                  <a:prstClr val="black"/>
                </a:solidFill>
                <a:effectLst/>
                <a:uLnTx/>
                <a:uFillTx/>
                <a:latin typeface="Calibri" panose="020F0502020204030204"/>
                <a:ea typeface="+mn-ea"/>
                <a:cs typeface="+mn-cs"/>
              </a:rPr>
              <a:t>T2.2 </a:t>
            </a:r>
            <a:r>
              <a:rPr kumimoji="0" lang="it-IT" sz="2600" b="1" i="0" u="none" strike="noStrike" kern="1200" cap="none" spc="0" normalizeH="0" baseline="0" noProof="0" dirty="0" err="1">
                <a:ln>
                  <a:noFill/>
                </a:ln>
                <a:solidFill>
                  <a:prstClr val="black"/>
                </a:solidFill>
                <a:effectLst/>
                <a:uLnTx/>
                <a:uFillTx/>
                <a:latin typeface="Calibri" panose="020F0502020204030204"/>
                <a:ea typeface="+mn-ea"/>
                <a:cs typeface="+mn-cs"/>
              </a:rPr>
              <a:t>Profiles</a:t>
            </a:r>
            <a:r>
              <a:rPr kumimoji="0" lang="it-IT" sz="26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it-IT" sz="2600" b="1" i="0" u="none" strike="noStrike" kern="1200" cap="none" spc="0" normalizeH="0" baseline="0" noProof="0" dirty="0" err="1">
                <a:ln>
                  <a:noFill/>
                </a:ln>
                <a:solidFill>
                  <a:prstClr val="black"/>
                </a:solidFill>
                <a:effectLst/>
                <a:uLnTx/>
                <a:uFillTx/>
                <a:latin typeface="Calibri" panose="020F0502020204030204"/>
                <a:ea typeface="+mn-ea"/>
                <a:cs typeface="+mn-cs"/>
              </a:rPr>
              <a:t>prioritization</a:t>
            </a:r>
            <a:r>
              <a:rPr kumimoji="0" lang="it-IT" sz="2600" b="1" i="0" u="none" strike="noStrike" kern="1200" cap="none" spc="0" normalizeH="0" baseline="0" noProof="0" dirty="0">
                <a:ln>
                  <a:noFill/>
                </a:ln>
                <a:solidFill>
                  <a:prstClr val="black"/>
                </a:solidFill>
                <a:effectLst/>
                <a:uLnTx/>
                <a:uFillTx/>
                <a:latin typeface="Calibri" panose="020F0502020204030204"/>
                <a:ea typeface="+mn-ea"/>
                <a:cs typeface="+mn-cs"/>
              </a:rPr>
              <a:t> (M14-M18)</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6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Task Leader CONFAGRI PT </a:t>
            </a:r>
          </a:p>
          <a:p>
            <a:pPr marL="0" marR="0" lvl="0" indent="0" algn="l" defTabSz="914400" rtl="0" eaLnBrk="1" fontAlgn="auto" latinLnBrk="0" hangingPunct="1">
              <a:lnSpc>
                <a:spcPct val="90000"/>
              </a:lnSpc>
              <a:spcBef>
                <a:spcPts val="1000"/>
              </a:spcBef>
              <a:spcAft>
                <a:spcPts val="0"/>
              </a:spcAft>
              <a:buClrTx/>
              <a:buSzTx/>
              <a:buNone/>
              <a:tabLst/>
              <a:defRPr/>
            </a:pPr>
            <a:r>
              <a:rPr kumimoji="0" lang="it-IT" sz="1600" b="0" i="0" u="none" strike="noStrike" kern="1200" cap="none" spc="0" normalizeH="0" baseline="0" noProof="0" dirty="0">
                <a:ln>
                  <a:noFill/>
                </a:ln>
                <a:solidFill>
                  <a:prstClr val="black"/>
                </a:solidFill>
                <a:effectLst/>
                <a:uLnTx/>
                <a:uFillTx/>
                <a:latin typeface="Calibri" panose="020F0502020204030204"/>
                <a:ea typeface="+mn-ea"/>
                <a:cs typeface="+mn-cs"/>
              </a:rPr>
              <a:t>Partner UNITO, CONFAGRI, WUR, ISEKI, ICOS, AERES, AP, UHOH, SCOOP, GZS, UCLM, AC3A, FIAB, INFOR, ANIA, EFB, FJ-BLT, CEPI]</a:t>
            </a:r>
          </a:p>
          <a:p>
            <a:pPr marL="0" indent="0" algn="l">
              <a:buNone/>
            </a:pPr>
            <a:endParaRPr lang="en-US" sz="1400" dirty="0"/>
          </a:p>
          <a:p>
            <a:pPr marL="0" indent="0" algn="l">
              <a:buNone/>
            </a:pPr>
            <a:r>
              <a:rPr lang="en-US" sz="1400" dirty="0"/>
              <a:t>CONFAGRI PT will develop with the support of AERES a </a:t>
            </a:r>
            <a:r>
              <a:rPr lang="en-US" sz="1400" dirty="0" err="1"/>
              <a:t>prioritisation</a:t>
            </a:r>
            <a:r>
              <a:rPr lang="en-US" sz="1400" dirty="0"/>
              <a:t> system and</a:t>
            </a:r>
          </a:p>
          <a:p>
            <a:pPr marL="0" indent="0" algn="l">
              <a:buNone/>
            </a:pPr>
            <a:r>
              <a:rPr lang="en-US" sz="1400" dirty="0"/>
              <a:t>classification of all training needs obtained in the different scenarios of the foresight exercise</a:t>
            </a:r>
          </a:p>
          <a:p>
            <a:pPr marL="0" indent="0" algn="l">
              <a:buNone/>
            </a:pPr>
            <a:r>
              <a:rPr lang="en-US" sz="1400" dirty="0"/>
              <a:t>completed in T1.5 and of the occupational profiles and skills needs defined in T2.1 M15).</a:t>
            </a:r>
          </a:p>
          <a:p>
            <a:pPr marL="0" indent="0" algn="l">
              <a:buNone/>
            </a:pPr>
            <a:r>
              <a:rPr lang="it-IT" sz="1400" dirty="0"/>
              <a:t>.</a:t>
            </a:r>
            <a:r>
              <a:rPr lang="en-US" sz="1400" dirty="0"/>
              <a:t>T2.2 will lead to the identification of 10 new job profiles that will be first </a:t>
            </a:r>
            <a:r>
              <a:rPr lang="en-US" sz="1400" dirty="0" err="1"/>
              <a:t>standardised</a:t>
            </a:r>
            <a:r>
              <a:rPr lang="en-US" sz="1400" dirty="0"/>
              <a:t> for</a:t>
            </a:r>
          </a:p>
          <a:p>
            <a:pPr marL="0" indent="0" algn="l">
              <a:buNone/>
            </a:pPr>
            <a:r>
              <a:rPr lang="en-US" sz="1400" dirty="0"/>
              <a:t>transferability in T2.5, before being the basis for curricula design in T3.2.	</a:t>
            </a:r>
          </a:p>
          <a:p>
            <a:pPr marL="0" indent="0" algn="l">
              <a:buNone/>
            </a:pPr>
            <a:endParaRPr lang="en-US" sz="1400" dirty="0"/>
          </a:p>
          <a:p>
            <a:r>
              <a:rPr lang="en-US" sz="1800" b="1" dirty="0"/>
              <a:t>D2.2</a:t>
            </a:r>
            <a:r>
              <a:rPr lang="en-US" sz="1800" dirty="0"/>
              <a:t>:  </a:t>
            </a:r>
            <a:r>
              <a:rPr lang="en-US" sz="1800" b="1" dirty="0" err="1"/>
              <a:t>Prioritised</a:t>
            </a:r>
            <a:r>
              <a:rPr lang="en-US" sz="1800" b="1" dirty="0"/>
              <a:t> occupational profiles</a:t>
            </a:r>
            <a:r>
              <a:rPr lang="en-US" sz="1800" dirty="0"/>
              <a:t>. Due date M18</a:t>
            </a:r>
          </a:p>
          <a:p>
            <a:pPr marL="0" indent="0">
              <a:buNone/>
            </a:pPr>
            <a:r>
              <a:rPr lang="en-US" sz="1800" dirty="0"/>
              <a:t>Report. 10 new occupational profiles </a:t>
            </a:r>
            <a:r>
              <a:rPr lang="en-US" sz="1800" dirty="0" err="1"/>
              <a:t>standardised</a:t>
            </a:r>
            <a:r>
              <a:rPr lang="en-US" sz="1800" dirty="0"/>
              <a:t> for transferability </a:t>
            </a:r>
          </a:p>
          <a:p>
            <a:pPr marL="0" indent="0" algn="l">
              <a:buNone/>
            </a:pPr>
            <a:endParaRPr lang="en-US" sz="1400" dirty="0"/>
          </a:p>
          <a:p>
            <a:endParaRPr lang="en-US" sz="11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5</a:t>
            </a:fld>
            <a:endParaRPr lang="en-US"/>
          </a:p>
        </p:txBody>
      </p:sp>
      <p:pic>
        <p:nvPicPr>
          <p:cNvPr id="4" name="Immagine 3"/>
          <p:cNvPicPr>
            <a:picLocks noChangeAspect="1"/>
          </p:cNvPicPr>
          <p:nvPr/>
        </p:nvPicPr>
        <p:blipFill>
          <a:blip r:embed="rId2"/>
          <a:stretch>
            <a:fillRect/>
          </a:stretch>
        </p:blipFill>
        <p:spPr>
          <a:xfrm>
            <a:off x="9252101" y="678493"/>
            <a:ext cx="2525153" cy="553761"/>
          </a:xfrm>
          <a:prstGeom prst="rect">
            <a:avLst/>
          </a:prstGeom>
        </p:spPr>
      </p:pic>
      <p:pic>
        <p:nvPicPr>
          <p:cNvPr id="7" name="Immagine 6">
            <a:extLst>
              <a:ext uri="{FF2B5EF4-FFF2-40B4-BE49-F238E27FC236}">
                <a16:creationId xmlns:a16="http://schemas.microsoft.com/office/drawing/2014/main" id="{FC4568B5-185B-4E92-8FBC-42E2D0401AD3}"/>
              </a:ext>
            </a:extLst>
          </p:cNvPr>
          <p:cNvPicPr>
            <a:picLocks noChangeAspect="1"/>
          </p:cNvPicPr>
          <p:nvPr/>
        </p:nvPicPr>
        <p:blipFill>
          <a:blip r:embed="rId3"/>
          <a:stretch>
            <a:fillRect/>
          </a:stretch>
        </p:blipFill>
        <p:spPr>
          <a:xfrm>
            <a:off x="0" y="6272784"/>
            <a:ext cx="12192000" cy="585216"/>
          </a:xfrm>
          <a:prstGeom prst="rect">
            <a:avLst/>
          </a:prstGeom>
        </p:spPr>
      </p:pic>
      <p:pic>
        <p:nvPicPr>
          <p:cNvPr id="9" name="Immagine 8">
            <a:extLst>
              <a:ext uri="{FF2B5EF4-FFF2-40B4-BE49-F238E27FC236}">
                <a16:creationId xmlns:a16="http://schemas.microsoft.com/office/drawing/2014/main" id="{FE62286C-CC90-4065-BE13-A462EB7FF9DD}"/>
              </a:ext>
            </a:extLst>
          </p:cNvPr>
          <p:cNvPicPr>
            <a:picLocks noChangeAspect="1"/>
          </p:cNvPicPr>
          <p:nvPr/>
        </p:nvPicPr>
        <p:blipFill>
          <a:blip r:embed="rId4"/>
          <a:stretch>
            <a:fillRect/>
          </a:stretch>
        </p:blipFill>
        <p:spPr>
          <a:xfrm>
            <a:off x="372176" y="365125"/>
            <a:ext cx="1408298" cy="1335140"/>
          </a:xfrm>
          <a:prstGeom prst="rect">
            <a:avLst/>
          </a:prstGeom>
        </p:spPr>
      </p:pic>
    </p:spTree>
    <p:extLst>
      <p:ext uri="{BB962C8B-B14F-4D97-AF65-F5344CB8AC3E}">
        <p14:creationId xmlns:p14="http://schemas.microsoft.com/office/powerpoint/2010/main" val="3755169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75747"/>
          </a:xfrm>
        </p:spPr>
        <p:txBody>
          <a:bodyPr/>
          <a:lstStyle/>
          <a:p>
            <a:pPr algn="ctr"/>
            <a:r>
              <a:rPr lang="en-US" dirty="0"/>
              <a:t>Task 2.3 - Ongoing</a:t>
            </a:r>
          </a:p>
        </p:txBody>
      </p:sp>
      <p:sp>
        <p:nvSpPr>
          <p:cNvPr id="3" name="Θέση περιεχομένου 2"/>
          <p:cNvSpPr>
            <a:spLocks noGrp="1"/>
          </p:cNvSpPr>
          <p:nvPr>
            <p:ph idx="1"/>
          </p:nvPr>
        </p:nvSpPr>
        <p:spPr>
          <a:xfrm>
            <a:off x="2152650" y="1413162"/>
            <a:ext cx="7886700" cy="5527963"/>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T2.3 </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European</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 Strategy </a:t>
            </a:r>
            <a:r>
              <a:rPr kumimoji="0" lang="it-IT" sz="2400" b="1" i="0" u="none" strike="noStrike" kern="1200" cap="none" spc="0" normalizeH="0" baseline="0" noProof="0" dirty="0" err="1">
                <a:ln>
                  <a:noFill/>
                </a:ln>
                <a:solidFill>
                  <a:prstClr val="black"/>
                </a:solidFill>
                <a:effectLst/>
                <a:uLnTx/>
                <a:uFillTx/>
                <a:latin typeface="Calibri" panose="020F0502020204030204"/>
                <a:ea typeface="+mn-ea"/>
                <a:cs typeface="+mn-cs"/>
              </a:rPr>
              <a:t>formulation</a:t>
            </a:r>
            <a:r>
              <a:rPr kumimoji="0" lang="it-IT" sz="2400" b="1" i="0" u="none" strike="noStrike" kern="1200" cap="none" spc="0" normalizeH="0" baseline="0" noProof="0" dirty="0">
                <a:ln>
                  <a:noFill/>
                </a:ln>
                <a:solidFill>
                  <a:prstClr val="black"/>
                </a:solidFill>
                <a:effectLst/>
                <a:uLnTx/>
                <a:uFillTx/>
                <a:latin typeface="Calibri" panose="020F0502020204030204"/>
                <a:ea typeface="+mn-ea"/>
                <a:cs typeface="+mn-cs"/>
              </a:rPr>
              <a:t> (M12-M48)</a:t>
            </a:r>
          </a:p>
          <a:p>
            <a:pPr marL="0" marR="0" lvl="0" indent="0" algn="l" defTabSz="914400" rtl="0" eaLnBrk="1" fontAlgn="auto" latinLnBrk="0" hangingPunct="1">
              <a:lnSpc>
                <a:spcPct val="90000"/>
              </a:lnSpc>
              <a:spcBef>
                <a:spcPts val="1000"/>
              </a:spcBef>
              <a:spcAft>
                <a:spcPts val="0"/>
              </a:spcAft>
              <a:buClrTx/>
              <a:buSzTx/>
              <a:buNone/>
              <a:tabLst/>
              <a:defRPr/>
            </a:pPr>
            <a:r>
              <a:rPr lang="it-IT" sz="2400" b="1" dirty="0">
                <a:solidFill>
                  <a:prstClr val="black"/>
                </a:solidFill>
                <a:latin typeface="Calibri" panose="020F0502020204030204"/>
              </a:rPr>
              <a:t> </a:t>
            </a:r>
            <a:r>
              <a:rPr kumimoji="0" lang="it-IT" sz="2400" i="0" u="none" strike="noStrike" kern="1200" cap="none" spc="0" normalizeH="0" baseline="0" noProof="0" dirty="0">
                <a:ln>
                  <a:noFill/>
                </a:ln>
                <a:solidFill>
                  <a:prstClr val="black"/>
                </a:solidFill>
                <a:effectLst/>
                <a:uLnTx/>
                <a:uFillTx/>
                <a:latin typeface="Calibri" panose="020F0502020204030204"/>
                <a:ea typeface="+mn-ea"/>
                <a:cs typeface="+mn-cs"/>
              </a:rPr>
              <a:t>Task Leader WUR, </a:t>
            </a:r>
          </a:p>
          <a:p>
            <a:pPr marL="0" marR="0" lvl="0" indent="0" algn="l" defTabSz="914400" rtl="0" eaLnBrk="1" fontAlgn="auto" latinLnBrk="0" hangingPunct="1">
              <a:lnSpc>
                <a:spcPct val="90000"/>
              </a:lnSpc>
              <a:spcBef>
                <a:spcPts val="1000"/>
              </a:spcBef>
              <a:spcAft>
                <a:spcPts val="0"/>
              </a:spcAft>
              <a:buClrTx/>
              <a:buSzTx/>
              <a:buNone/>
              <a:tabLst/>
              <a:defRPr/>
            </a:pPr>
            <a:r>
              <a:rPr kumimoji="0" lang="it-IT" sz="1800" i="0" u="none" strike="noStrike" kern="1200" cap="none" spc="0" normalizeH="0" baseline="0" noProof="0" dirty="0">
                <a:ln>
                  <a:noFill/>
                </a:ln>
                <a:solidFill>
                  <a:prstClr val="black"/>
                </a:solidFill>
                <a:effectLst/>
                <a:uLnTx/>
                <a:uFillTx/>
                <a:latin typeface="Calibri" panose="020F0502020204030204"/>
                <a:ea typeface="+mn-ea"/>
                <a:cs typeface="+mn-cs"/>
              </a:rPr>
              <a:t>Partner ALL</a:t>
            </a:r>
            <a:endParaRPr lang="en-US" sz="1400" dirty="0"/>
          </a:p>
          <a:p>
            <a:pPr marL="0" indent="0" algn="l">
              <a:spcBef>
                <a:spcPts val="1200"/>
              </a:spcBef>
              <a:buNone/>
            </a:pPr>
            <a:r>
              <a:rPr lang="en-US" sz="1600" dirty="0"/>
              <a:t>Based on the results of WP1 and the </a:t>
            </a:r>
            <a:r>
              <a:rPr lang="en-US" sz="1600" dirty="0" err="1"/>
              <a:t>prioritisation</a:t>
            </a:r>
            <a:r>
              <a:rPr lang="en-US" sz="1600" dirty="0"/>
              <a:t> strategy, the partners (led by WUR) will define the EU Action Plan to overcome the skill gaps related to agriculture and forestry, in the three areas of Sustainability, </a:t>
            </a:r>
            <a:r>
              <a:rPr lang="en-US" sz="1600" dirty="0" err="1"/>
              <a:t>Digitalisation</a:t>
            </a:r>
            <a:r>
              <a:rPr lang="en-US" sz="1600" dirty="0"/>
              <a:t> and Bioeconomy, soft skills for the </a:t>
            </a:r>
            <a:r>
              <a:rPr lang="en-US" sz="1600" dirty="0" err="1"/>
              <a:t>implementationof</a:t>
            </a:r>
            <a:r>
              <a:rPr lang="en-US" sz="1600" dirty="0"/>
              <a:t> these concepts in agriculture and forestry using innovative training on these skills. WUR will be responsible for the overall strategy writing and all partners, with more involvement of the farmer representative ones, will participate to the writing and validation.</a:t>
            </a:r>
          </a:p>
          <a:p>
            <a:pPr marL="0" indent="0" algn="l">
              <a:spcBef>
                <a:spcPts val="1200"/>
              </a:spcBef>
              <a:buNone/>
            </a:pPr>
            <a:r>
              <a:rPr lang="en-US" sz="1600" dirty="0"/>
              <a:t>After completion of the training pilots and activities of WP5, the EU strategy will be refined.</a:t>
            </a:r>
            <a:r>
              <a:rPr lang="en-US" sz="1400" dirty="0"/>
              <a:t>	</a:t>
            </a:r>
          </a:p>
          <a:p>
            <a:r>
              <a:rPr lang="en-US" sz="1800" b="1" dirty="0"/>
              <a:t>D2.3: European strategy. Due date M21 (first confidential draft) &amp; M45 </a:t>
            </a:r>
          </a:p>
          <a:p>
            <a:pPr marL="0" indent="0">
              <a:buNone/>
            </a:pPr>
            <a:r>
              <a:rPr lang="en-US" sz="1600" dirty="0"/>
              <a:t>Report. Main outputs of the project. It will encompass the general EU sectoral skills strategy. </a:t>
            </a:r>
            <a:endParaRPr lang="en-US" sz="1400" dirty="0"/>
          </a:p>
          <a:p>
            <a:endParaRPr lang="en-US" sz="11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6</a:t>
            </a:fld>
            <a:endParaRPr lang="en-US"/>
          </a:p>
        </p:txBody>
      </p:sp>
      <p:pic>
        <p:nvPicPr>
          <p:cNvPr id="4" name="Immagine 3"/>
          <p:cNvPicPr>
            <a:picLocks noChangeAspect="1"/>
          </p:cNvPicPr>
          <p:nvPr/>
        </p:nvPicPr>
        <p:blipFill>
          <a:blip r:embed="rId2"/>
          <a:stretch>
            <a:fillRect/>
          </a:stretch>
        </p:blipFill>
        <p:spPr>
          <a:xfrm>
            <a:off x="9252101" y="678493"/>
            <a:ext cx="2525153" cy="553761"/>
          </a:xfrm>
          <a:prstGeom prst="rect">
            <a:avLst/>
          </a:prstGeom>
        </p:spPr>
      </p:pic>
      <p:pic>
        <p:nvPicPr>
          <p:cNvPr id="7" name="Immagine 6">
            <a:extLst>
              <a:ext uri="{FF2B5EF4-FFF2-40B4-BE49-F238E27FC236}">
                <a16:creationId xmlns:a16="http://schemas.microsoft.com/office/drawing/2014/main" id="{FC4568B5-185B-4E92-8FBC-42E2D0401AD3}"/>
              </a:ext>
            </a:extLst>
          </p:cNvPr>
          <p:cNvPicPr>
            <a:picLocks noChangeAspect="1"/>
          </p:cNvPicPr>
          <p:nvPr/>
        </p:nvPicPr>
        <p:blipFill>
          <a:blip r:embed="rId3"/>
          <a:stretch>
            <a:fillRect/>
          </a:stretch>
        </p:blipFill>
        <p:spPr>
          <a:xfrm>
            <a:off x="0" y="6272784"/>
            <a:ext cx="12192000" cy="585216"/>
          </a:xfrm>
          <a:prstGeom prst="rect">
            <a:avLst/>
          </a:prstGeom>
        </p:spPr>
      </p:pic>
      <p:pic>
        <p:nvPicPr>
          <p:cNvPr id="9" name="Immagine 8">
            <a:extLst>
              <a:ext uri="{FF2B5EF4-FFF2-40B4-BE49-F238E27FC236}">
                <a16:creationId xmlns:a16="http://schemas.microsoft.com/office/drawing/2014/main" id="{FE62286C-CC90-4065-BE13-A462EB7FF9DD}"/>
              </a:ext>
            </a:extLst>
          </p:cNvPr>
          <p:cNvPicPr>
            <a:picLocks noChangeAspect="1"/>
          </p:cNvPicPr>
          <p:nvPr/>
        </p:nvPicPr>
        <p:blipFill>
          <a:blip r:embed="rId4"/>
          <a:stretch>
            <a:fillRect/>
          </a:stretch>
        </p:blipFill>
        <p:spPr>
          <a:xfrm>
            <a:off x="372176" y="365125"/>
            <a:ext cx="1408298" cy="1335140"/>
          </a:xfrm>
          <a:prstGeom prst="rect">
            <a:avLst/>
          </a:prstGeom>
        </p:spPr>
      </p:pic>
    </p:spTree>
    <p:extLst>
      <p:ext uri="{BB962C8B-B14F-4D97-AF65-F5344CB8AC3E}">
        <p14:creationId xmlns:p14="http://schemas.microsoft.com/office/powerpoint/2010/main" val="1564138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1075747"/>
          </a:xfrm>
        </p:spPr>
        <p:txBody>
          <a:bodyPr/>
          <a:lstStyle/>
          <a:p>
            <a:pPr algn="ctr"/>
            <a:r>
              <a:rPr lang="en-US" dirty="0"/>
              <a:t>Task 2.4 (May 2021,M17)</a:t>
            </a:r>
          </a:p>
        </p:txBody>
      </p:sp>
      <p:sp>
        <p:nvSpPr>
          <p:cNvPr id="3" name="Θέση περιεχομένου 2"/>
          <p:cNvSpPr>
            <a:spLocks noGrp="1"/>
          </p:cNvSpPr>
          <p:nvPr>
            <p:ph idx="1"/>
          </p:nvPr>
        </p:nvSpPr>
        <p:spPr>
          <a:xfrm>
            <a:off x="2152650" y="1413162"/>
            <a:ext cx="7886700" cy="5527963"/>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T2.4 Roadmap formulation and refining (M17-48) </a:t>
            </a:r>
          </a:p>
          <a:p>
            <a:pPr marL="0" marR="0" lvl="0" indent="0" algn="l" defTabSz="914400" rtl="0" eaLnBrk="1" fontAlgn="auto" latinLnBrk="0" hangingPunct="1">
              <a:lnSpc>
                <a:spcPct val="90000"/>
              </a:lnSpc>
              <a:spcBef>
                <a:spcPts val="1000"/>
              </a:spcBef>
              <a:spcAft>
                <a:spcPts val="0"/>
              </a:spcAft>
              <a:buClrTx/>
              <a:buSzTx/>
              <a:buNone/>
              <a:tabLst/>
              <a:defRPr/>
            </a:pPr>
            <a:r>
              <a:rPr kumimoji="0" lang="en-US" sz="2400" i="0" u="none" strike="noStrike" kern="1200" cap="none" spc="0" normalizeH="0" baseline="0" noProof="0" dirty="0">
                <a:ln>
                  <a:noFill/>
                </a:ln>
                <a:solidFill>
                  <a:prstClr val="black"/>
                </a:solidFill>
                <a:effectLst/>
                <a:uLnTx/>
                <a:uFillTx/>
                <a:latin typeface="Calibri" panose="020F0502020204030204"/>
                <a:ea typeface="+mn-ea"/>
                <a:cs typeface="+mn-cs"/>
              </a:rPr>
              <a:t>Task Leader CONFAGRI</a:t>
            </a:r>
          </a:p>
          <a:p>
            <a:pPr marL="0" marR="0" lvl="0" indent="0" algn="l" defTabSz="914400" rtl="0" eaLnBrk="1" fontAlgn="auto" latinLnBrk="0" hangingPunct="1">
              <a:lnSpc>
                <a:spcPct val="90000"/>
              </a:lnSpc>
              <a:spcBef>
                <a:spcPts val="1000"/>
              </a:spcBef>
              <a:spcAft>
                <a:spcPts val="0"/>
              </a:spcAft>
              <a:buClrTx/>
              <a:buSzTx/>
              <a:buNone/>
              <a:tabLst/>
              <a:defRPr/>
            </a:pPr>
            <a:r>
              <a:rPr kumimoji="0" lang="it-IT" sz="1800" i="0" u="none" strike="noStrike" kern="1200" cap="none" spc="0" normalizeH="0" baseline="0" noProof="0" dirty="0">
                <a:ln>
                  <a:noFill/>
                </a:ln>
                <a:solidFill>
                  <a:prstClr val="black"/>
                </a:solidFill>
                <a:effectLst/>
                <a:uLnTx/>
                <a:uFillTx/>
                <a:latin typeface="Calibri" panose="020F0502020204030204"/>
                <a:ea typeface="+mn-ea"/>
                <a:cs typeface="+mn-cs"/>
              </a:rPr>
              <a:t>Partner ALL</a:t>
            </a:r>
            <a:endParaRPr lang="en-US" sz="1400" dirty="0"/>
          </a:p>
          <a:p>
            <a:pPr marL="0" indent="0" algn="l">
              <a:spcBef>
                <a:spcPts val="1200"/>
              </a:spcBef>
              <a:buNone/>
            </a:pPr>
            <a:r>
              <a:rPr lang="en-US" sz="1600" dirty="0"/>
              <a:t>The main aim will be to adapt the EU strategy (Task 2.3) to the needs of the seven target countries and develop it into specific Action Plans. </a:t>
            </a:r>
          </a:p>
          <a:p>
            <a:pPr marL="0" indent="0" algn="l">
              <a:spcBef>
                <a:spcPts val="1200"/>
              </a:spcBef>
              <a:buNone/>
            </a:pPr>
            <a:r>
              <a:rPr lang="en-US" sz="1600" dirty="0"/>
              <a:t>The seven countries are: </a:t>
            </a:r>
            <a:r>
              <a:rPr lang="en-US" sz="1600" b="1" dirty="0"/>
              <a:t> Austria </a:t>
            </a:r>
            <a:r>
              <a:rPr lang="en-US" sz="1600" dirty="0"/>
              <a:t>–FJ-BLT and LVA, AP, </a:t>
            </a:r>
            <a:r>
              <a:rPr lang="en-US" sz="1600" b="1" dirty="0"/>
              <a:t>France</a:t>
            </a:r>
            <a:r>
              <a:rPr lang="en-US" sz="1600" dirty="0"/>
              <a:t> – AC3A and ACTIA, </a:t>
            </a:r>
            <a:r>
              <a:rPr lang="en-US" sz="1600" b="1" dirty="0"/>
              <a:t>Finland</a:t>
            </a:r>
            <a:r>
              <a:rPr lang="en-US" sz="1600" dirty="0"/>
              <a:t> – PA,</a:t>
            </a:r>
            <a:r>
              <a:rPr lang="en-US" sz="1600" b="1" dirty="0"/>
              <a:t> Italy </a:t>
            </a:r>
            <a:r>
              <a:rPr lang="en-US" sz="1600" dirty="0"/>
              <a:t>– UNITO and CONFAGRI, </a:t>
            </a:r>
            <a:r>
              <a:rPr lang="en-US" sz="1600" b="1" dirty="0"/>
              <a:t>The Netherlands </a:t>
            </a:r>
            <a:r>
              <a:rPr lang="en-US" sz="1600" dirty="0"/>
              <a:t>– AERES and WUR, </a:t>
            </a:r>
            <a:r>
              <a:rPr lang="en-US" sz="1600" b="1" dirty="0"/>
              <a:t>Spain</a:t>
            </a:r>
            <a:r>
              <a:rPr lang="en-US" sz="1600" dirty="0"/>
              <a:t> – UCLM and SCOOP, </a:t>
            </a:r>
            <a:r>
              <a:rPr lang="en-US" sz="1600" b="1" dirty="0"/>
              <a:t>Ireland</a:t>
            </a:r>
            <a:r>
              <a:rPr lang="en-US" sz="1600" dirty="0"/>
              <a:t> – ICOS.</a:t>
            </a:r>
          </a:p>
          <a:p>
            <a:pPr marL="0" indent="0" algn="l">
              <a:spcBef>
                <a:spcPts val="1200"/>
              </a:spcBef>
              <a:buNone/>
            </a:pPr>
            <a:r>
              <a:rPr lang="en-US" sz="1600" dirty="0"/>
              <a:t>The activity will start with the Action Plan which will include country needs, tasks’ description, terms of curricula, target group of the Training, </a:t>
            </a:r>
            <a:r>
              <a:rPr lang="en-US" sz="1600" dirty="0" err="1"/>
              <a:t>awereness</a:t>
            </a:r>
            <a:r>
              <a:rPr lang="en-US" sz="1600" dirty="0"/>
              <a:t> actions, resource map implementation, and stakeholder which can develop the skill implementation agenda. Action plan will follow the outcomes of WP4 (Implementation). </a:t>
            </a:r>
          </a:p>
          <a:p>
            <a:pPr marL="0" indent="0">
              <a:spcBef>
                <a:spcPts val="1200"/>
              </a:spcBef>
              <a:buNone/>
            </a:pPr>
            <a:r>
              <a:rPr lang="en-US" sz="1800" b="1" dirty="0"/>
              <a:t>D2.4:  National Roadmaps. Due date M27 (CONFAGRI’s first confidential draft &amp; M45)</a:t>
            </a:r>
            <a:r>
              <a:rPr lang="en-US" sz="1800" dirty="0"/>
              <a:t> Roadmap. It will present the Strategy possible implementation at the national </a:t>
            </a:r>
            <a:r>
              <a:rPr lang="en-US" sz="1800" b="1" dirty="0"/>
              <a:t>level. Electronic. Public</a:t>
            </a:r>
          </a:p>
          <a:p>
            <a:pPr marL="0" indent="0" algn="l">
              <a:spcBef>
                <a:spcPts val="1200"/>
              </a:spcBef>
              <a:buNone/>
            </a:pPr>
            <a:endParaRPr lang="en-US" sz="1800" b="1" dirty="0"/>
          </a:p>
          <a:p>
            <a:pPr marL="0" indent="0">
              <a:buNone/>
            </a:pPr>
            <a:r>
              <a:rPr lang="en-US" sz="1600" dirty="0"/>
              <a:t>. </a:t>
            </a:r>
            <a:endParaRPr lang="en-US" sz="1400" dirty="0"/>
          </a:p>
          <a:p>
            <a:endParaRPr lang="en-US" sz="11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7</a:t>
            </a:fld>
            <a:endParaRPr lang="en-US"/>
          </a:p>
        </p:txBody>
      </p:sp>
      <p:pic>
        <p:nvPicPr>
          <p:cNvPr id="4" name="Immagine 3"/>
          <p:cNvPicPr>
            <a:picLocks noChangeAspect="1"/>
          </p:cNvPicPr>
          <p:nvPr/>
        </p:nvPicPr>
        <p:blipFill>
          <a:blip r:embed="rId2"/>
          <a:stretch>
            <a:fillRect/>
          </a:stretch>
        </p:blipFill>
        <p:spPr>
          <a:xfrm>
            <a:off x="9252101" y="678493"/>
            <a:ext cx="2525153" cy="553761"/>
          </a:xfrm>
          <a:prstGeom prst="rect">
            <a:avLst/>
          </a:prstGeom>
        </p:spPr>
      </p:pic>
      <p:pic>
        <p:nvPicPr>
          <p:cNvPr id="7" name="Immagine 6">
            <a:extLst>
              <a:ext uri="{FF2B5EF4-FFF2-40B4-BE49-F238E27FC236}">
                <a16:creationId xmlns:a16="http://schemas.microsoft.com/office/drawing/2014/main" id="{FC4568B5-185B-4E92-8FBC-42E2D0401AD3}"/>
              </a:ext>
            </a:extLst>
          </p:cNvPr>
          <p:cNvPicPr>
            <a:picLocks noChangeAspect="1"/>
          </p:cNvPicPr>
          <p:nvPr/>
        </p:nvPicPr>
        <p:blipFill>
          <a:blip r:embed="rId3"/>
          <a:stretch>
            <a:fillRect/>
          </a:stretch>
        </p:blipFill>
        <p:spPr>
          <a:xfrm>
            <a:off x="0" y="6272784"/>
            <a:ext cx="12192000" cy="585216"/>
          </a:xfrm>
          <a:prstGeom prst="rect">
            <a:avLst/>
          </a:prstGeom>
        </p:spPr>
      </p:pic>
      <p:pic>
        <p:nvPicPr>
          <p:cNvPr id="9" name="Immagine 8">
            <a:extLst>
              <a:ext uri="{FF2B5EF4-FFF2-40B4-BE49-F238E27FC236}">
                <a16:creationId xmlns:a16="http://schemas.microsoft.com/office/drawing/2014/main" id="{FE62286C-CC90-4065-BE13-A462EB7FF9DD}"/>
              </a:ext>
            </a:extLst>
          </p:cNvPr>
          <p:cNvPicPr>
            <a:picLocks noChangeAspect="1"/>
          </p:cNvPicPr>
          <p:nvPr/>
        </p:nvPicPr>
        <p:blipFill>
          <a:blip r:embed="rId4"/>
          <a:stretch>
            <a:fillRect/>
          </a:stretch>
        </p:blipFill>
        <p:spPr>
          <a:xfrm>
            <a:off x="372176" y="365125"/>
            <a:ext cx="1408298" cy="1335140"/>
          </a:xfrm>
          <a:prstGeom prst="rect">
            <a:avLst/>
          </a:prstGeom>
        </p:spPr>
      </p:pic>
    </p:spTree>
    <p:extLst>
      <p:ext uri="{BB962C8B-B14F-4D97-AF65-F5344CB8AC3E}">
        <p14:creationId xmlns:p14="http://schemas.microsoft.com/office/powerpoint/2010/main" val="594138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9806609" cy="1075747"/>
          </a:xfrm>
        </p:spPr>
        <p:txBody>
          <a:bodyPr/>
          <a:lstStyle/>
          <a:p>
            <a:pPr algn="ctr"/>
            <a:r>
              <a:rPr lang="en-US" dirty="0"/>
              <a:t>Task 2.5 (August 2021,M20)</a:t>
            </a:r>
          </a:p>
        </p:txBody>
      </p:sp>
      <p:sp>
        <p:nvSpPr>
          <p:cNvPr id="3" name="Θέση περιεχομένου 2"/>
          <p:cNvSpPr>
            <a:spLocks noGrp="1"/>
          </p:cNvSpPr>
          <p:nvPr>
            <p:ph idx="1"/>
          </p:nvPr>
        </p:nvSpPr>
        <p:spPr>
          <a:xfrm>
            <a:off x="2152650" y="1413162"/>
            <a:ext cx="7886700" cy="5527963"/>
          </a:xfrm>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T2.5 </a:t>
            </a:r>
            <a:r>
              <a:rPr kumimoji="0" lang="en-US" sz="2400" b="1" i="0" u="none" strike="noStrike" kern="1200" cap="none" spc="0" normalizeH="0" baseline="0" noProof="0" dirty="0" err="1">
                <a:ln>
                  <a:noFill/>
                </a:ln>
                <a:solidFill>
                  <a:prstClr val="black"/>
                </a:solidFill>
                <a:effectLst/>
                <a:uLnTx/>
                <a:uFillTx/>
                <a:latin typeface="Calibri" panose="020F0502020204030204"/>
                <a:ea typeface="+mn-ea"/>
                <a:cs typeface="+mn-cs"/>
              </a:rPr>
              <a:t>Transferabilty</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 framework (M20-M27)</a:t>
            </a:r>
          </a:p>
          <a:p>
            <a:pPr marL="0" marR="0" lvl="0" indent="0" algn="l" defTabSz="914400" rtl="0" eaLnBrk="1" fontAlgn="auto" latinLnBrk="0" hangingPunct="1">
              <a:lnSpc>
                <a:spcPct val="90000"/>
              </a:lnSpc>
              <a:spcBef>
                <a:spcPts val="1000"/>
              </a:spcBef>
              <a:spcAft>
                <a:spcPts val="0"/>
              </a:spcAft>
              <a:buClrTx/>
              <a:buSzTx/>
              <a:buNone/>
              <a:tabLst/>
              <a:defRPr/>
            </a:pPr>
            <a:r>
              <a:rPr kumimoji="0" lang="en-US" sz="2400" i="0" u="none" strike="noStrike" kern="1200" cap="none" spc="0" normalizeH="0" baseline="0" noProof="0" dirty="0">
                <a:ln>
                  <a:noFill/>
                </a:ln>
                <a:solidFill>
                  <a:prstClr val="black"/>
                </a:solidFill>
                <a:effectLst/>
                <a:uLnTx/>
                <a:uFillTx/>
                <a:latin typeface="Calibri" panose="020F0502020204030204"/>
                <a:ea typeface="+mn-ea"/>
                <a:cs typeface="+mn-cs"/>
              </a:rPr>
              <a:t>Task Leader LLL-P</a:t>
            </a:r>
          </a:p>
          <a:p>
            <a:pPr marL="0" marR="0" lvl="0" indent="0" algn="l" defTabSz="914400" rtl="0" eaLnBrk="1" fontAlgn="auto" latinLnBrk="0" hangingPunct="1">
              <a:lnSpc>
                <a:spcPct val="90000"/>
              </a:lnSpc>
              <a:spcBef>
                <a:spcPts val="1000"/>
              </a:spcBef>
              <a:spcAft>
                <a:spcPts val="0"/>
              </a:spcAft>
              <a:buClrTx/>
              <a:buSzTx/>
              <a:buNone/>
              <a:tabLst/>
              <a:defRPr/>
            </a:pPr>
            <a:r>
              <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rPr>
              <a:t>Partner INFOR, AERES, AP, UNITO, </a:t>
            </a:r>
            <a:r>
              <a:rPr kumimoji="0" lang="en-US" sz="1600" i="0" u="none" strike="noStrike" kern="1200" cap="none" spc="0" normalizeH="0" baseline="0" noProof="0" dirty="0" err="1">
                <a:ln>
                  <a:noFill/>
                </a:ln>
                <a:solidFill>
                  <a:prstClr val="black"/>
                </a:solidFill>
                <a:effectLst/>
                <a:uLnTx/>
                <a:uFillTx/>
                <a:latin typeface="Calibri" panose="020F0502020204030204"/>
                <a:ea typeface="+mn-ea"/>
                <a:cs typeface="+mn-cs"/>
              </a:rPr>
              <a:t>EfVET</a:t>
            </a:r>
            <a:endParaRPr kumimoji="0" lang="en-US" sz="160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indent="0" algn="l">
              <a:spcBef>
                <a:spcPts val="1200"/>
              </a:spcBef>
              <a:buNone/>
            </a:pPr>
            <a:r>
              <a:rPr lang="en-US" sz="1600" dirty="0"/>
              <a:t>In order to provide the transferability of the skills and knowledge depicted in the European and national strategy, it is mandatory that the skill design follow the ESCO database, for the VET training. In addition to the ESCO database, LLL-P ad </a:t>
            </a:r>
            <a:r>
              <a:rPr lang="en-US" sz="1600" dirty="0" err="1"/>
              <a:t>EfVET</a:t>
            </a:r>
            <a:r>
              <a:rPr lang="en-US" sz="1600" dirty="0"/>
              <a:t> (and a few of their members experts in the accreditation process), INFOR and AERES will look at the creation of an open framework to accommodate all relevant existing transferability frameworks like ECVET accreditation on the VET </a:t>
            </a:r>
            <a:r>
              <a:rPr lang="en-US" sz="1600" dirty="0" err="1"/>
              <a:t>side,or</a:t>
            </a:r>
            <a:r>
              <a:rPr lang="en-US" sz="1600" dirty="0"/>
              <a:t> ECTS recognition system on the universities side, along with the EQAVET quality assessment and creation of link with the ECQA platform.</a:t>
            </a:r>
          </a:p>
          <a:p>
            <a:pPr marL="0" indent="0" algn="l">
              <a:spcBef>
                <a:spcPts val="1200"/>
              </a:spcBef>
              <a:buNone/>
            </a:pPr>
            <a:endParaRPr lang="en-US" sz="1600" dirty="0"/>
          </a:p>
          <a:p>
            <a:pPr marL="0" indent="0">
              <a:spcBef>
                <a:spcPts val="1200"/>
              </a:spcBef>
              <a:buNone/>
            </a:pPr>
            <a:r>
              <a:rPr lang="en-US" sz="1800" b="1" dirty="0"/>
              <a:t>D2.5: Open transferability framework. Due date M27</a:t>
            </a:r>
          </a:p>
          <a:p>
            <a:pPr marL="0" indent="0">
              <a:buNone/>
            </a:pPr>
            <a:r>
              <a:rPr lang="en-US" sz="1800" dirty="0"/>
              <a:t>Report. Country guidelines and references to allow transferability of curricula within Europe. Electronic. Restricted to E+ participants</a:t>
            </a:r>
          </a:p>
          <a:p>
            <a:pPr marL="0" indent="0">
              <a:buNone/>
            </a:pPr>
            <a:endParaRPr lang="en-US" sz="1400" dirty="0"/>
          </a:p>
          <a:p>
            <a:endParaRPr lang="en-US" sz="1100" dirty="0"/>
          </a:p>
        </p:txBody>
      </p:sp>
      <p:sp>
        <p:nvSpPr>
          <p:cNvPr id="6" name="Θέση αριθμού διαφάνειας 5"/>
          <p:cNvSpPr>
            <a:spLocks noGrp="1"/>
          </p:cNvSpPr>
          <p:nvPr>
            <p:ph type="sldNum" sz="quarter" idx="12"/>
          </p:nvPr>
        </p:nvSpPr>
        <p:spPr/>
        <p:txBody>
          <a:bodyPr/>
          <a:lstStyle/>
          <a:p>
            <a:fld id="{C94A9C6C-1472-49E2-A08D-475DB4E3CBD3}" type="slidenum">
              <a:rPr lang="en-US" smtClean="0"/>
              <a:t>8</a:t>
            </a:fld>
            <a:endParaRPr lang="en-US"/>
          </a:p>
        </p:txBody>
      </p:sp>
      <p:pic>
        <p:nvPicPr>
          <p:cNvPr id="4" name="Immagine 3"/>
          <p:cNvPicPr>
            <a:picLocks noChangeAspect="1"/>
          </p:cNvPicPr>
          <p:nvPr/>
        </p:nvPicPr>
        <p:blipFill>
          <a:blip r:embed="rId2"/>
          <a:stretch>
            <a:fillRect/>
          </a:stretch>
        </p:blipFill>
        <p:spPr>
          <a:xfrm>
            <a:off x="9252101" y="678493"/>
            <a:ext cx="2525153" cy="553761"/>
          </a:xfrm>
          <a:prstGeom prst="rect">
            <a:avLst/>
          </a:prstGeom>
        </p:spPr>
      </p:pic>
      <p:pic>
        <p:nvPicPr>
          <p:cNvPr id="7" name="Immagine 6">
            <a:extLst>
              <a:ext uri="{FF2B5EF4-FFF2-40B4-BE49-F238E27FC236}">
                <a16:creationId xmlns:a16="http://schemas.microsoft.com/office/drawing/2014/main" id="{FC4568B5-185B-4E92-8FBC-42E2D0401AD3}"/>
              </a:ext>
            </a:extLst>
          </p:cNvPr>
          <p:cNvPicPr>
            <a:picLocks noChangeAspect="1"/>
          </p:cNvPicPr>
          <p:nvPr/>
        </p:nvPicPr>
        <p:blipFill>
          <a:blip r:embed="rId3"/>
          <a:stretch>
            <a:fillRect/>
          </a:stretch>
        </p:blipFill>
        <p:spPr>
          <a:xfrm>
            <a:off x="0" y="6272784"/>
            <a:ext cx="12192000" cy="585216"/>
          </a:xfrm>
          <a:prstGeom prst="rect">
            <a:avLst/>
          </a:prstGeom>
        </p:spPr>
      </p:pic>
      <p:pic>
        <p:nvPicPr>
          <p:cNvPr id="9" name="Immagine 8">
            <a:extLst>
              <a:ext uri="{FF2B5EF4-FFF2-40B4-BE49-F238E27FC236}">
                <a16:creationId xmlns:a16="http://schemas.microsoft.com/office/drawing/2014/main" id="{FE62286C-CC90-4065-BE13-A462EB7FF9DD}"/>
              </a:ext>
            </a:extLst>
          </p:cNvPr>
          <p:cNvPicPr>
            <a:picLocks noChangeAspect="1"/>
          </p:cNvPicPr>
          <p:nvPr/>
        </p:nvPicPr>
        <p:blipFill>
          <a:blip r:embed="rId4"/>
          <a:stretch>
            <a:fillRect/>
          </a:stretch>
        </p:blipFill>
        <p:spPr>
          <a:xfrm>
            <a:off x="372176" y="365125"/>
            <a:ext cx="1408298" cy="1335140"/>
          </a:xfrm>
          <a:prstGeom prst="rect">
            <a:avLst/>
          </a:prstGeom>
        </p:spPr>
      </p:pic>
    </p:spTree>
    <p:extLst>
      <p:ext uri="{BB962C8B-B14F-4D97-AF65-F5344CB8AC3E}">
        <p14:creationId xmlns:p14="http://schemas.microsoft.com/office/powerpoint/2010/main" val="2420512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0C786E-723E-468C-B36A-14899D4CAD20}"/>
              </a:ext>
            </a:extLst>
          </p:cNvPr>
          <p:cNvSpPr>
            <a:spLocks noGrp="1"/>
          </p:cNvSpPr>
          <p:nvPr>
            <p:ph type="title"/>
          </p:nvPr>
        </p:nvSpPr>
        <p:spPr>
          <a:xfrm>
            <a:off x="6655133" y="5313171"/>
            <a:ext cx="5093998" cy="584501"/>
          </a:xfrm>
        </p:spPr>
        <p:txBody>
          <a:bodyPr>
            <a:normAutofit/>
          </a:bodyPr>
          <a:lstStyle/>
          <a:p>
            <a:pPr algn="r"/>
            <a:r>
              <a:rPr lang="it-IT" sz="2800" i="1" dirty="0"/>
              <a:t>Thank </a:t>
            </a:r>
            <a:r>
              <a:rPr lang="it-IT" sz="2800" i="1" dirty="0" err="1"/>
              <a:t>you</a:t>
            </a:r>
            <a:r>
              <a:rPr lang="it-IT" sz="2800" i="1" dirty="0"/>
              <a:t> for </a:t>
            </a:r>
            <a:r>
              <a:rPr lang="it-IT" sz="2800" i="1" dirty="0" err="1"/>
              <a:t>your</a:t>
            </a:r>
            <a:r>
              <a:rPr lang="it-IT" sz="2800" i="1" dirty="0"/>
              <a:t> </a:t>
            </a:r>
            <a:r>
              <a:rPr lang="it-IT" sz="2800" i="1" dirty="0" err="1"/>
              <a:t>attention</a:t>
            </a:r>
            <a:r>
              <a:rPr lang="it-IT" sz="2800" i="1" dirty="0"/>
              <a:t>!</a:t>
            </a:r>
            <a:endParaRPr lang="en-GB" sz="2800" i="1" dirty="0"/>
          </a:p>
        </p:txBody>
      </p:sp>
      <p:sp>
        <p:nvSpPr>
          <p:cNvPr id="3" name="Segnaposto numero diapositiva 2">
            <a:extLst>
              <a:ext uri="{FF2B5EF4-FFF2-40B4-BE49-F238E27FC236}">
                <a16:creationId xmlns:a16="http://schemas.microsoft.com/office/drawing/2014/main" id="{590BAE0D-65AE-477A-8193-AD6EC1E7D333}"/>
              </a:ext>
            </a:extLst>
          </p:cNvPr>
          <p:cNvSpPr>
            <a:spLocks noGrp="1"/>
          </p:cNvSpPr>
          <p:nvPr>
            <p:ph type="sldNum" sz="quarter" idx="12"/>
          </p:nvPr>
        </p:nvSpPr>
        <p:spPr/>
        <p:txBody>
          <a:bodyPr/>
          <a:lstStyle/>
          <a:p>
            <a:fld id="{C94A9C6C-1472-49E2-A08D-475DB4E3CBD3}" type="slidenum">
              <a:rPr lang="en-US" smtClean="0"/>
              <a:pPr/>
              <a:t>9</a:t>
            </a:fld>
            <a:endParaRPr lang="en-US" dirty="0"/>
          </a:p>
        </p:txBody>
      </p:sp>
      <p:sp>
        <p:nvSpPr>
          <p:cNvPr id="4" name="Υπότιτλος 3">
            <a:extLst>
              <a:ext uri="{FF2B5EF4-FFF2-40B4-BE49-F238E27FC236}">
                <a16:creationId xmlns:a16="http://schemas.microsoft.com/office/drawing/2014/main" id="{65DEBD90-D19D-44E1-83DF-43620783F382}"/>
              </a:ext>
            </a:extLst>
          </p:cNvPr>
          <p:cNvSpPr txBox="1">
            <a:spLocks/>
          </p:cNvSpPr>
          <p:nvPr/>
        </p:nvSpPr>
        <p:spPr>
          <a:xfrm>
            <a:off x="642783" y="5338768"/>
            <a:ext cx="5453217" cy="756592"/>
          </a:xfrm>
        </p:spPr>
        <p:txBody>
          <a:bodyPr>
            <a:normAutofit fontScale="92500"/>
          </a:bodyPr>
          <a:lstStyle>
            <a:lvl1pPr marL="228600" indent="-228600" algn="just"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just"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800" dirty="0"/>
              <a:t>Daniel Rossi, CONFAGRI: </a:t>
            </a:r>
            <a:r>
              <a:rPr lang="en-US" sz="1800" dirty="0">
                <a:hlinkClick r:id="rId2"/>
              </a:rPr>
              <a:t>d.rossi@confagricoltura.it</a:t>
            </a:r>
            <a:endParaRPr lang="en-US" sz="1800" dirty="0"/>
          </a:p>
          <a:p>
            <a:pPr marL="0" indent="0">
              <a:buNone/>
            </a:pPr>
            <a:r>
              <a:rPr lang="en-US" sz="1800" dirty="0"/>
              <a:t>Camilla Tomao, CONFAGRI: tomao@enapra.it</a:t>
            </a:r>
          </a:p>
        </p:txBody>
      </p:sp>
      <p:grpSp>
        <p:nvGrpSpPr>
          <p:cNvPr id="2149" name="Gruppo 2148">
            <a:extLst>
              <a:ext uri="{FF2B5EF4-FFF2-40B4-BE49-F238E27FC236}">
                <a16:creationId xmlns:a16="http://schemas.microsoft.com/office/drawing/2014/main" id="{6938B44A-796C-4CFD-94B0-2C4F5FE7FDF5}"/>
              </a:ext>
            </a:extLst>
          </p:cNvPr>
          <p:cNvGrpSpPr/>
          <p:nvPr/>
        </p:nvGrpSpPr>
        <p:grpSpPr>
          <a:xfrm>
            <a:off x="2057400" y="600254"/>
            <a:ext cx="8104792" cy="3862416"/>
            <a:chOff x="561976" y="1122198"/>
            <a:chExt cx="8132385" cy="4163318"/>
          </a:xfrm>
        </p:grpSpPr>
        <p:pic>
          <p:nvPicPr>
            <p:cNvPr id="155" name="Immagine 154">
              <a:extLst>
                <a:ext uri="{FF2B5EF4-FFF2-40B4-BE49-F238E27FC236}">
                  <a16:creationId xmlns:a16="http://schemas.microsoft.com/office/drawing/2014/main" id="{34EA405D-7F7D-4CE4-AC44-C236CD8B7B90}"/>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157590" y="2066517"/>
              <a:ext cx="1212821" cy="458009"/>
            </a:xfrm>
            <a:prstGeom prst="rect">
              <a:avLst/>
            </a:prstGeom>
            <a:noFill/>
            <a:ln>
              <a:noFill/>
            </a:ln>
          </p:spPr>
        </p:pic>
        <p:pic>
          <p:nvPicPr>
            <p:cNvPr id="156" name="Immagine 155">
              <a:extLst>
                <a:ext uri="{FF2B5EF4-FFF2-40B4-BE49-F238E27FC236}">
                  <a16:creationId xmlns:a16="http://schemas.microsoft.com/office/drawing/2014/main" id="{8DD5F0B0-0484-48DF-B7A9-B9B46AFE482D}"/>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5532416" y="2200275"/>
              <a:ext cx="1230333" cy="505388"/>
            </a:xfrm>
            <a:prstGeom prst="rect">
              <a:avLst/>
            </a:prstGeom>
            <a:noFill/>
            <a:ln>
              <a:noFill/>
            </a:ln>
          </p:spPr>
        </p:pic>
        <p:pic>
          <p:nvPicPr>
            <p:cNvPr id="157" name="Immagine 156">
              <a:extLst>
                <a:ext uri="{FF2B5EF4-FFF2-40B4-BE49-F238E27FC236}">
                  <a16:creationId xmlns:a16="http://schemas.microsoft.com/office/drawing/2014/main" id="{2B203592-19AA-42CA-A1BA-9F8B4644638F}"/>
                </a:ext>
              </a:extLst>
            </p:cNvPr>
            <p:cNvPicPr/>
            <p:nvPr/>
          </p:nvPicPr>
          <p:blipFill rotWithShape="1">
            <a:blip r:embed="rId5" cstate="print">
              <a:extLst>
                <a:ext uri="{28A0092B-C50C-407E-A947-70E740481C1C}">
                  <a14:useLocalDpi xmlns:a14="http://schemas.microsoft.com/office/drawing/2010/main" val="0"/>
                </a:ext>
              </a:extLst>
            </a:blip>
            <a:srcRect/>
            <a:stretch/>
          </p:blipFill>
          <p:spPr bwMode="auto">
            <a:xfrm>
              <a:off x="561976" y="2000251"/>
              <a:ext cx="1327904" cy="393526"/>
            </a:xfrm>
            <a:prstGeom prst="rect">
              <a:avLst/>
            </a:prstGeom>
            <a:noFill/>
            <a:ln>
              <a:noFill/>
            </a:ln>
            <a:extLst>
              <a:ext uri="{53640926-AAD7-44D8-BBD7-CCE9431645EC}">
                <a14:shadowObscured xmlns:a14="http://schemas.microsoft.com/office/drawing/2010/main"/>
              </a:ext>
            </a:extLst>
          </p:spPr>
        </p:pic>
        <p:pic>
          <p:nvPicPr>
            <p:cNvPr id="158" name="Immagine 157">
              <a:extLst>
                <a:ext uri="{FF2B5EF4-FFF2-40B4-BE49-F238E27FC236}">
                  <a16:creationId xmlns:a16="http://schemas.microsoft.com/office/drawing/2014/main" id="{07C8F74A-5B61-4244-AC15-10706D298CB1}"/>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63018" y="1122198"/>
              <a:ext cx="1043939" cy="441020"/>
            </a:xfrm>
            <a:prstGeom prst="rect">
              <a:avLst/>
            </a:prstGeom>
            <a:noFill/>
            <a:ln>
              <a:noFill/>
            </a:ln>
          </p:spPr>
        </p:pic>
        <p:pic>
          <p:nvPicPr>
            <p:cNvPr id="159" name="Immagine 158">
              <a:extLst>
                <a:ext uri="{FF2B5EF4-FFF2-40B4-BE49-F238E27FC236}">
                  <a16:creationId xmlns:a16="http://schemas.microsoft.com/office/drawing/2014/main" id="{54DED8C5-4414-4E48-8AEB-A0867ED7A178}"/>
                </a:ext>
              </a:extLst>
            </p:cNvPr>
            <p:cNvPicPr/>
            <p:nvPr/>
          </p:nvPicPr>
          <p:blipFill rotWithShape="1">
            <a:blip r:embed="rId7" cstate="print">
              <a:extLst>
                <a:ext uri="{28A0092B-C50C-407E-A947-70E740481C1C}">
                  <a14:useLocalDpi xmlns:a14="http://schemas.microsoft.com/office/drawing/2010/main" val="0"/>
                </a:ext>
              </a:extLst>
            </a:blip>
            <a:srcRect/>
            <a:stretch/>
          </p:blipFill>
          <p:spPr bwMode="auto">
            <a:xfrm>
              <a:off x="1276350" y="1208500"/>
              <a:ext cx="1029789" cy="506000"/>
            </a:xfrm>
            <a:prstGeom prst="rect">
              <a:avLst/>
            </a:prstGeom>
            <a:noFill/>
            <a:ln>
              <a:noFill/>
            </a:ln>
            <a:extLst>
              <a:ext uri="{53640926-AAD7-44D8-BBD7-CCE9431645EC}">
                <a14:shadowObscured xmlns:a14="http://schemas.microsoft.com/office/drawing/2010/main"/>
              </a:ext>
            </a:extLst>
          </p:spPr>
        </p:pic>
        <p:pic>
          <p:nvPicPr>
            <p:cNvPr id="160" name="Immagine 159">
              <a:extLst>
                <a:ext uri="{FF2B5EF4-FFF2-40B4-BE49-F238E27FC236}">
                  <a16:creationId xmlns:a16="http://schemas.microsoft.com/office/drawing/2014/main" id="{67FB50D9-F194-4C29-81BE-838AE0A9FC08}"/>
                </a:ext>
              </a:extLst>
            </p:cNvPr>
            <p:cNvPicPr/>
            <p:nvPr/>
          </p:nvPicPr>
          <p:blipFill rotWithShape="1">
            <a:blip r:embed="rId8" cstate="print">
              <a:extLst>
                <a:ext uri="{28A0092B-C50C-407E-A947-70E740481C1C}">
                  <a14:useLocalDpi xmlns:a14="http://schemas.microsoft.com/office/drawing/2010/main" val="0"/>
                </a:ext>
              </a:extLst>
            </a:blip>
            <a:srcRect/>
            <a:stretch/>
          </p:blipFill>
          <p:spPr bwMode="auto">
            <a:xfrm>
              <a:off x="5018636" y="1238046"/>
              <a:ext cx="836817" cy="387406"/>
            </a:xfrm>
            <a:prstGeom prst="rect">
              <a:avLst/>
            </a:prstGeom>
            <a:noFill/>
            <a:ln>
              <a:noFill/>
            </a:ln>
            <a:extLst>
              <a:ext uri="{53640926-AAD7-44D8-BBD7-CCE9431645EC}">
                <a14:shadowObscured xmlns:a14="http://schemas.microsoft.com/office/drawing/2010/main"/>
              </a:ext>
            </a:extLst>
          </p:spPr>
        </p:pic>
        <p:pic>
          <p:nvPicPr>
            <p:cNvPr id="161" name="Immagine 160">
              <a:extLst>
                <a:ext uri="{FF2B5EF4-FFF2-40B4-BE49-F238E27FC236}">
                  <a16:creationId xmlns:a16="http://schemas.microsoft.com/office/drawing/2014/main" id="{0D94944F-48DD-4E80-A43F-2A1295C22B8C}"/>
                </a:ext>
              </a:extLst>
            </p:cNvPr>
            <p:cNvPicPr/>
            <p:nvPr/>
          </p:nvPicPr>
          <p:blipFill rotWithShape="1">
            <a:blip r:embed="rId9" cstate="print">
              <a:extLst>
                <a:ext uri="{28A0092B-C50C-407E-A947-70E740481C1C}">
                  <a14:useLocalDpi xmlns:a14="http://schemas.microsoft.com/office/drawing/2010/main" val="0"/>
                </a:ext>
              </a:extLst>
            </a:blip>
            <a:srcRect t="5844" b="10777"/>
            <a:stretch/>
          </p:blipFill>
          <p:spPr bwMode="auto">
            <a:xfrm>
              <a:off x="3680341" y="2072855"/>
              <a:ext cx="1612671" cy="1524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a:extLst>
              <a:ext uri="{53640926-AAD7-44D8-BBD7-CCE9431645EC}">
                <a14:shadowObscured xmlns:a14="http://schemas.microsoft.com/office/drawing/2010/main"/>
              </a:ext>
            </a:extLst>
          </p:spPr>
        </p:pic>
        <p:pic>
          <p:nvPicPr>
            <p:cNvPr id="162" name="Immagine 161">
              <a:extLst>
                <a:ext uri="{FF2B5EF4-FFF2-40B4-BE49-F238E27FC236}">
                  <a16:creationId xmlns:a16="http://schemas.microsoft.com/office/drawing/2014/main" id="{2404C417-368E-470C-9A2C-4E49374F7398}"/>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868137" y="1181271"/>
              <a:ext cx="815570" cy="381002"/>
            </a:xfrm>
            <a:prstGeom prst="rect">
              <a:avLst/>
            </a:prstGeom>
            <a:noFill/>
            <a:ln>
              <a:noFill/>
            </a:ln>
          </p:spPr>
        </p:pic>
        <p:pic>
          <p:nvPicPr>
            <p:cNvPr id="163" name="Immagine 162">
              <a:extLst>
                <a:ext uri="{FF2B5EF4-FFF2-40B4-BE49-F238E27FC236}">
                  <a16:creationId xmlns:a16="http://schemas.microsoft.com/office/drawing/2014/main" id="{20D1BF64-A832-40F0-A62A-EBC7EBC44709}"/>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172069" y="1169372"/>
              <a:ext cx="1066717" cy="293802"/>
            </a:xfrm>
            <a:prstGeom prst="rect">
              <a:avLst/>
            </a:prstGeom>
            <a:noFill/>
            <a:ln>
              <a:noFill/>
            </a:ln>
          </p:spPr>
        </p:pic>
        <p:pic>
          <p:nvPicPr>
            <p:cNvPr id="164" name="Immagine 163">
              <a:extLst>
                <a:ext uri="{FF2B5EF4-FFF2-40B4-BE49-F238E27FC236}">
                  <a16:creationId xmlns:a16="http://schemas.microsoft.com/office/drawing/2014/main" id="{3E972B44-89D4-42F8-807F-698AAE4D15F3}"/>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287488" y="3781425"/>
              <a:ext cx="1161062" cy="398495"/>
            </a:xfrm>
            <a:prstGeom prst="rect">
              <a:avLst/>
            </a:prstGeom>
            <a:noFill/>
            <a:ln>
              <a:noFill/>
            </a:ln>
          </p:spPr>
        </p:pic>
        <p:pic>
          <p:nvPicPr>
            <p:cNvPr id="165" name="Immagine 164">
              <a:extLst>
                <a:ext uri="{FF2B5EF4-FFF2-40B4-BE49-F238E27FC236}">
                  <a16:creationId xmlns:a16="http://schemas.microsoft.com/office/drawing/2014/main" id="{D85BE486-DF54-4821-B308-F801734ACEA6}"/>
                </a:ext>
              </a:extLst>
            </p:cNvPr>
            <p:cNvPicPr/>
            <p:nvPr/>
          </p:nvPicPr>
          <p:blipFill rotWithShape="1">
            <a:blip r:embed="rId13" cstate="print">
              <a:extLst>
                <a:ext uri="{28A0092B-C50C-407E-A947-70E740481C1C}">
                  <a14:useLocalDpi xmlns:a14="http://schemas.microsoft.com/office/drawing/2010/main" val="0"/>
                </a:ext>
              </a:extLst>
            </a:blip>
            <a:srcRect/>
            <a:stretch/>
          </p:blipFill>
          <p:spPr bwMode="auto">
            <a:xfrm>
              <a:off x="6815763" y="2809875"/>
              <a:ext cx="470862" cy="533712"/>
            </a:xfrm>
            <a:prstGeom prst="rect">
              <a:avLst/>
            </a:prstGeom>
            <a:noFill/>
            <a:ln>
              <a:noFill/>
            </a:ln>
            <a:extLst>
              <a:ext uri="{53640926-AAD7-44D8-BBD7-CCE9431645EC}">
                <a14:shadowObscured xmlns:a14="http://schemas.microsoft.com/office/drawing/2010/main"/>
              </a:ext>
            </a:extLst>
          </p:spPr>
        </p:pic>
        <p:pic>
          <p:nvPicPr>
            <p:cNvPr id="166" name="Immagine 165">
              <a:extLst>
                <a:ext uri="{FF2B5EF4-FFF2-40B4-BE49-F238E27FC236}">
                  <a16:creationId xmlns:a16="http://schemas.microsoft.com/office/drawing/2014/main" id="{040B623A-5840-4891-8257-5CDE306CBD87}"/>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075621" y="1762437"/>
              <a:ext cx="933218" cy="331950"/>
            </a:xfrm>
            <a:prstGeom prst="rect">
              <a:avLst/>
            </a:prstGeom>
            <a:noFill/>
            <a:ln>
              <a:noFill/>
            </a:ln>
          </p:spPr>
        </p:pic>
        <p:pic>
          <p:nvPicPr>
            <p:cNvPr id="167" name="Immagine 166">
              <a:extLst>
                <a:ext uri="{FF2B5EF4-FFF2-40B4-BE49-F238E27FC236}">
                  <a16:creationId xmlns:a16="http://schemas.microsoft.com/office/drawing/2014/main" id="{8E6210E5-E849-4082-8E8B-2FB44B9F6AE1}"/>
                </a:ext>
              </a:extLst>
            </p:cNvPr>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566545" y="2745885"/>
              <a:ext cx="540623" cy="473468"/>
            </a:xfrm>
            <a:prstGeom prst="rect">
              <a:avLst/>
            </a:prstGeom>
            <a:noFill/>
            <a:ln>
              <a:noFill/>
            </a:ln>
          </p:spPr>
        </p:pic>
        <p:pic>
          <p:nvPicPr>
            <p:cNvPr id="168" name="Immagine 167">
              <a:extLst>
                <a:ext uri="{FF2B5EF4-FFF2-40B4-BE49-F238E27FC236}">
                  <a16:creationId xmlns:a16="http://schemas.microsoft.com/office/drawing/2014/main" id="{3DE2C529-1C42-4F48-9D05-EB49E8D73A80}"/>
                </a:ext>
              </a:extLst>
            </p:cNvPr>
            <p:cNvPicPr/>
            <p:nvPr/>
          </p:nvPicPr>
          <p:blipFill rotWithShape="1">
            <a:blip r:embed="rId16" cstate="print">
              <a:extLst>
                <a:ext uri="{28A0092B-C50C-407E-A947-70E740481C1C}">
                  <a14:useLocalDpi xmlns:a14="http://schemas.microsoft.com/office/drawing/2010/main" val="0"/>
                </a:ext>
              </a:extLst>
            </a:blip>
            <a:srcRect/>
            <a:stretch/>
          </p:blipFill>
          <p:spPr bwMode="auto">
            <a:xfrm>
              <a:off x="7294720" y="2107108"/>
              <a:ext cx="1399641" cy="398494"/>
            </a:xfrm>
            <a:prstGeom prst="rect">
              <a:avLst/>
            </a:prstGeom>
            <a:noFill/>
            <a:ln>
              <a:noFill/>
            </a:ln>
            <a:extLst>
              <a:ext uri="{53640926-AAD7-44D8-BBD7-CCE9431645EC}">
                <a14:shadowObscured xmlns:a14="http://schemas.microsoft.com/office/drawing/2010/main"/>
              </a:ext>
            </a:extLst>
          </p:spPr>
        </p:pic>
        <p:pic>
          <p:nvPicPr>
            <p:cNvPr id="169" name="Immagine 168">
              <a:extLst>
                <a:ext uri="{FF2B5EF4-FFF2-40B4-BE49-F238E27FC236}">
                  <a16:creationId xmlns:a16="http://schemas.microsoft.com/office/drawing/2014/main" id="{B8E561EA-4662-49D6-A42A-9951162108C9}"/>
                </a:ext>
              </a:extLst>
            </p:cNvPr>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97715" y="2924175"/>
              <a:ext cx="669110" cy="574084"/>
            </a:xfrm>
            <a:prstGeom prst="rect">
              <a:avLst/>
            </a:prstGeom>
            <a:noFill/>
            <a:ln>
              <a:noFill/>
            </a:ln>
          </p:spPr>
        </p:pic>
        <p:pic>
          <p:nvPicPr>
            <p:cNvPr id="170" name="Immagine 169">
              <a:extLst>
                <a:ext uri="{FF2B5EF4-FFF2-40B4-BE49-F238E27FC236}">
                  <a16:creationId xmlns:a16="http://schemas.microsoft.com/office/drawing/2014/main" id="{8AE5AAAA-3266-4CD7-AA01-8EAA7EB5FF02}"/>
                </a:ext>
              </a:extLst>
            </p:cNvPr>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825416" y="3691053"/>
              <a:ext cx="689325" cy="574084"/>
            </a:xfrm>
            <a:prstGeom prst="rect">
              <a:avLst/>
            </a:prstGeom>
            <a:noFill/>
            <a:ln>
              <a:noFill/>
            </a:ln>
          </p:spPr>
        </p:pic>
        <p:pic>
          <p:nvPicPr>
            <p:cNvPr id="171" name="Immagine 170">
              <a:extLst>
                <a:ext uri="{FF2B5EF4-FFF2-40B4-BE49-F238E27FC236}">
                  <a16:creationId xmlns:a16="http://schemas.microsoft.com/office/drawing/2014/main" id="{388D9862-02F5-4341-A4A5-B603DFF1DEE3}"/>
                </a:ext>
              </a:extLst>
            </p:cNvPr>
            <p:cNvPicPr/>
            <p:nvPr/>
          </p:nvPicPr>
          <p:blipFill rotWithShape="1">
            <a:blip r:embed="rId19" cstate="print">
              <a:extLst>
                <a:ext uri="{28A0092B-C50C-407E-A947-70E740481C1C}">
                  <a14:useLocalDpi xmlns:a14="http://schemas.microsoft.com/office/drawing/2010/main" val="0"/>
                </a:ext>
              </a:extLst>
            </a:blip>
            <a:srcRect b="-525"/>
            <a:stretch/>
          </p:blipFill>
          <p:spPr bwMode="auto">
            <a:xfrm>
              <a:off x="2026757" y="3552775"/>
              <a:ext cx="1158230" cy="400319"/>
            </a:xfrm>
            <a:prstGeom prst="rect">
              <a:avLst/>
            </a:prstGeom>
            <a:noFill/>
            <a:ln>
              <a:noFill/>
            </a:ln>
            <a:extLst>
              <a:ext uri="{53640926-AAD7-44D8-BBD7-CCE9431645EC}">
                <a14:shadowObscured xmlns:a14="http://schemas.microsoft.com/office/drawing/2010/main"/>
              </a:ext>
            </a:extLst>
          </p:spPr>
        </p:pic>
        <p:pic>
          <p:nvPicPr>
            <p:cNvPr id="172" name="Immagine 171">
              <a:extLst>
                <a:ext uri="{FF2B5EF4-FFF2-40B4-BE49-F238E27FC236}">
                  <a16:creationId xmlns:a16="http://schemas.microsoft.com/office/drawing/2014/main" id="{D374DEEA-9D97-49A1-A352-D03136C75B70}"/>
                </a:ext>
              </a:extLst>
            </p:cNvPr>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4043766" y="4567171"/>
              <a:ext cx="613216" cy="679465"/>
            </a:xfrm>
            <a:prstGeom prst="rect">
              <a:avLst/>
            </a:prstGeom>
            <a:noFill/>
            <a:ln>
              <a:noFill/>
            </a:ln>
          </p:spPr>
        </p:pic>
        <p:pic>
          <p:nvPicPr>
            <p:cNvPr id="173" name="Immagine 172">
              <a:extLst>
                <a:ext uri="{FF2B5EF4-FFF2-40B4-BE49-F238E27FC236}">
                  <a16:creationId xmlns:a16="http://schemas.microsoft.com/office/drawing/2014/main" id="{F63ED7F2-F1EE-4802-A85B-A758D57978CE}"/>
                </a:ext>
              </a:extLst>
            </p:cNvPr>
            <p:cNvPicPr/>
            <p:nvPr/>
          </p:nvPicPr>
          <p:blipFill rotWithShape="1">
            <a:blip r:embed="rId21" cstate="print">
              <a:extLst>
                <a:ext uri="{28A0092B-C50C-407E-A947-70E740481C1C}">
                  <a14:useLocalDpi xmlns:a14="http://schemas.microsoft.com/office/drawing/2010/main" val="0"/>
                </a:ext>
              </a:extLst>
            </a:blip>
            <a:srcRect t="-36649"/>
            <a:stretch/>
          </p:blipFill>
          <p:spPr bwMode="auto">
            <a:xfrm>
              <a:off x="4071416" y="3654518"/>
              <a:ext cx="1070610" cy="533400"/>
            </a:xfrm>
            <a:prstGeom prst="rect">
              <a:avLst/>
            </a:prstGeom>
            <a:noFill/>
            <a:ln>
              <a:noFill/>
            </a:ln>
            <a:extLst>
              <a:ext uri="{53640926-AAD7-44D8-BBD7-CCE9431645EC}">
                <a14:shadowObscured xmlns:a14="http://schemas.microsoft.com/office/drawing/2010/main"/>
              </a:ext>
            </a:extLst>
          </p:spPr>
        </p:pic>
        <p:pic>
          <p:nvPicPr>
            <p:cNvPr id="174" name="Immagine 173">
              <a:extLst>
                <a:ext uri="{FF2B5EF4-FFF2-40B4-BE49-F238E27FC236}">
                  <a16:creationId xmlns:a16="http://schemas.microsoft.com/office/drawing/2014/main" id="{EB65C0F9-62FA-423A-A329-01F40076CECC}"/>
                </a:ext>
              </a:extLst>
            </p:cNvPr>
            <p:cNvPicPr/>
            <p:nvPr/>
          </p:nvPicPr>
          <p:blipFill rotWithShape="1">
            <a:blip r:embed="rId22" cstate="print">
              <a:extLst>
                <a:ext uri="{28A0092B-C50C-407E-A947-70E740481C1C}">
                  <a14:useLocalDpi xmlns:a14="http://schemas.microsoft.com/office/drawing/2010/main" val="0"/>
                </a:ext>
              </a:extLst>
            </a:blip>
            <a:srcRect l="10303" t="11627" r="8292" b="7899"/>
            <a:stretch/>
          </p:blipFill>
          <p:spPr bwMode="auto">
            <a:xfrm>
              <a:off x="5592732" y="2995603"/>
              <a:ext cx="1013453" cy="574045"/>
            </a:xfrm>
            <a:prstGeom prst="rect">
              <a:avLst/>
            </a:prstGeom>
            <a:noFill/>
            <a:ln>
              <a:noFill/>
            </a:ln>
            <a:extLst>
              <a:ext uri="{53640926-AAD7-44D8-BBD7-CCE9431645EC}">
                <a14:shadowObscured xmlns:a14="http://schemas.microsoft.com/office/drawing/2010/main"/>
              </a:ext>
            </a:extLst>
          </p:spPr>
        </p:pic>
        <p:pic>
          <p:nvPicPr>
            <p:cNvPr id="175" name="Immagine 174">
              <a:extLst>
                <a:ext uri="{FF2B5EF4-FFF2-40B4-BE49-F238E27FC236}">
                  <a16:creationId xmlns:a16="http://schemas.microsoft.com/office/drawing/2014/main" id="{6820BCA3-71D3-47C9-9109-3EC90BCE9EA8}"/>
                </a:ext>
              </a:extLst>
            </p:cNvPr>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7734301" y="2717258"/>
              <a:ext cx="533100" cy="730394"/>
            </a:xfrm>
            <a:prstGeom prst="rect">
              <a:avLst/>
            </a:prstGeom>
            <a:noFill/>
            <a:ln>
              <a:noFill/>
            </a:ln>
          </p:spPr>
        </p:pic>
        <p:pic>
          <p:nvPicPr>
            <p:cNvPr id="176" name="Immagine 175">
              <a:extLst>
                <a:ext uri="{FF2B5EF4-FFF2-40B4-BE49-F238E27FC236}">
                  <a16:creationId xmlns:a16="http://schemas.microsoft.com/office/drawing/2014/main" id="{1C2F374F-A68E-4F67-A91B-C3622EC4343D}"/>
                </a:ext>
              </a:extLst>
            </p:cNvPr>
            <p:cNvPicPr/>
            <p:nvPr/>
          </p:nvPicPr>
          <p:blipFill>
            <a:blip r:embed="rId24">
              <a:extLst>
                <a:ext uri="{28A0092B-C50C-407E-A947-70E740481C1C}">
                  <a14:useLocalDpi xmlns:a14="http://schemas.microsoft.com/office/drawing/2010/main" val="0"/>
                </a:ext>
              </a:extLst>
            </a:blip>
            <a:srcRect/>
            <a:stretch>
              <a:fillRect/>
            </a:stretch>
          </p:blipFill>
          <p:spPr bwMode="auto">
            <a:xfrm>
              <a:off x="2458901" y="2828557"/>
              <a:ext cx="931545" cy="372110"/>
            </a:xfrm>
            <a:prstGeom prst="rect">
              <a:avLst/>
            </a:prstGeom>
            <a:noFill/>
            <a:ln>
              <a:noFill/>
            </a:ln>
          </p:spPr>
        </p:pic>
        <p:pic>
          <p:nvPicPr>
            <p:cNvPr id="177" name="Immagine 176">
              <a:extLst>
                <a:ext uri="{FF2B5EF4-FFF2-40B4-BE49-F238E27FC236}">
                  <a16:creationId xmlns:a16="http://schemas.microsoft.com/office/drawing/2014/main" id="{1781EE73-C433-4285-9B2F-7C8815263BB3}"/>
                </a:ext>
              </a:extLst>
            </p:cNvPr>
            <p:cNvPicPr/>
            <p:nvPr/>
          </p:nvPicPr>
          <p:blipFill rotWithShape="1">
            <a:blip r:embed="rId25" cstate="print">
              <a:extLst>
                <a:ext uri="{28A0092B-C50C-407E-A947-70E740481C1C}">
                  <a14:useLocalDpi xmlns:a14="http://schemas.microsoft.com/office/drawing/2010/main" val="0"/>
                </a:ext>
              </a:extLst>
            </a:blip>
            <a:srcRect l="-6470" t="-14364" r="-8843" b="-26693"/>
            <a:stretch/>
          </p:blipFill>
          <p:spPr bwMode="auto">
            <a:xfrm>
              <a:off x="2056333" y="4481169"/>
              <a:ext cx="805136" cy="437516"/>
            </a:xfrm>
            <a:prstGeom prst="rect">
              <a:avLst/>
            </a:prstGeom>
            <a:noFill/>
            <a:ln>
              <a:noFill/>
            </a:ln>
            <a:extLst>
              <a:ext uri="{53640926-AAD7-44D8-BBD7-CCE9431645EC}">
                <a14:shadowObscured xmlns:a14="http://schemas.microsoft.com/office/drawing/2010/main"/>
              </a:ext>
            </a:extLst>
          </p:spPr>
        </p:pic>
        <p:pic>
          <p:nvPicPr>
            <p:cNvPr id="178" name="Immagine 177">
              <a:extLst>
                <a:ext uri="{FF2B5EF4-FFF2-40B4-BE49-F238E27FC236}">
                  <a16:creationId xmlns:a16="http://schemas.microsoft.com/office/drawing/2014/main" id="{14966F3A-BBCA-4683-86AB-274848120A01}"/>
                </a:ext>
              </a:extLst>
            </p:cNvPr>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2760419" y="4931054"/>
              <a:ext cx="908008" cy="354462"/>
            </a:xfrm>
            <a:prstGeom prst="rect">
              <a:avLst/>
            </a:prstGeom>
            <a:noFill/>
            <a:ln>
              <a:noFill/>
            </a:ln>
          </p:spPr>
        </p:pic>
        <p:pic>
          <p:nvPicPr>
            <p:cNvPr id="179" name="Immagine 178">
              <a:extLst>
                <a:ext uri="{FF2B5EF4-FFF2-40B4-BE49-F238E27FC236}">
                  <a16:creationId xmlns:a16="http://schemas.microsoft.com/office/drawing/2014/main" id="{B7C33491-C9D0-4F7F-82B5-C8EA3BF5914B}"/>
                </a:ext>
              </a:extLst>
            </p:cNvPr>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3184987" y="4049809"/>
              <a:ext cx="581827" cy="369090"/>
            </a:xfrm>
            <a:prstGeom prst="rect">
              <a:avLst/>
            </a:prstGeom>
            <a:noFill/>
            <a:ln>
              <a:noFill/>
            </a:ln>
          </p:spPr>
        </p:pic>
        <p:pic>
          <p:nvPicPr>
            <p:cNvPr id="180" name="Immagine 179">
              <a:extLst>
                <a:ext uri="{FF2B5EF4-FFF2-40B4-BE49-F238E27FC236}">
                  <a16:creationId xmlns:a16="http://schemas.microsoft.com/office/drawing/2014/main" id="{699370E8-91AE-4D91-B524-913F3C8362B4}"/>
                </a:ext>
              </a:extLst>
            </p:cNvPr>
            <p:cNvPicPr/>
            <p:nvPr/>
          </p:nvPicPr>
          <p:blipFill rotWithShape="1">
            <a:blip r:embed="rId28" cstate="print">
              <a:extLst>
                <a:ext uri="{28A0092B-C50C-407E-A947-70E740481C1C}">
                  <a14:useLocalDpi xmlns:a14="http://schemas.microsoft.com/office/drawing/2010/main" val="0"/>
                </a:ext>
              </a:extLst>
            </a:blip>
            <a:srcRect/>
            <a:stretch/>
          </p:blipFill>
          <p:spPr bwMode="auto">
            <a:xfrm>
              <a:off x="5255719" y="4115348"/>
              <a:ext cx="922752" cy="505387"/>
            </a:xfrm>
            <a:prstGeom prst="rect">
              <a:avLst/>
            </a:prstGeom>
            <a:noFill/>
            <a:ln>
              <a:noFill/>
            </a:ln>
            <a:extLst>
              <a:ext uri="{53640926-AAD7-44D8-BBD7-CCE9431645EC}">
                <a14:shadowObscured xmlns:a14="http://schemas.microsoft.com/office/drawing/2010/main"/>
              </a:ext>
            </a:extLst>
          </p:spPr>
        </p:pic>
        <p:pic>
          <p:nvPicPr>
            <p:cNvPr id="181" name="Immagine 180">
              <a:extLst>
                <a:ext uri="{FF2B5EF4-FFF2-40B4-BE49-F238E27FC236}">
                  <a16:creationId xmlns:a16="http://schemas.microsoft.com/office/drawing/2014/main" id="{C9500430-FFFE-4FB9-A791-37E41B9A56F7}"/>
                </a:ext>
              </a:extLst>
            </p:cNvPr>
            <p:cNvPicPr/>
            <p:nvPr/>
          </p:nvPicPr>
          <p:blipFill rotWithShape="1">
            <a:blip r:embed="rId29" cstate="print">
              <a:extLst>
                <a:ext uri="{28A0092B-C50C-407E-A947-70E740481C1C}">
                  <a14:useLocalDpi xmlns:a14="http://schemas.microsoft.com/office/drawing/2010/main" val="0"/>
                </a:ext>
              </a:extLst>
            </a:blip>
            <a:srcRect b="-27342"/>
            <a:stretch/>
          </p:blipFill>
          <p:spPr bwMode="auto">
            <a:xfrm>
              <a:off x="7080981" y="4452061"/>
              <a:ext cx="1229562" cy="364888"/>
            </a:xfrm>
            <a:prstGeom prst="rect">
              <a:avLst/>
            </a:prstGeom>
            <a:noFill/>
            <a:ln>
              <a:noFill/>
            </a:ln>
            <a:extLst>
              <a:ext uri="{53640926-AAD7-44D8-BBD7-CCE9431645EC}">
                <a14:shadowObscured xmlns:a14="http://schemas.microsoft.com/office/drawing/2010/main"/>
              </a:ext>
            </a:extLst>
          </p:spPr>
        </p:pic>
        <p:pic>
          <p:nvPicPr>
            <p:cNvPr id="182" name="Immagine 181">
              <a:extLst>
                <a:ext uri="{FF2B5EF4-FFF2-40B4-BE49-F238E27FC236}">
                  <a16:creationId xmlns:a16="http://schemas.microsoft.com/office/drawing/2014/main" id="{07CE7946-D4C5-422A-8BD5-E38C41AA389E}"/>
                </a:ext>
              </a:extLst>
            </p:cNvPr>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1301245" y="4222198"/>
              <a:ext cx="589280" cy="638794"/>
            </a:xfrm>
            <a:prstGeom prst="rect">
              <a:avLst/>
            </a:prstGeom>
            <a:noFill/>
            <a:ln>
              <a:noFill/>
            </a:ln>
          </p:spPr>
        </p:pic>
        <p:pic>
          <p:nvPicPr>
            <p:cNvPr id="183" name="Immagine 182">
              <a:extLst>
                <a:ext uri="{FF2B5EF4-FFF2-40B4-BE49-F238E27FC236}">
                  <a16:creationId xmlns:a16="http://schemas.microsoft.com/office/drawing/2014/main" id="{31598A49-4639-41A2-955D-0725493C4878}"/>
                </a:ext>
              </a:extLst>
            </p:cNvPr>
            <p:cNvPicPr/>
            <p:nvPr/>
          </p:nvPicPr>
          <p:blipFill>
            <a:blip r:embed="rId31" cstate="print">
              <a:extLst>
                <a:ext uri="{28A0092B-C50C-407E-A947-70E740481C1C}">
                  <a14:useLocalDpi xmlns:a14="http://schemas.microsoft.com/office/drawing/2010/main" val="0"/>
                </a:ext>
              </a:extLst>
            </a:blip>
            <a:srcRect/>
            <a:stretch/>
          </p:blipFill>
          <p:spPr bwMode="auto">
            <a:xfrm>
              <a:off x="5008283" y="4872678"/>
              <a:ext cx="2000556" cy="411215"/>
            </a:xfrm>
            <a:prstGeom prst="rect">
              <a:avLst/>
            </a:prstGeom>
            <a:noFill/>
            <a:ln>
              <a:noFill/>
            </a:ln>
          </p:spPr>
        </p:pic>
        <p:pic>
          <p:nvPicPr>
            <p:cNvPr id="184" name="Immagine 183">
              <a:extLst>
                <a:ext uri="{FF2B5EF4-FFF2-40B4-BE49-F238E27FC236}">
                  <a16:creationId xmlns:a16="http://schemas.microsoft.com/office/drawing/2014/main" id="{87D5F2A2-C19E-46F5-9C15-30DCE78C3596}"/>
                </a:ext>
              </a:extLst>
            </p:cNvPr>
            <p:cNvPicPr/>
            <p:nvPr/>
          </p:nvPicPr>
          <p:blipFill>
            <a:blip r:embed="rId32">
              <a:extLst>
                <a:ext uri="{28A0092B-C50C-407E-A947-70E740481C1C}">
                  <a14:useLocalDpi xmlns:a14="http://schemas.microsoft.com/office/drawing/2010/main" val="0"/>
                </a:ext>
              </a:extLst>
            </a:blip>
            <a:srcRect/>
            <a:stretch>
              <a:fillRect/>
            </a:stretch>
          </p:blipFill>
          <p:spPr bwMode="auto">
            <a:xfrm>
              <a:off x="7538778" y="1199484"/>
              <a:ext cx="680493" cy="660242"/>
            </a:xfrm>
            <a:prstGeom prst="rect">
              <a:avLst/>
            </a:prstGeom>
            <a:noFill/>
            <a:ln>
              <a:noFill/>
            </a:ln>
          </p:spPr>
        </p:pic>
        <p:pic>
          <p:nvPicPr>
            <p:cNvPr id="185" name="Immagine 184">
              <a:extLst>
                <a:ext uri="{FF2B5EF4-FFF2-40B4-BE49-F238E27FC236}">
                  <a16:creationId xmlns:a16="http://schemas.microsoft.com/office/drawing/2014/main" id="{508248BB-8DFF-4B1C-88E0-6A1843C9EA65}"/>
                </a:ext>
              </a:extLst>
            </p:cNvPr>
            <p:cNvPicPr/>
            <p:nvPr/>
          </p:nvPicPr>
          <p:blipFill>
            <a:blip r:embed="rId33" cstate="print">
              <a:extLst>
                <a:ext uri="{28A0092B-C50C-407E-A947-70E740481C1C}">
                  <a14:useLocalDpi xmlns:a14="http://schemas.microsoft.com/office/drawing/2010/main" val="0"/>
                </a:ext>
              </a:extLst>
            </a:blip>
            <a:srcRect/>
            <a:stretch>
              <a:fillRect/>
            </a:stretch>
          </p:blipFill>
          <p:spPr bwMode="auto">
            <a:xfrm>
              <a:off x="7516657" y="3765985"/>
              <a:ext cx="998693" cy="430682"/>
            </a:xfrm>
            <a:prstGeom prst="rect">
              <a:avLst/>
            </a:prstGeom>
            <a:noFill/>
            <a:ln>
              <a:noFill/>
            </a:ln>
          </p:spPr>
        </p:pic>
      </p:grpSp>
    </p:spTree>
    <p:extLst>
      <p:ext uri="{BB962C8B-B14F-4D97-AF65-F5344CB8AC3E}">
        <p14:creationId xmlns:p14="http://schemas.microsoft.com/office/powerpoint/2010/main" val="410932564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1023</Words>
  <Application>Microsoft Office PowerPoint</Application>
  <PresentationFormat>Widescreen</PresentationFormat>
  <Paragraphs>86</Paragraphs>
  <Slides>9</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Arial</vt:lpstr>
      <vt:lpstr>Bahnschrift Light Condensed</vt:lpstr>
      <vt:lpstr>Calibri</vt:lpstr>
      <vt:lpstr>Calibri Light</vt:lpstr>
      <vt:lpstr>Tema di Office</vt:lpstr>
      <vt:lpstr>WP2  Priority and Strategy design </vt:lpstr>
      <vt:lpstr>WP2 Info</vt:lpstr>
      <vt:lpstr>Presentazione standard di PowerPoint</vt:lpstr>
      <vt:lpstr>Task 2.1 - Ongoing</vt:lpstr>
      <vt:lpstr>Task 2.2 - Ongoing</vt:lpstr>
      <vt:lpstr>Task 2.3 - Ongoing</vt:lpstr>
      <vt:lpstr>Task 2.4 (May 2021,M17)</vt:lpstr>
      <vt:lpstr>Task 2.5 (August 2021,M20)</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WP2  Priority and Strategy design </dc:title>
  <dc:creator>Camilla Tomao</dc:creator>
  <cp:lastModifiedBy>Camilla Tomao</cp:lastModifiedBy>
  <cp:revision>22</cp:revision>
  <dcterms:created xsi:type="dcterms:W3CDTF">2020-11-18T14:54:25Z</dcterms:created>
  <dcterms:modified xsi:type="dcterms:W3CDTF">2021-03-17T08:09:35Z</dcterms:modified>
</cp:coreProperties>
</file>