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2" r:id="rId4"/>
    <p:sldId id="275" r:id="rId5"/>
    <p:sldId id="277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0" y="1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06FEC-DD85-435D-B74A-535EDB9817D2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D874C-30C7-45B5-BD62-D8F00C05761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8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01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27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50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6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2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64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31B9A5-B6A4-4BD4-96F9-24FAAB405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2E3420-2F32-4DAE-885C-1639D17B4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31FB39-8B9F-499C-8AA2-85374E7F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5203C6-3076-4F80-8C9E-746A9317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C1D5C2-60A8-47F5-81D9-6D15F7B7F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53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03B978-1674-446C-AE8C-25ECE592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5EBD49A-28DD-4BD2-A4AA-4CECEC71C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6B7167-3759-4AB0-8B06-A61D53CD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C6F752-F2F2-42EA-A2F3-8AF03B71B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7E00D7-F4A9-4D96-B477-D64495B7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233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134520C-3BDF-4D85-A665-17A75FCC9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CF5045-F48A-4525-B21A-AED68BBA5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D02720-716D-4D34-8AE3-0C28A30D3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830727-D95A-471D-B9DA-F2DA1FF7D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32981C-374F-4A8C-BD82-4C6EEFFBE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56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428735-50D7-4EBD-91A5-039D15826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1B1ED8-8A28-4BC6-85A6-9079DEAC7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19BB86-11B4-47F3-94E5-0391B16CC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54DFE7-1E91-4361-894B-102EF52C1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26ED82-E6DD-4291-ACB1-B617088B2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9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66CAE-D95D-42A2-866A-D8D80F5F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0D542C-CE86-4485-A253-4D33CD468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8C70F-F41E-481E-B9FF-64E6459E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8FC16A-B4F7-49D3-8EDC-0D391C8FC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C9FDC7-44D4-49E0-A354-61352DBB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32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FA9A50-EE1E-433A-B6AC-52DA06EC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F97B0F-911E-481B-89FF-8594560E9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179235D-5878-4BAE-915D-C89EDB597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FB569D-B2AA-48E2-B794-CB86C2F3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F01D4A-D6FE-46C5-9663-E2068ECF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F09552-B19F-4249-B0EE-4C715944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00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E88C66-19BB-4A2F-8867-8F377A61C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01F2E6-5BC3-4F5C-B571-67508F248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C1ED27-4EC8-44EF-873B-D63C74F09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E8653B-4161-4BB5-A75A-CEFD880DE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65163DA-E9E8-45CF-BDAE-A298C14F2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00F3EA2-967C-45C5-BEBE-28255B4BD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9C4B274-BA2D-40BB-B032-07E0A1174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89531DE-BE7E-439B-9A8F-7F807EBD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88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AA4DB-2BEB-4512-9E9E-F5D259CE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16C3C6C-8AE0-4877-8AA3-1C3F800B1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56171DB-9D86-4FEA-B2A9-7AAEE2A5F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1C13CB6-D6BA-4292-8955-D40BA39E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42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A0CFA68-F180-49BE-951C-59967B300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5E3B8BD-2BE5-4250-A354-284010EB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E5BF74E-5DD8-408B-B9FA-CC86B0C1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31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24C44A-53DF-4E7E-8F9C-351A9E162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3EEA00-329D-4C1A-87BF-A9DF5C78A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E7F35F7-80D6-4DA3-B2A3-81E6CABB5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A4113C-C31F-46DF-A3C5-6CD385C4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84829B-496A-45C9-B9CC-34ACD468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95F935-D064-46B5-88BB-ECB87174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40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504FAB-6492-4142-98E0-D83CCCC11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7A955C4-5B71-4900-A7D4-3AC5B5877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B38AC5-12C6-466F-A823-B198BE5D1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FB2CA1-F76F-401F-9DA4-2FDC47D0E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553E1D-1C14-4979-8F16-2CA011906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D6D4AD-B0E2-4213-872D-B1B9CB14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31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2EEB5B2-4317-47BB-9A64-E8AA29E1C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C13234B-18AE-409A-9FFD-F4DC66F30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26566B-32D0-4BE1-A17F-A109D8162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63FE7-9F1A-46D3-9009-FB54C9F9A6B4}" type="datetimeFigureOut">
              <a:rPr lang="it-IT" smtClean="0"/>
              <a:t>27/05/22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29CB68-F7AB-4C11-8D01-0C319EBC2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62F5BA-E6BD-43D1-96A0-8E4DD4DF6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2D1C-E401-47AC-804E-DF6EF7D9D5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86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claudio.carpineti@gmail.com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tomao@enapra.i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.rossi@confagricoltura.it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55648" y="1972588"/>
            <a:ext cx="8680704" cy="1316343"/>
          </a:xfrm>
        </p:spPr>
        <p:txBody>
          <a:bodyPr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WP2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Priorities and Strategy Design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2667000" y="3882871"/>
            <a:ext cx="6858000" cy="1589456"/>
          </a:xfrm>
        </p:spPr>
        <p:txBody>
          <a:bodyPr>
            <a:normAutofit/>
          </a:bodyPr>
          <a:lstStyle/>
          <a:p>
            <a:r>
              <a:rPr lang="en-US" sz="2300" dirty="0"/>
              <a:t>Daniel Rossi, Delegate R&amp;I</a:t>
            </a:r>
          </a:p>
          <a:p>
            <a:r>
              <a:rPr lang="en-US" sz="2300" dirty="0"/>
              <a:t>Camilla Tomao, Claudio </a:t>
            </a:r>
            <a:r>
              <a:rPr lang="en-US" sz="2300" dirty="0" err="1"/>
              <a:t>Carpineti</a:t>
            </a:r>
            <a:r>
              <a:rPr lang="en-US" sz="2300" dirty="0"/>
              <a:t>, Elisabetta </a:t>
            </a:r>
            <a:r>
              <a:rPr lang="en-US" sz="2300" dirty="0" err="1"/>
              <a:t>Pierantoni</a:t>
            </a:r>
            <a:endParaRPr lang="en-US" sz="2300" dirty="0"/>
          </a:p>
          <a:p>
            <a:r>
              <a:rPr lang="en-US" sz="2300" dirty="0"/>
              <a:t>CONFAGRICOLTURA WP2 Leader</a:t>
            </a:r>
          </a:p>
          <a:p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2667000" y="4148639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2667000" y="5527702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30-31</a:t>
            </a:r>
            <a:r>
              <a:rPr lang="en-US" sz="1600" b="1" baseline="30000" dirty="0"/>
              <a:t>st</a:t>
            </a:r>
            <a:r>
              <a:rPr lang="en-US" sz="1600" b="1" dirty="0"/>
              <a:t> May 2022</a:t>
            </a:r>
          </a:p>
          <a:p>
            <a:r>
              <a:rPr lang="en-US" sz="1600" b="1" dirty="0" err="1"/>
              <a:t>Ania</a:t>
            </a:r>
            <a:r>
              <a:rPr lang="en-US" sz="1600" b="1" dirty="0"/>
              <a:t>, France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5440" y="1080192"/>
            <a:ext cx="8961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344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FIELDS – Blueprint 612664 – 1/1/20-41/12/24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149" y="457689"/>
            <a:ext cx="2290062" cy="5022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DA0E692-6F20-4A4E-8451-075EA6523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62722"/>
            <a:ext cx="12192000" cy="58477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75EAD06-BB39-44EA-BC77-7AC115D8C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63" y="98472"/>
            <a:ext cx="1289897" cy="122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D8E67F2-F753-4E06-8229-4970A6725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4272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EE1BDFD-564B-44A4-841A-50D6A8E75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6133318" y="371672"/>
            <a:ext cx="4977976" cy="2000980"/>
          </a:xfrm>
        </p:spPr>
        <p:txBody>
          <a:bodyPr>
            <a:normAutofit/>
          </a:bodyPr>
          <a:lstStyle/>
          <a:p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8" name="Freeform 60">
            <a:extLst>
              <a:ext uri="{FF2B5EF4-FFF2-40B4-BE49-F238E27FC236}">
                <a16:creationId xmlns:a16="http://schemas.microsoft.com/office/drawing/2014/main" id="{007B8288-68CC-4847-8419-CF535B6B7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3882" y="0"/>
            <a:ext cx="3880988" cy="2206512"/>
          </a:xfrm>
          <a:custGeom>
            <a:avLst/>
            <a:gdLst>
              <a:gd name="connsiteX0" fmla="*/ 20753 w 3960193"/>
              <a:gd name="connsiteY0" fmla="*/ 0 h 2251543"/>
              <a:gd name="connsiteX1" fmla="*/ 3939440 w 3960193"/>
              <a:gd name="connsiteY1" fmla="*/ 0 h 2251543"/>
              <a:gd name="connsiteX2" fmla="*/ 3949969 w 3960193"/>
              <a:gd name="connsiteY2" fmla="*/ 68994 h 2251543"/>
              <a:gd name="connsiteX3" fmla="*/ 3960193 w 3960193"/>
              <a:gd name="connsiteY3" fmla="*/ 271447 h 2251543"/>
              <a:gd name="connsiteX4" fmla="*/ 1980096 w 3960193"/>
              <a:gd name="connsiteY4" fmla="*/ 2251543 h 2251543"/>
              <a:gd name="connsiteX5" fmla="*/ 0 w 3960193"/>
              <a:gd name="connsiteY5" fmla="*/ 271447 h 2251543"/>
              <a:gd name="connsiteX6" fmla="*/ 10224 w 3960193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3" h="2251543">
                <a:moveTo>
                  <a:pt x="20753" y="0"/>
                </a:moveTo>
                <a:lnTo>
                  <a:pt x="3939440" y="0"/>
                </a:lnTo>
                <a:lnTo>
                  <a:pt x="3949969" y="68994"/>
                </a:lnTo>
                <a:cubicBezTo>
                  <a:pt x="3956730" y="135559"/>
                  <a:pt x="3960193" y="203099"/>
                  <a:pt x="3960193" y="271447"/>
                </a:cubicBezTo>
                <a:cubicBezTo>
                  <a:pt x="3960193" y="1365024"/>
                  <a:pt x="3073674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4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496" y="616049"/>
            <a:ext cx="2532690" cy="555413"/>
          </a:xfrm>
          <a:prstGeom prst="rect">
            <a:avLst/>
          </a:prstGeom>
        </p:spPr>
      </p:pic>
      <p:sp>
        <p:nvSpPr>
          <p:cNvPr id="20" name="Freeform 68">
            <a:extLst>
              <a:ext uri="{FF2B5EF4-FFF2-40B4-BE49-F238E27FC236}">
                <a16:creationId xmlns:a16="http://schemas.microsoft.com/office/drawing/2014/main" id="{32BA8EA8-C1B6-4309-B674-F9F399B96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12701"/>
            <a:ext cx="4942589" cy="3945299"/>
          </a:xfrm>
          <a:custGeom>
            <a:avLst/>
            <a:gdLst>
              <a:gd name="connsiteX0" fmla="*/ 2223943 w 4942589"/>
              <a:gd name="connsiteY0" fmla="*/ 0 h 3945299"/>
              <a:gd name="connsiteX1" fmla="*/ 4942589 w 4942589"/>
              <a:gd name="connsiteY1" fmla="*/ 2718646 h 3945299"/>
              <a:gd name="connsiteX2" fmla="*/ 4728945 w 4942589"/>
              <a:gd name="connsiteY2" fmla="*/ 3776866 h 3945299"/>
              <a:gd name="connsiteX3" fmla="*/ 4647806 w 4942589"/>
              <a:gd name="connsiteY3" fmla="*/ 3945299 h 3945299"/>
              <a:gd name="connsiteX4" fmla="*/ 0 w 4942589"/>
              <a:gd name="connsiteY4" fmla="*/ 3945299 h 3945299"/>
              <a:gd name="connsiteX5" fmla="*/ 0 w 4942589"/>
              <a:gd name="connsiteY5" fmla="*/ 1157971 h 3945299"/>
              <a:gd name="connsiteX6" fmla="*/ 126104 w 4942589"/>
              <a:gd name="connsiteY6" fmla="*/ 989335 h 3945299"/>
              <a:gd name="connsiteX7" fmla="*/ 2223943 w 4942589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2589" h="3945299">
                <a:moveTo>
                  <a:pt x="2223943" y="0"/>
                </a:moveTo>
                <a:cubicBezTo>
                  <a:pt x="3725410" y="0"/>
                  <a:pt x="4942589" y="1217179"/>
                  <a:pt x="4942589" y="2718646"/>
                </a:cubicBezTo>
                <a:cubicBezTo>
                  <a:pt x="4942589" y="3094013"/>
                  <a:pt x="4866516" y="3451612"/>
                  <a:pt x="4728945" y="3776866"/>
                </a:cubicBezTo>
                <a:lnTo>
                  <a:pt x="4647806" y="3945299"/>
                </a:lnTo>
                <a:lnTo>
                  <a:pt x="0" y="3945299"/>
                </a:lnTo>
                <a:lnTo>
                  <a:pt x="0" y="1157971"/>
                </a:lnTo>
                <a:lnTo>
                  <a:pt x="126104" y="989335"/>
                </a:lnTo>
                <a:cubicBezTo>
                  <a:pt x="624744" y="385123"/>
                  <a:pt x="1379368" y="0"/>
                  <a:pt x="2223943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0B705CC-E7AC-4138-8DB3-092BA83CFF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634" y="3875314"/>
            <a:ext cx="2817300" cy="2670429"/>
          </a:xfrm>
          <a:prstGeom prst="rect">
            <a:avLst/>
          </a:prstGeom>
        </p:spPr>
      </p:pic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94A9C6C-1472-49E2-A08D-475DB4E3CBD3}" type="slidenum">
              <a:rPr lang="en-US" sz="11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sz="1100">
              <a:solidFill>
                <a:srgbClr val="898989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44E7F06-7428-435C-9542-A4FCAA9B82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246304"/>
            <a:ext cx="12192000" cy="585216"/>
          </a:xfrm>
          <a:prstGeom prst="rect">
            <a:avLst/>
          </a:prstGeom>
        </p:spPr>
      </p:pic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8362F8A-DBE5-937F-92EA-47602FEF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5222" y="2077278"/>
            <a:ext cx="5744473" cy="240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WP2 </a:t>
            </a:r>
            <a:b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and Strategy Design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WP Start/End date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M12-M48</a:t>
            </a:r>
          </a:p>
          <a:p>
            <a:pPr marL="0" indent="0">
              <a:buNone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Partners involved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ALL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087" y="1004844"/>
            <a:ext cx="9929191" cy="4826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Aim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Strategy and Implementation Plans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 Objectives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Perform an analysis of the skill gaps in agriculture and forestry related to three areas: Sustainability, Bio-economy and Digitalization considering also the soft skills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 and prioritize the skills in these domains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 a general EU strategy to transfer these skills to agriculture and related sectors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 7 specific National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oadmaps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NRM (Spain, France, Italy, Austria, The Netherlands, Finland, Ireland)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Mobilize knowledge around EU with a transferability framework by matching the National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oadmaps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NRM with EU tools (CEDEFOP, ESCO, ECVET, ECTS)	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149" y="457689"/>
            <a:ext cx="2290062" cy="5022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DA0E692-6F20-4A4E-8451-075EA6523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62722"/>
            <a:ext cx="12192000" cy="58477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75EAD06-BB39-44EA-BC77-7AC115D8C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63" y="98472"/>
            <a:ext cx="1289897" cy="122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708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17266" y="382012"/>
            <a:ext cx="8961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149" y="457689"/>
            <a:ext cx="2290062" cy="5022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DA0E692-6F20-4A4E-8451-075EA6523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62722"/>
            <a:ext cx="12192000" cy="58477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75EAD06-BB39-44EA-BC77-7AC115D8C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63" y="98472"/>
            <a:ext cx="1289897" cy="122064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AA52207-B03F-8B18-9D71-11E145B45987}"/>
              </a:ext>
            </a:extLst>
          </p:cNvPr>
          <p:cNvSpPr txBox="1"/>
          <p:nvPr/>
        </p:nvSpPr>
        <p:spPr>
          <a:xfrm>
            <a:off x="1662778" y="1122853"/>
            <a:ext cx="922057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Completed by M24 – December 2021 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T2.1 Analysis of skill gaps and new profiles creation (M12-M20)</a:t>
            </a:r>
          </a:p>
          <a:p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Task Leader AC3A,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Partner UNITO, CONFAGRI, ISEKI, ICOS, AERES, AP, UHOH, CERTH, ACTIA, GAIA, CONFAGRI PT, SCOOP, GSZ, LVA, UCLM, AC3A, FIAB, FDE, FENACORE, INFOR, LLL-P, ANIA,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PlanetETP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EFB, PA, FJ-BLT, AFVET, CEPI, FJ-BLT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Deliverable: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List of newly identified occupational profiles and their description of skills, competences, knowledge and qualifications.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T2.2 Profiles prioritization (M14-M21) </a:t>
            </a:r>
          </a:p>
          <a:p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Task Leader CONFAGRI PT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Partner UNITO, CONFAGRI, WUR, ISEKI, ICOS, AERES, AP, UHOH, SCOOP, GZS, UCLM, AC3A, FIAB, INFOR, ANIA, EFB, FJ-BLT, CEPI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Deliverable: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10 new occupational profiles standardized for transferability.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8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5440" y="811479"/>
            <a:ext cx="89611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149" y="457689"/>
            <a:ext cx="2290062" cy="5022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DA0E692-6F20-4A4E-8451-075EA6523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62722"/>
            <a:ext cx="12192000" cy="58477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75EAD06-BB39-44EA-BC77-7AC115D8C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63" y="98472"/>
            <a:ext cx="1289897" cy="122064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AA52207-B03F-8B18-9D71-11E145B45987}"/>
              </a:ext>
            </a:extLst>
          </p:cNvPr>
          <p:cNvSpPr txBox="1"/>
          <p:nvPr/>
        </p:nvSpPr>
        <p:spPr>
          <a:xfrm>
            <a:off x="1662777" y="1638269"/>
            <a:ext cx="9409413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Ongoing – end of the project M48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T2.3 European Strategy formulation (M12-M48) </a:t>
            </a:r>
          </a:p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Task Leader WUR,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Partner ALL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Deliverable: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Draft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submitted in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M24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December 2021) Intermediate report towards Deliverable D3.2 (European Strategy) of the FIELDS project (Month 45, September 2023) – link with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Pact for skills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22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9011" y="457689"/>
            <a:ext cx="8961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149" y="457689"/>
            <a:ext cx="2290062" cy="5022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DA0E692-6F20-4A4E-8451-075EA6523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62722"/>
            <a:ext cx="12192000" cy="58477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75EAD06-BB39-44EA-BC77-7AC115D8C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63" y="98472"/>
            <a:ext cx="1289897" cy="122064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AA52207-B03F-8B18-9D71-11E145B45987}"/>
              </a:ext>
            </a:extLst>
          </p:cNvPr>
          <p:cNvSpPr txBox="1"/>
          <p:nvPr/>
        </p:nvSpPr>
        <p:spPr>
          <a:xfrm>
            <a:off x="1390737" y="1397674"/>
            <a:ext cx="9592001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Ongoing – end of the project M48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T2.4 Roadmap formulation and refining (M25-48) </a:t>
            </a:r>
          </a:p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Task Leader CONFAGRI,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Partner ALL</a:t>
            </a:r>
          </a:p>
          <a:p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Currently ongoing National Working Meetings in the 7 target countries</a:t>
            </a:r>
          </a:p>
          <a:p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Deliverable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Draft report on 7 National Roadmaps to be submitted within M33 (September 2022).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Deliverable D2.4 due date M45 (September 2023).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15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9011" y="457689"/>
            <a:ext cx="8961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149" y="457689"/>
            <a:ext cx="2290062" cy="5022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DA0E692-6F20-4A4E-8451-075EA6523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62722"/>
            <a:ext cx="12192000" cy="58477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75EAD06-BB39-44EA-BC77-7AC115D8C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63" y="98472"/>
            <a:ext cx="1289897" cy="122064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AA52207-B03F-8B18-9D71-11E145B45987}"/>
              </a:ext>
            </a:extLst>
          </p:cNvPr>
          <p:cNvSpPr txBox="1"/>
          <p:nvPr/>
        </p:nvSpPr>
        <p:spPr>
          <a:xfrm>
            <a:off x="1400676" y="1615904"/>
            <a:ext cx="9224253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T2.5 Transferability framework (Started M23 November 2021) 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Task Leader LLL-P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Partner INFOR, AERES, AP, UNITO,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EfVET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Deliverable: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Report. Country guidelines and references to allow transferability of curricula within Europe.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16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149" y="457689"/>
            <a:ext cx="2290062" cy="5022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DA0E692-6F20-4A4E-8451-075EA6523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62722"/>
            <a:ext cx="12192000" cy="58477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75EAD06-BB39-44EA-BC77-7AC115D8C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63" y="98472"/>
            <a:ext cx="1289897" cy="122064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AA52207-B03F-8B18-9D71-11E145B45987}"/>
              </a:ext>
            </a:extLst>
          </p:cNvPr>
          <p:cNvSpPr txBox="1"/>
          <p:nvPr/>
        </p:nvSpPr>
        <p:spPr>
          <a:xfrm>
            <a:off x="838199" y="98472"/>
            <a:ext cx="11096011" cy="604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Daniel Rossi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d.rossi@confagricoltura.it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Camilla Tomao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tomao@enapra.it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Claudio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Carpineti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claudio.carpineti@gmail.com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292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512</Words>
  <Application>Microsoft Macintosh PowerPoint</Application>
  <PresentationFormat>Widescreen</PresentationFormat>
  <Paragraphs>90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WP2  Priorities and Strategy Design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WP2  Priority and Strategy design</dc:title>
  <dc:creator>Camilla Tomao</dc:creator>
  <cp:lastModifiedBy>Microsoft Office User</cp:lastModifiedBy>
  <cp:revision>130</cp:revision>
  <dcterms:created xsi:type="dcterms:W3CDTF">2020-11-18T14:54:25Z</dcterms:created>
  <dcterms:modified xsi:type="dcterms:W3CDTF">2022-05-27T08:28:48Z</dcterms:modified>
</cp:coreProperties>
</file>