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61" r:id="rId3"/>
    <p:sldId id="264" r:id="rId4"/>
    <p:sldId id="289" r:id="rId5"/>
    <p:sldId id="290" r:id="rId6"/>
    <p:sldId id="286" r:id="rId7"/>
    <p:sldId id="266" r:id="rId8"/>
    <p:sldId id="28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CDD1"/>
    <a:srgbClr val="864033"/>
    <a:srgbClr val="8C5C16"/>
    <a:srgbClr val="2A8ECE"/>
    <a:srgbClr val="2B8ECE"/>
    <a:srgbClr val="2B8FCE"/>
    <a:srgbClr val="304A89"/>
    <a:srgbClr val="2C8FCE"/>
    <a:srgbClr val="344F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8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2136070"/>
            <a:ext cx="77724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C8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2" y="318420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6695" y="602951"/>
            <a:ext cx="2525406" cy="720462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0" y="6236599"/>
            <a:ext cx="9143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241899" y="139392"/>
            <a:ext cx="1818825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49"/>
            <a:ext cx="78867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5793" y="6614616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28650" y="702148"/>
            <a:ext cx="7886700" cy="0"/>
          </a:xfrm>
          <a:prstGeom prst="line">
            <a:avLst/>
          </a:prstGeom>
          <a:ln w="28575">
            <a:solidFill>
              <a:srgbClr val="2A8E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A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49"/>
            <a:ext cx="1266826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66473"/>
            <a:ext cx="30861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lexandra.desbourdes@ac3a.chambagri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NCgncMTOJ62ZQsrHIvM9zDD3GLKJt0aI/view?usp=sharing" TargetMode="External"/><Relationship Id="rId2" Type="http://schemas.openxmlformats.org/officeDocument/2006/relationships/hyperlink" Target="https://drive.google.com/file/d/1uVSIOuxhbv1t3ftc-1d0kfKdMCvT7EnB/view?usp=shari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tiff"/><Relationship Id="rId18" Type="http://schemas.openxmlformats.org/officeDocument/2006/relationships/image" Target="../media/image20.jpe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5.png"/><Relationship Id="rId2" Type="http://schemas.openxmlformats.org/officeDocument/2006/relationships/hyperlink" Target="mailto:Alexandra.desbourdes@ac3a.chambagri.fr" TargetMode="External"/><Relationship Id="rId16" Type="http://schemas.openxmlformats.org/officeDocument/2006/relationships/image" Target="../media/image18.jpeg"/><Relationship Id="rId20" Type="http://schemas.openxmlformats.org/officeDocument/2006/relationships/image" Target="../media/image22.jpe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jpeg"/><Relationship Id="rId32" Type="http://schemas.openxmlformats.org/officeDocument/2006/relationships/image" Target="../media/image34.png"/><Relationship Id="rId5" Type="http://schemas.openxmlformats.org/officeDocument/2006/relationships/image" Target="../media/image7.png"/><Relationship Id="rId15" Type="http://schemas.openxmlformats.org/officeDocument/2006/relationships/image" Target="../media/image17.jpeg"/><Relationship Id="rId23" Type="http://schemas.openxmlformats.org/officeDocument/2006/relationships/image" Target="../media/image25.jpeg"/><Relationship Id="rId28" Type="http://schemas.openxmlformats.org/officeDocument/2006/relationships/image" Target="../media/image30.jpeg"/><Relationship Id="rId10" Type="http://schemas.openxmlformats.org/officeDocument/2006/relationships/image" Target="../media/image12.jpeg"/><Relationship Id="rId19" Type="http://schemas.openxmlformats.org/officeDocument/2006/relationships/image" Target="../media/image21.png"/><Relationship Id="rId31" Type="http://schemas.openxmlformats.org/officeDocument/2006/relationships/image" Target="../media/image33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jpeg"/><Relationship Id="rId22" Type="http://schemas.openxmlformats.org/officeDocument/2006/relationships/image" Target="../media/image24.png"/><Relationship Id="rId27" Type="http://schemas.openxmlformats.org/officeDocument/2006/relationships/image" Target="../media/image29.jpeg"/><Relationship Id="rId30" Type="http://schemas.openxmlformats.org/officeDocument/2006/relationships/image" Target="../media/image32.jpeg"/><Relationship Id="rId8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648" y="1848751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4400" dirty="0">
                <a:solidFill>
                  <a:srgbClr val="2B8FCE"/>
                </a:solidFill>
              </a:rPr>
              <a:t>WP2 – Task 2.1: Analysis of skill gaps and new profiles creation 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1143000" y="3429000"/>
            <a:ext cx="6858000" cy="96637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AC3A</a:t>
            </a:r>
          </a:p>
          <a:p>
            <a:r>
              <a:rPr lang="en-US" dirty="0"/>
              <a:t>Alexandra </a:t>
            </a:r>
            <a:r>
              <a:rPr lang="en-US" dirty="0" err="1"/>
              <a:t>Desbourdes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Alexandra.desbourdes@ac3a.chambagri.fr</a:t>
            </a:r>
            <a:endParaRPr lang="en-US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143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1143000" y="4758642"/>
            <a:ext cx="6858000" cy="127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FIELDS 4</a:t>
            </a:r>
            <a:r>
              <a:rPr lang="en-US" sz="1800" b="1" baseline="30000" dirty="0"/>
              <a:t>th</a:t>
            </a:r>
            <a:r>
              <a:rPr lang="en-US" sz="1800" b="1" dirty="0"/>
              <a:t> project meeting</a:t>
            </a:r>
          </a:p>
          <a:p>
            <a:r>
              <a:rPr lang="en-US" sz="1800" dirty="0"/>
              <a:t>17/03/2020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T.2.1 Info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WP Start/end date: M12-M15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Partners</a:t>
            </a:r>
            <a:r>
              <a:rPr lang="en-US" dirty="0"/>
              <a:t> </a:t>
            </a:r>
            <a:r>
              <a:rPr lang="en-US" b="1" dirty="0"/>
              <a:t>involved</a:t>
            </a:r>
            <a:r>
              <a:rPr lang="en-US" dirty="0"/>
              <a:t>: </a:t>
            </a:r>
            <a:r>
              <a:rPr lang="en-US" sz="2000" dirty="0">
                <a:solidFill>
                  <a:srgbClr val="000000"/>
                </a:solidFill>
              </a:rPr>
              <a:t>UNITO, CONFAGRI, ISEKI, ICOS, AERES, AP, UHOH, CERTH, ACTIA, GAIA, CONFAGRI PT, SCOOP, GSZ, LVA, UCLM, AC3A, FIAB, FDE, FENACORE, INFOR, LLL-P, ANIA, </a:t>
            </a:r>
            <a:r>
              <a:rPr lang="en-US" sz="2000" dirty="0" err="1">
                <a:solidFill>
                  <a:srgbClr val="000000"/>
                </a:solidFill>
              </a:rPr>
              <a:t>PlanetETP</a:t>
            </a:r>
            <a:r>
              <a:rPr lang="en-US" sz="2000" dirty="0">
                <a:solidFill>
                  <a:srgbClr val="000000"/>
                </a:solidFill>
              </a:rPr>
              <a:t>, EFB, PA, FJ-BLT, AFVET, CEPI, FJ-BLT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Aim</a:t>
            </a:r>
            <a:r>
              <a:rPr lang="en-US" dirty="0"/>
              <a:t>: look at future skill needs, the existing training in response to those needs, and to identify gaps.</a:t>
            </a:r>
          </a:p>
          <a:p>
            <a:pPr marL="0" indent="0">
              <a:buNone/>
            </a:pPr>
            <a:r>
              <a:rPr lang="en-US" b="1" dirty="0"/>
              <a:t>Main Objectives:</a:t>
            </a:r>
            <a:r>
              <a:rPr lang="nb-NO" b="1" dirty="0"/>
              <a:t> </a:t>
            </a:r>
          </a:p>
          <a:p>
            <a:r>
              <a:rPr lang="it-IT" dirty="0"/>
              <a:t> Assess skill gaps in the bioeconomy, sustainability, and digitalisation sectors</a:t>
            </a:r>
          </a:p>
          <a:p>
            <a:r>
              <a:rPr lang="it-IT" dirty="0"/>
              <a:t>Create a detailed baseline of occupational profiles and skills needed in these sectors</a:t>
            </a:r>
            <a:endParaRPr lang="nb-NO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0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Deliverables &amp; Milestones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Deliverables</a:t>
            </a:r>
          </a:p>
          <a:p>
            <a:r>
              <a:rPr lang="en-US" b="1" dirty="0"/>
              <a:t>D2.1: </a:t>
            </a:r>
            <a:r>
              <a:rPr lang="en-US" dirty="0"/>
              <a:t>Detailed baseline of occupational profiles (M15) 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5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T2.1  </a:t>
            </a:r>
            <a:r>
              <a:rPr lang="en-US" sz="2000" dirty="0"/>
              <a:t>Analysis of skill gaps and new profiles creation </a:t>
            </a: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4</a:t>
            </a:fld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3235208-2058-4213-9DB4-24B7273B6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Methodology</a:t>
            </a:r>
            <a:endParaRPr lang="fr-FR" dirty="0"/>
          </a:p>
          <a:p>
            <a:pPr lvl="1"/>
            <a:r>
              <a:rPr lang="fr-FR" dirty="0" err="1"/>
              <a:t>Identify</a:t>
            </a:r>
            <a:r>
              <a:rPr lang="fr-FR" dirty="0"/>
              <a:t> </a:t>
            </a:r>
            <a:r>
              <a:rPr lang="fr-FR" dirty="0" err="1"/>
              <a:t>skill</a:t>
            </a:r>
            <a:r>
              <a:rPr lang="fr-FR" dirty="0"/>
              <a:t> gaps and future </a:t>
            </a:r>
            <a:r>
              <a:rPr lang="fr-FR" dirty="0" err="1"/>
              <a:t>skills</a:t>
            </a:r>
            <a:r>
              <a:rPr lang="fr-FR" dirty="0"/>
              <a:t> </a:t>
            </a:r>
            <a:r>
              <a:rPr lang="fr-FR" dirty="0" err="1"/>
              <a:t>needs</a:t>
            </a:r>
            <a:r>
              <a:rPr lang="fr-FR" dirty="0"/>
              <a:t>, </a:t>
            </a:r>
            <a:r>
              <a:rPr lang="fr-FR" dirty="0" err="1"/>
              <a:t>based</a:t>
            </a:r>
            <a:r>
              <a:rPr lang="fr-FR" dirty="0"/>
              <a:t> on WP1 outputs (6 </a:t>
            </a:r>
            <a:r>
              <a:rPr lang="fr-FR" dirty="0" err="1"/>
              <a:t>skill</a:t>
            </a:r>
            <a:r>
              <a:rPr lang="fr-FR" dirty="0"/>
              <a:t> gaps per </a:t>
            </a:r>
            <a:r>
              <a:rPr lang="fr-FR" dirty="0" err="1"/>
              <a:t>sector</a:t>
            </a:r>
            <a:r>
              <a:rPr lang="fr-FR" dirty="0"/>
              <a:t>).</a:t>
            </a:r>
          </a:p>
          <a:p>
            <a:pPr lvl="1"/>
            <a:r>
              <a:rPr lang="fr-FR" dirty="0"/>
              <a:t>Look for the </a:t>
            </a:r>
            <a:r>
              <a:rPr lang="fr-FR" dirty="0" err="1"/>
              <a:t>existing</a:t>
            </a:r>
            <a:r>
              <a:rPr lang="fr-FR" dirty="0"/>
              <a:t> training in </a:t>
            </a:r>
            <a:r>
              <a:rPr lang="fr-FR" dirty="0" err="1"/>
              <a:t>response</a:t>
            </a:r>
            <a:r>
              <a:rPr lang="fr-FR" dirty="0"/>
              <a:t> to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needs</a:t>
            </a:r>
            <a:endParaRPr lang="fr-FR" dirty="0"/>
          </a:p>
          <a:p>
            <a:pPr lvl="1"/>
            <a:r>
              <a:rPr lang="fr-FR" dirty="0" err="1"/>
              <a:t>Create</a:t>
            </a:r>
            <a:r>
              <a:rPr lang="fr-FR" dirty="0"/>
              <a:t> a </a:t>
            </a:r>
            <a:r>
              <a:rPr lang="fr-FR" dirty="0" err="1"/>
              <a:t>detailed</a:t>
            </a:r>
            <a:r>
              <a:rPr lang="fr-FR" dirty="0"/>
              <a:t> </a:t>
            </a:r>
            <a:r>
              <a:rPr lang="fr-FR" dirty="0" err="1"/>
              <a:t>baseline</a:t>
            </a:r>
            <a:r>
              <a:rPr lang="fr-FR" dirty="0"/>
              <a:t> of </a:t>
            </a:r>
            <a:r>
              <a:rPr lang="fr-FR" dirty="0" err="1"/>
              <a:t>occupational</a:t>
            </a:r>
            <a:r>
              <a:rPr lang="fr-FR" dirty="0"/>
              <a:t> profiles (2 per </a:t>
            </a:r>
            <a:r>
              <a:rPr lang="fr-FR" dirty="0" err="1"/>
              <a:t>sectors</a:t>
            </a:r>
            <a:r>
              <a:rPr lang="fr-FR" dirty="0"/>
              <a:t>, 10 in total). </a:t>
            </a:r>
            <a:r>
              <a:rPr lang="fr-FR" dirty="0" err="1"/>
              <a:t>Occupational</a:t>
            </a:r>
            <a:r>
              <a:rPr lang="fr-FR" dirty="0"/>
              <a:t> profiles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based</a:t>
            </a:r>
            <a:r>
              <a:rPr lang="fr-FR" dirty="0"/>
              <a:t> on </a:t>
            </a:r>
            <a:r>
              <a:rPr lang="fr-FR" dirty="0" err="1"/>
              <a:t>ESCO’s</a:t>
            </a:r>
            <a:r>
              <a:rPr lang="fr-FR" dirty="0"/>
              <a:t> </a:t>
            </a:r>
            <a:r>
              <a:rPr lang="fr-FR" dirty="0" err="1"/>
              <a:t>criterias</a:t>
            </a:r>
            <a:r>
              <a:rPr lang="fr-FR" dirty="0"/>
              <a:t>:</a:t>
            </a:r>
          </a:p>
          <a:p>
            <a:pPr marL="457200" lvl="1" indent="0" algn="ctr">
              <a:buNone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Description</a:t>
            </a:r>
          </a:p>
          <a:p>
            <a:pPr marL="457200" lvl="1" indent="0" algn="ctr">
              <a:buNone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Alternative label</a:t>
            </a:r>
          </a:p>
          <a:p>
            <a:pPr marL="457200" lvl="1" indent="0" algn="ctr">
              <a:buNone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Essential skills and competences</a:t>
            </a:r>
          </a:p>
          <a:p>
            <a:pPr marL="457200" lvl="1" indent="0" algn="ctr">
              <a:buNone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Essential Knowledge</a:t>
            </a:r>
          </a:p>
          <a:p>
            <a:pPr marL="457200" lvl="1" indent="0" algn="ctr">
              <a:buNone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Optional skills and competences</a:t>
            </a:r>
          </a:p>
          <a:p>
            <a:pPr marL="457200" lvl="1" indent="0" algn="ctr">
              <a:buNone/>
            </a:pPr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Optional Knowledge</a:t>
            </a:r>
          </a:p>
          <a:p>
            <a:pPr lvl="1" algn="l"/>
            <a:r>
              <a:rPr lang="en-US" sz="1800" dirty="0"/>
              <a:t>Review the profiles</a:t>
            </a:r>
          </a:p>
          <a:p>
            <a:pPr lvl="1" algn="l"/>
            <a:r>
              <a:rPr lang="en-US" sz="1800" dirty="0"/>
              <a:t>Compile the baseline strategy document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612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T2.1  </a:t>
            </a:r>
            <a:r>
              <a:rPr lang="en-US" sz="2000" dirty="0"/>
              <a:t>Analysis of skill gaps and new profiles creation </a:t>
            </a: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5</a:t>
            </a:fld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3235208-2058-4213-9DB4-24B7273B6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profiles created </a:t>
            </a:r>
            <a:r>
              <a:rPr lang="en-US"/>
              <a:t>so far by CONFAGRI:</a:t>
            </a:r>
            <a:endParaRPr lang="en-US" dirty="0"/>
          </a:p>
          <a:p>
            <a:pPr marL="0" indent="0">
              <a:buNone/>
            </a:pP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CasellaDiTesto 9">
            <a:extLst>
              <a:ext uri="{FF2B5EF4-FFF2-40B4-BE49-F238E27FC236}">
                <a16:creationId xmlns:a16="http://schemas.microsoft.com/office/drawing/2014/main" id="{61307F86-D4EE-4A76-83AD-5132FE0606FB}"/>
              </a:ext>
            </a:extLst>
          </p:cNvPr>
          <p:cNvSpPr txBox="1"/>
          <p:nvPr/>
        </p:nvSpPr>
        <p:spPr>
          <a:xfrm>
            <a:off x="1181610" y="1324689"/>
            <a:ext cx="6398065" cy="107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PRECISION FARMING AND SUSTAINABLE MANAGEMENT OF CROP </a:t>
            </a:r>
            <a:r>
              <a:rPr lang="it-IT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TECHNICIAN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(National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Profile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Agricultural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Technician</a:t>
            </a:r>
            <a:r>
              <a:rPr lang="it-I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10">
            <a:extLst>
              <a:ext uri="{FF2B5EF4-FFF2-40B4-BE49-F238E27FC236}">
                <a16:creationId xmlns:a16="http://schemas.microsoft.com/office/drawing/2014/main" id="{3FDF9391-43EF-4875-B8D6-108901FD37E6}"/>
              </a:ext>
            </a:extLst>
          </p:cNvPr>
          <p:cNvSpPr txBox="1"/>
          <p:nvPr/>
        </p:nvSpPr>
        <p:spPr>
          <a:xfrm>
            <a:off x="1065941" y="3701935"/>
            <a:ext cx="6629401" cy="1904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 SOCIAL MEDIA MARKETING AND E-COMMERCE MANAGER IN THE AGRI-FOOD SECTOR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https://drive.google.com/file/d/1uVSIOuxhbv1t3ftc-1d0kfKdMCvT7EnB/view?usp=sharing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7">
            <a:extLst>
              <a:ext uri="{FF2B5EF4-FFF2-40B4-BE49-F238E27FC236}">
                <a16:creationId xmlns:a16="http://schemas.microsoft.com/office/drawing/2014/main" id="{E04D036A-BE9E-44FB-872A-73FA4684790C}"/>
              </a:ext>
            </a:extLst>
          </p:cNvPr>
          <p:cNvSpPr txBox="1"/>
          <p:nvPr/>
        </p:nvSpPr>
        <p:spPr>
          <a:xfrm>
            <a:off x="179545" y="2587082"/>
            <a:ext cx="8784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hlinkClick r:id="rId3"/>
              </a:rPr>
              <a:t>https://drive.google.com/file/d/1NCgncMTOJ62ZQsrHIvM9zDD3GLKJt0aI/view?usp=sharing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903969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T2.1  </a:t>
            </a:r>
            <a:r>
              <a:rPr lang="en-US" sz="2000" dirty="0"/>
              <a:t>Analysis of skill gaps and new profiles creation </a:t>
            </a:r>
            <a:endParaRPr lang="en-US" dirty="0"/>
          </a:p>
        </p:txBody>
      </p:sp>
      <p:graphicFrame>
        <p:nvGraphicFramePr>
          <p:cNvPr id="3" name="Espace réservé du contenu 2">
            <a:extLst>
              <a:ext uri="{FF2B5EF4-FFF2-40B4-BE49-F238E27FC236}">
                <a16:creationId xmlns:a16="http://schemas.microsoft.com/office/drawing/2014/main" id="{2604EF43-A65D-4729-A2B3-C2E75CD455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227775"/>
              </p:ext>
            </p:extLst>
          </p:nvPr>
        </p:nvGraphicFramePr>
        <p:xfrm>
          <a:off x="282574" y="1504951"/>
          <a:ext cx="8578851" cy="3295650"/>
        </p:xfrm>
        <a:graphic>
          <a:graphicData uri="http://schemas.openxmlformats.org/drawingml/2006/table">
            <a:tbl>
              <a:tblPr/>
              <a:tblGrid>
                <a:gridCol w="1155700">
                  <a:extLst>
                    <a:ext uri="{9D8B030D-6E8A-4147-A177-3AD203B41FA5}">
                      <a16:colId xmlns:a16="http://schemas.microsoft.com/office/drawing/2014/main" val="3141853757"/>
                    </a:ext>
                  </a:extLst>
                </a:gridCol>
                <a:gridCol w="1214967">
                  <a:extLst>
                    <a:ext uri="{9D8B030D-6E8A-4147-A177-3AD203B41FA5}">
                      <a16:colId xmlns:a16="http://schemas.microsoft.com/office/drawing/2014/main" val="3706946379"/>
                    </a:ext>
                  </a:extLst>
                </a:gridCol>
                <a:gridCol w="1214967">
                  <a:extLst>
                    <a:ext uri="{9D8B030D-6E8A-4147-A177-3AD203B41FA5}">
                      <a16:colId xmlns:a16="http://schemas.microsoft.com/office/drawing/2014/main" val="2635882066"/>
                    </a:ext>
                  </a:extLst>
                </a:gridCol>
                <a:gridCol w="1214967">
                  <a:extLst>
                    <a:ext uri="{9D8B030D-6E8A-4147-A177-3AD203B41FA5}">
                      <a16:colId xmlns:a16="http://schemas.microsoft.com/office/drawing/2014/main" val="2111809888"/>
                    </a:ext>
                  </a:extLst>
                </a:gridCol>
                <a:gridCol w="1214967">
                  <a:extLst>
                    <a:ext uri="{9D8B030D-6E8A-4147-A177-3AD203B41FA5}">
                      <a16:colId xmlns:a16="http://schemas.microsoft.com/office/drawing/2014/main" val="1280527876"/>
                    </a:ext>
                  </a:extLst>
                </a:gridCol>
                <a:gridCol w="1047749">
                  <a:extLst>
                    <a:ext uri="{9D8B030D-6E8A-4147-A177-3AD203B41FA5}">
                      <a16:colId xmlns:a16="http://schemas.microsoft.com/office/drawing/2014/main" val="3634300826"/>
                    </a:ext>
                  </a:extLst>
                </a:gridCol>
                <a:gridCol w="1515534">
                  <a:extLst>
                    <a:ext uri="{9D8B030D-6E8A-4147-A177-3AD203B41FA5}">
                      <a16:colId xmlns:a16="http://schemas.microsoft.com/office/drawing/2014/main" val="1268527704"/>
                    </a:ext>
                  </a:extLst>
                </a:gridCol>
              </a:tblGrid>
              <a:tr h="69145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FIELDS - T.2.1 Analysis of skill gaps and new profile creation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D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783593"/>
                  </a:ext>
                </a:extLst>
              </a:tr>
              <a:tr h="52083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bioeconomy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Forestry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Digitalisation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Sustainability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Soft Skills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/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Entrepreneurship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42383"/>
                  </a:ext>
                </a:extLst>
              </a:tr>
              <a:tr h="7812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Partners involved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UHOH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CEPI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FJ-BLT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SCOOP (&amp; CONFAGRI)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CONFAGRI</a:t>
                      </a:r>
                      <a:b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UNITO</a:t>
                      </a:r>
                      <a:b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CONFAGRI</a:t>
                      </a:r>
                      <a:b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UNITO</a:t>
                      </a:r>
                      <a:b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83095"/>
                  </a:ext>
                </a:extLst>
              </a:tr>
              <a:tr h="7812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Skill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gaps identification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Start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when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WP1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results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are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ready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at the end of March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40016"/>
                  </a:ext>
                </a:extLst>
              </a:tr>
              <a:tr h="5208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Occupational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profiles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Start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when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skill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gaps identification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90364"/>
                  </a:ext>
                </a:extLst>
              </a:tr>
            </a:tbl>
          </a:graphicData>
        </a:graphic>
      </p:graphicFrame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85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04A89"/>
                </a:solidFill>
              </a:rPr>
              <a:t>Q&amp;A</a:t>
            </a:r>
          </a:p>
        </p:txBody>
      </p:sp>
      <p:sp>
        <p:nvSpPr>
          <p:cNvPr id="7" name="Θέση κειμένου 6"/>
          <p:cNvSpPr>
            <a:spLocks noGrp="1"/>
          </p:cNvSpPr>
          <p:nvPr>
            <p:ph type="body" idx="4294967295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84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0C786E-723E-468C-B36A-14899D4CA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147" y="228457"/>
            <a:ext cx="7886700" cy="584501"/>
          </a:xfrm>
        </p:spPr>
        <p:txBody>
          <a:bodyPr>
            <a:normAutofit/>
          </a:bodyPr>
          <a:lstStyle/>
          <a:p>
            <a:pPr algn="r"/>
            <a:r>
              <a:rPr lang="it-IT" sz="2800" i="1" dirty="0"/>
              <a:t>Thank </a:t>
            </a:r>
            <a:r>
              <a:rPr lang="it-IT" sz="2800" i="1" dirty="0" err="1"/>
              <a:t>you</a:t>
            </a:r>
            <a:r>
              <a:rPr lang="it-IT" sz="2800" i="1" dirty="0"/>
              <a:t> for </a:t>
            </a:r>
            <a:r>
              <a:rPr lang="it-IT" sz="2800" i="1" dirty="0" err="1"/>
              <a:t>your</a:t>
            </a:r>
            <a:r>
              <a:rPr lang="it-IT" sz="2800" i="1" dirty="0"/>
              <a:t> </a:t>
            </a:r>
            <a:r>
              <a:rPr lang="it-IT" sz="2800" i="1" dirty="0" err="1"/>
              <a:t>attention</a:t>
            </a:r>
            <a:r>
              <a:rPr lang="it-IT" sz="2800" i="1" dirty="0"/>
              <a:t>!</a:t>
            </a:r>
            <a:endParaRPr lang="en-GB" sz="2800" i="1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90BAE0D-65AE-477A-8193-AD6EC1E7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Υπότιτλος 3">
            <a:extLst>
              <a:ext uri="{FF2B5EF4-FFF2-40B4-BE49-F238E27FC236}">
                <a16:creationId xmlns:a16="http://schemas.microsoft.com/office/drawing/2014/main" id="{65DEBD90-D19D-44E1-83DF-43620783F382}"/>
              </a:ext>
            </a:extLst>
          </p:cNvPr>
          <p:cNvSpPr txBox="1">
            <a:spLocks/>
          </p:cNvSpPr>
          <p:nvPr/>
        </p:nvSpPr>
        <p:spPr>
          <a:xfrm>
            <a:off x="332572" y="5501154"/>
            <a:ext cx="7886700" cy="756592"/>
          </a:xfrm>
        </p:spPr>
        <p:txBody>
          <a:bodyPr>
            <a:normAutofit/>
          </a:bodyPr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Alexandra </a:t>
            </a:r>
            <a:r>
              <a:rPr lang="en-US" sz="1800" dirty="0" err="1"/>
              <a:t>Desbourdes</a:t>
            </a:r>
            <a:r>
              <a:rPr lang="en-US" sz="1800" dirty="0"/>
              <a:t>, </a:t>
            </a:r>
            <a:r>
              <a:rPr lang="en-US" sz="1800" dirty="0">
                <a:hlinkClick r:id="rId2"/>
              </a:rPr>
              <a:t>Alexandra.desbourdes@ac3a.chambagri.fr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r>
              <a:rPr lang="en-US" sz="1800" b="1" dirty="0"/>
              <a:t>AC3A</a:t>
            </a:r>
          </a:p>
        </p:txBody>
      </p:sp>
      <p:grpSp>
        <p:nvGrpSpPr>
          <p:cNvPr id="2149" name="Gruppo 2148">
            <a:extLst>
              <a:ext uri="{FF2B5EF4-FFF2-40B4-BE49-F238E27FC236}">
                <a16:creationId xmlns:a16="http://schemas.microsoft.com/office/drawing/2014/main" id="{6938B44A-796C-4CFD-94B0-2C4F5FE7FDF5}"/>
              </a:ext>
            </a:extLst>
          </p:cNvPr>
          <p:cNvGrpSpPr/>
          <p:nvPr/>
        </p:nvGrpSpPr>
        <p:grpSpPr>
          <a:xfrm>
            <a:off x="561976" y="1122198"/>
            <a:ext cx="8132385" cy="4247154"/>
            <a:chOff x="561976" y="1122198"/>
            <a:chExt cx="8132385" cy="4247154"/>
          </a:xfrm>
        </p:grpSpPr>
        <p:pic>
          <p:nvPicPr>
            <p:cNvPr id="155" name="Immagine 154">
              <a:extLst>
                <a:ext uri="{FF2B5EF4-FFF2-40B4-BE49-F238E27FC236}">
                  <a16:creationId xmlns:a16="http://schemas.microsoft.com/office/drawing/2014/main" id="{34EA405D-7F7D-4CE4-AC44-C236CD8B7B90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7590" y="2066517"/>
              <a:ext cx="1212821" cy="458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" name="Immagine 155">
              <a:extLst>
                <a:ext uri="{FF2B5EF4-FFF2-40B4-BE49-F238E27FC236}">
                  <a16:creationId xmlns:a16="http://schemas.microsoft.com/office/drawing/2014/main" id="{8DD5F0B0-0484-48DF-B7A9-B9B46AFE482D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2416" y="2200275"/>
              <a:ext cx="1230333" cy="5053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Immagine 156">
              <a:extLst>
                <a:ext uri="{FF2B5EF4-FFF2-40B4-BE49-F238E27FC236}">
                  <a16:creationId xmlns:a16="http://schemas.microsoft.com/office/drawing/2014/main" id="{2B203592-19AA-42CA-A1BA-9F8B4644638F}"/>
                </a:ext>
              </a:extLst>
            </p:cNvPr>
            <p:cNvPicPr/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61976" y="2000251"/>
              <a:ext cx="1327904" cy="39352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8" name="Immagine 157">
              <a:extLst>
                <a:ext uri="{FF2B5EF4-FFF2-40B4-BE49-F238E27FC236}">
                  <a16:creationId xmlns:a16="http://schemas.microsoft.com/office/drawing/2014/main" id="{07C8F74A-5B61-4244-AC15-10706D298CB1}"/>
                </a:ext>
              </a:extLst>
            </p:cNvPr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018" y="1122198"/>
              <a:ext cx="1043939" cy="4410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Immagine 158">
              <a:extLst>
                <a:ext uri="{FF2B5EF4-FFF2-40B4-BE49-F238E27FC236}">
                  <a16:creationId xmlns:a16="http://schemas.microsoft.com/office/drawing/2014/main" id="{54DED8C5-4414-4E48-8AEB-A0867ED7A178}"/>
                </a:ext>
              </a:extLst>
            </p:cNvPr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76350" y="1208500"/>
              <a:ext cx="1029789" cy="506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0" name="Immagine 159">
              <a:extLst>
                <a:ext uri="{FF2B5EF4-FFF2-40B4-BE49-F238E27FC236}">
                  <a16:creationId xmlns:a16="http://schemas.microsoft.com/office/drawing/2014/main" id="{67FB50D9-F194-4C29-81BE-838AE0A9FC08}"/>
                </a:ext>
              </a:extLst>
            </p:cNvPr>
            <p:cNvPicPr/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18636" y="1238046"/>
              <a:ext cx="836817" cy="38740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1" name="Immagine 160">
              <a:extLst>
                <a:ext uri="{FF2B5EF4-FFF2-40B4-BE49-F238E27FC236}">
                  <a16:creationId xmlns:a16="http://schemas.microsoft.com/office/drawing/2014/main" id="{0D94944F-48DD-4E80-A43F-2A1295C22B8C}"/>
                </a:ext>
              </a:extLst>
            </p:cNvPr>
            <p:cNvPicPr/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844" b="10777"/>
            <a:stretch/>
          </p:blipFill>
          <p:spPr bwMode="auto">
            <a:xfrm>
              <a:off x="3680341" y="2072855"/>
              <a:ext cx="1612671" cy="15240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2" name="Immagine 161">
              <a:extLst>
                <a:ext uri="{FF2B5EF4-FFF2-40B4-BE49-F238E27FC236}">
                  <a16:creationId xmlns:a16="http://schemas.microsoft.com/office/drawing/2014/main" id="{2404C417-368E-470C-9A2C-4E49374F7398}"/>
                </a:ext>
              </a:extLst>
            </p:cNvPr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8137" y="1181271"/>
              <a:ext cx="815570" cy="3810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Immagine 162">
              <a:extLst>
                <a:ext uri="{FF2B5EF4-FFF2-40B4-BE49-F238E27FC236}">
                  <a16:creationId xmlns:a16="http://schemas.microsoft.com/office/drawing/2014/main" id="{20D1BF64-A832-40F0-A62A-EBC7EBC44709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069" y="1169372"/>
              <a:ext cx="1066717" cy="293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4" name="Immagine 163">
              <a:extLst>
                <a:ext uri="{FF2B5EF4-FFF2-40B4-BE49-F238E27FC236}">
                  <a16:creationId xmlns:a16="http://schemas.microsoft.com/office/drawing/2014/main" id="{3E972B44-89D4-42F8-807F-698AAE4D15F3}"/>
                </a:ext>
              </a:extLst>
            </p:cNvPr>
            <p:cNvPicPr/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7488" y="3781425"/>
              <a:ext cx="1161062" cy="398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Immagine 164">
              <a:extLst>
                <a:ext uri="{FF2B5EF4-FFF2-40B4-BE49-F238E27FC236}">
                  <a16:creationId xmlns:a16="http://schemas.microsoft.com/office/drawing/2014/main" id="{D85BE486-DF54-4821-B308-F801734ACEA6}"/>
                </a:ext>
              </a:extLst>
            </p:cNvPr>
            <p:cNvPicPr/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815763" y="2809875"/>
              <a:ext cx="470862" cy="533712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6" name="Immagine 165">
              <a:extLst>
                <a:ext uri="{FF2B5EF4-FFF2-40B4-BE49-F238E27FC236}">
                  <a16:creationId xmlns:a16="http://schemas.microsoft.com/office/drawing/2014/main" id="{040B623A-5840-4891-8257-5CDE306CBD87}"/>
                </a:ext>
              </a:extLst>
            </p:cNvPr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5621" y="1762437"/>
              <a:ext cx="933218" cy="33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Immagine 166">
              <a:extLst>
                <a:ext uri="{FF2B5EF4-FFF2-40B4-BE49-F238E27FC236}">
                  <a16:creationId xmlns:a16="http://schemas.microsoft.com/office/drawing/2014/main" id="{8E6210E5-E849-4082-8E8B-2FB44B9F6AE1}"/>
                </a:ext>
              </a:extLst>
            </p:cNvPr>
            <p:cNvPicPr/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6545" y="2745885"/>
              <a:ext cx="540623" cy="4734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8" name="Immagine 167">
              <a:extLst>
                <a:ext uri="{FF2B5EF4-FFF2-40B4-BE49-F238E27FC236}">
                  <a16:creationId xmlns:a16="http://schemas.microsoft.com/office/drawing/2014/main" id="{3DE2C529-1C42-4F48-9D05-EB49E8D73A80}"/>
                </a:ext>
              </a:extLst>
            </p:cNvPr>
            <p:cNvPicPr/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294720" y="2107108"/>
              <a:ext cx="1399641" cy="398494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9" name="Immagine 168">
              <a:extLst>
                <a:ext uri="{FF2B5EF4-FFF2-40B4-BE49-F238E27FC236}">
                  <a16:creationId xmlns:a16="http://schemas.microsoft.com/office/drawing/2014/main" id="{B8E561EA-4662-49D6-A42A-9951162108C9}"/>
                </a:ext>
              </a:extLst>
            </p:cNvPr>
            <p:cNvPicPr/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715" y="2924175"/>
              <a:ext cx="669110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0" name="Immagine 169">
              <a:extLst>
                <a:ext uri="{FF2B5EF4-FFF2-40B4-BE49-F238E27FC236}">
                  <a16:creationId xmlns:a16="http://schemas.microsoft.com/office/drawing/2014/main" id="{8AE5AAAA-3266-4CD7-AA01-8EAA7EB5FF02}"/>
                </a:ext>
              </a:extLst>
            </p:cNvPr>
            <p:cNvPicPr/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416" y="3691053"/>
              <a:ext cx="689325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1" name="Immagine 170">
              <a:extLst>
                <a:ext uri="{FF2B5EF4-FFF2-40B4-BE49-F238E27FC236}">
                  <a16:creationId xmlns:a16="http://schemas.microsoft.com/office/drawing/2014/main" id="{388D9862-02F5-4341-A4A5-B603DFF1DEE3}"/>
                </a:ext>
              </a:extLst>
            </p:cNvPr>
            <p:cNvPicPr/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525"/>
            <a:stretch/>
          </p:blipFill>
          <p:spPr bwMode="auto">
            <a:xfrm>
              <a:off x="2026757" y="3552775"/>
              <a:ext cx="1158230" cy="40031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2" name="Immagine 171">
              <a:extLst>
                <a:ext uri="{FF2B5EF4-FFF2-40B4-BE49-F238E27FC236}">
                  <a16:creationId xmlns:a16="http://schemas.microsoft.com/office/drawing/2014/main" id="{D374DEEA-9D97-49A1-A352-D03136C75B70}"/>
                </a:ext>
              </a:extLst>
            </p:cNvPr>
            <p:cNvPicPr/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7319" y="4504514"/>
              <a:ext cx="613216" cy="679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3" name="Immagine 172">
              <a:extLst>
                <a:ext uri="{FF2B5EF4-FFF2-40B4-BE49-F238E27FC236}">
                  <a16:creationId xmlns:a16="http://schemas.microsoft.com/office/drawing/2014/main" id="{F63ED7F2-F1EE-4802-A85B-A758D57978CE}"/>
                </a:ext>
              </a:extLst>
            </p:cNvPr>
            <p:cNvPicPr/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36649"/>
            <a:stretch/>
          </p:blipFill>
          <p:spPr bwMode="auto">
            <a:xfrm>
              <a:off x="4071416" y="3654518"/>
              <a:ext cx="1070610" cy="5334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4" name="Immagine 173">
              <a:extLst>
                <a:ext uri="{FF2B5EF4-FFF2-40B4-BE49-F238E27FC236}">
                  <a16:creationId xmlns:a16="http://schemas.microsoft.com/office/drawing/2014/main" id="{EB65C0F9-62FA-423A-A329-01F40076CECC}"/>
                </a:ext>
              </a:extLst>
            </p:cNvPr>
            <p:cNvPicPr/>
            <p:nvPr/>
          </p:nvPicPr>
          <p:blipFill rotWithShape="1"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03" t="11627" r="8292" b="7899"/>
            <a:stretch/>
          </p:blipFill>
          <p:spPr bwMode="auto">
            <a:xfrm>
              <a:off x="5592732" y="2995603"/>
              <a:ext cx="1013453" cy="57404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5" name="Immagine 174">
              <a:extLst>
                <a:ext uri="{FF2B5EF4-FFF2-40B4-BE49-F238E27FC236}">
                  <a16:creationId xmlns:a16="http://schemas.microsoft.com/office/drawing/2014/main" id="{6820BCA3-71D3-47C9-9109-3EC90BCE9EA8}"/>
                </a:ext>
              </a:extLst>
            </p:cNvPr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4301" y="2717258"/>
              <a:ext cx="533100" cy="7303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6" name="Immagine 175">
              <a:extLst>
                <a:ext uri="{FF2B5EF4-FFF2-40B4-BE49-F238E27FC236}">
                  <a16:creationId xmlns:a16="http://schemas.microsoft.com/office/drawing/2014/main" id="{1C2F374F-A68E-4F67-A91B-C3622EC4343D}"/>
                </a:ext>
              </a:extLst>
            </p:cNvPr>
            <p:cNvPicPr/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8901" y="2828557"/>
              <a:ext cx="931545" cy="3721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7" name="Immagine 176">
              <a:extLst>
                <a:ext uri="{FF2B5EF4-FFF2-40B4-BE49-F238E27FC236}">
                  <a16:creationId xmlns:a16="http://schemas.microsoft.com/office/drawing/2014/main" id="{1781EE73-C433-4285-9B2F-7C8815263BB3}"/>
                </a:ext>
              </a:extLst>
            </p:cNvPr>
            <p:cNvPicPr/>
            <p:nvPr/>
          </p:nvPicPr>
          <p:blipFill rotWithShape="1"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6470" t="-14364" r="-8843" b="-26693"/>
            <a:stretch/>
          </p:blipFill>
          <p:spPr bwMode="auto">
            <a:xfrm>
              <a:off x="2008669" y="4543827"/>
              <a:ext cx="805136" cy="43751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8" name="Immagine 177">
              <a:extLst>
                <a:ext uri="{FF2B5EF4-FFF2-40B4-BE49-F238E27FC236}">
                  <a16:creationId xmlns:a16="http://schemas.microsoft.com/office/drawing/2014/main" id="{14966F3A-BBCA-4683-86AB-274848120A01}"/>
                </a:ext>
              </a:extLst>
            </p:cNvPr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6407" y="4927735"/>
              <a:ext cx="908008" cy="3544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Immagine 178">
              <a:extLst>
                <a:ext uri="{FF2B5EF4-FFF2-40B4-BE49-F238E27FC236}">
                  <a16:creationId xmlns:a16="http://schemas.microsoft.com/office/drawing/2014/main" id="{B7C33491-C9D0-4F7F-82B5-C8EA3BF5914B}"/>
                </a:ext>
              </a:extLst>
            </p:cNvPr>
            <p:cNvPicPr/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987" y="4049809"/>
              <a:ext cx="581827" cy="3690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Immagine 179">
              <a:extLst>
                <a:ext uri="{FF2B5EF4-FFF2-40B4-BE49-F238E27FC236}">
                  <a16:creationId xmlns:a16="http://schemas.microsoft.com/office/drawing/2014/main" id="{699370E8-91AE-4D91-B524-913F3C8362B4}"/>
                </a:ext>
              </a:extLst>
            </p:cNvPr>
            <p:cNvPicPr/>
            <p:nvPr/>
          </p:nvPicPr>
          <p:blipFill rotWithShape="1"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55719" y="4115348"/>
              <a:ext cx="922752" cy="50538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1" name="Immagine 180">
              <a:extLst>
                <a:ext uri="{FF2B5EF4-FFF2-40B4-BE49-F238E27FC236}">
                  <a16:creationId xmlns:a16="http://schemas.microsoft.com/office/drawing/2014/main" id="{C9500430-FFFE-4FB9-A791-37E41B9A56F7}"/>
                </a:ext>
              </a:extLst>
            </p:cNvPr>
            <p:cNvPicPr/>
            <p:nvPr/>
          </p:nvPicPr>
          <p:blipFill rotWithShape="1"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27342"/>
            <a:stretch/>
          </p:blipFill>
          <p:spPr bwMode="auto">
            <a:xfrm>
              <a:off x="7008839" y="4518258"/>
              <a:ext cx="1229562" cy="36488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2" name="Immagine 181">
              <a:extLst>
                <a:ext uri="{FF2B5EF4-FFF2-40B4-BE49-F238E27FC236}">
                  <a16:creationId xmlns:a16="http://schemas.microsoft.com/office/drawing/2014/main" id="{07CE7946-D4C5-422A-8BD5-E38C41AA389E}"/>
                </a:ext>
              </a:extLst>
            </p:cNvPr>
            <p:cNvPicPr/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8071" y="4222198"/>
              <a:ext cx="589280" cy="6387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3" name="Immagine 182">
              <a:extLst>
                <a:ext uri="{FF2B5EF4-FFF2-40B4-BE49-F238E27FC236}">
                  <a16:creationId xmlns:a16="http://schemas.microsoft.com/office/drawing/2014/main" id="{31598A49-4639-41A2-955D-0725493C4878}"/>
                </a:ext>
              </a:extLst>
            </p:cNvPr>
            <p:cNvPicPr/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29456" y="4872678"/>
              <a:ext cx="1926525" cy="4966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4" name="Immagine 183">
              <a:extLst>
                <a:ext uri="{FF2B5EF4-FFF2-40B4-BE49-F238E27FC236}">
                  <a16:creationId xmlns:a16="http://schemas.microsoft.com/office/drawing/2014/main" id="{87D5F2A2-C19E-46F5-9C15-30DCE78C3596}"/>
                </a:ext>
              </a:extLst>
            </p:cNvPr>
            <p:cNvPicPr/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8778" y="1199484"/>
              <a:ext cx="680493" cy="6602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5" name="Immagine 184">
              <a:extLst>
                <a:ext uri="{FF2B5EF4-FFF2-40B4-BE49-F238E27FC236}">
                  <a16:creationId xmlns:a16="http://schemas.microsoft.com/office/drawing/2014/main" id="{508248BB-8DFF-4B1C-88E0-6A1843C9EA65}"/>
                </a:ext>
              </a:extLst>
            </p:cNvPr>
            <p:cNvPicPr/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6657" y="3765985"/>
              <a:ext cx="998693" cy="43068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109325649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3383</TotalTime>
  <Words>447</Words>
  <Application>Microsoft Office PowerPoint</Application>
  <PresentationFormat>Affichage à l'écran (4:3)</PresentationFormat>
  <Paragraphs>70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Bahnschrift Light Condensed</vt:lpstr>
      <vt:lpstr>Calibri</vt:lpstr>
      <vt:lpstr>CoLLaboratE-ThemeNew</vt:lpstr>
      <vt:lpstr>WP2 – Task 2.1: Analysis of skill gaps and new profiles creation </vt:lpstr>
      <vt:lpstr>T.2.1 Info</vt:lpstr>
      <vt:lpstr>Deliverables &amp; Milestones </vt:lpstr>
      <vt:lpstr>T2.1  Analysis of skill gaps and new profiles creation </vt:lpstr>
      <vt:lpstr>T2.1  Analysis of skill gaps and new profiles creation </vt:lpstr>
      <vt:lpstr>T2.1  Analysis of skill gaps and new profiles creation </vt:lpstr>
      <vt:lpstr>Q&amp;A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Fotis Dimeas</dc:creator>
  <cp:lastModifiedBy>Alexandra DESBOURDES</cp:lastModifiedBy>
  <cp:revision>95</cp:revision>
  <dcterms:created xsi:type="dcterms:W3CDTF">2018-10-15T13:11:22Z</dcterms:created>
  <dcterms:modified xsi:type="dcterms:W3CDTF">2021-03-17T08:39:34Z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