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10"/>
  </p:notesMasterIdLst>
  <p:sldIdLst>
    <p:sldId id="256" r:id="rId2"/>
    <p:sldId id="305" r:id="rId3"/>
    <p:sldId id="306" r:id="rId4"/>
    <p:sldId id="307" r:id="rId5"/>
    <p:sldId id="308" r:id="rId6"/>
    <p:sldId id="298" r:id="rId7"/>
    <p:sldId id="304" r:id="rId8"/>
    <p:sldId id="295" r:id="rId9"/>
  </p:sldIdLst>
  <p:sldSz cx="12192000" cy="6858000"/>
  <p:notesSz cx="6881813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9FC66F8-6A14-4854-A816-BB7916D1FB79}">
          <p14:sldIdLst>
            <p14:sldId id="256"/>
            <p14:sldId id="305"/>
            <p14:sldId id="306"/>
            <p14:sldId id="307"/>
            <p14:sldId id="308"/>
            <p14:sldId id="298"/>
            <p14:sldId id="304"/>
            <p14:sldId id="2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38" userDrawn="1">
          <p15:clr>
            <a:srgbClr val="A4A3A4"/>
          </p15:clr>
        </p15:guide>
        <p15:guide id="2" pos="52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8" autoAdjust="0"/>
    <p:restoredTop sz="88805" autoAdjust="0"/>
  </p:normalViewPr>
  <p:slideViewPr>
    <p:cSldViewPr snapToGrid="0" showGuides="1">
      <p:cViewPr varScale="1">
        <p:scale>
          <a:sx n="62" d="100"/>
          <a:sy n="62" d="100"/>
        </p:scale>
        <p:origin x="774" y="78"/>
      </p:cViewPr>
      <p:guideLst>
        <p:guide orient="horz" pos="1638"/>
        <p:guide pos="52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7AA7C626-F6BC-4934-AD2D-7FAE94536BF2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2913" y="1250950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3866"/>
            <a:ext cx="5505450" cy="3938617"/>
          </a:xfrm>
          <a:prstGeom prst="rect">
            <a:avLst/>
          </a:prstGeom>
        </p:spPr>
        <p:txBody>
          <a:bodyPr vert="horz" lIns="96478" tIns="48239" rIns="96478" bIns="4823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1B118FE6-40C8-473F-B032-339087EEDEFB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971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171450" y="1368425"/>
            <a:ext cx="6562725" cy="3692525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64783">
              <a:defRPr/>
            </a:pPr>
            <a:fld id="{90B3957E-673A-4113-866E-902DC5EB0489}" type="slidenum">
              <a:rPr lang="en-US" sz="1400">
                <a:solidFill>
                  <a:prstClr val="black"/>
                </a:solidFill>
                <a:latin typeface="Calibri" panose="020F0502020204030204"/>
              </a:rPr>
              <a:pPr defTabSz="964783">
                <a:defRPr/>
              </a:pPr>
              <a:t>1</a:t>
            </a:fld>
            <a:endParaRPr lang="en-US" sz="140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9159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2109" y="2136070"/>
            <a:ext cx="10363200" cy="69962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000">
                <a:solidFill>
                  <a:srgbClr val="2E74B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5083" y="3184201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Imagen 63">
            <a:extLst>
              <a:ext uri="{FF2B5EF4-FFF2-40B4-BE49-F238E27FC236}">
                <a16:creationId xmlns="" xmlns:a16="http://schemas.microsoft.com/office/drawing/2014/main" id="{9640C764-0693-4692-88CD-79560008EF3B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02260" y="602951"/>
            <a:ext cx="3367208" cy="720462"/>
          </a:xfrm>
          <a:prstGeom prst="rect">
            <a:avLst/>
          </a:prstGeom>
          <a:noFill/>
        </p:spPr>
      </p:pic>
      <p:grpSp>
        <p:nvGrpSpPr>
          <p:cNvPr id="10" name="Gruppo 9">
            <a:extLst>
              <a:ext uri="{FF2B5EF4-FFF2-40B4-BE49-F238E27FC236}">
                <a16:creationId xmlns="" xmlns:a16="http://schemas.microsoft.com/office/drawing/2014/main" id="{02C40B21-B539-4F12-961A-C154654FD5BB}"/>
              </a:ext>
            </a:extLst>
          </p:cNvPr>
          <p:cNvGrpSpPr/>
          <p:nvPr userDrawn="1"/>
        </p:nvGrpSpPr>
        <p:grpSpPr>
          <a:xfrm>
            <a:off x="2" y="6236599"/>
            <a:ext cx="12191999" cy="635256"/>
            <a:chOff x="0" y="5126182"/>
            <a:chExt cx="12192000" cy="670976"/>
          </a:xfrm>
        </p:grpSpPr>
        <p:sp>
          <p:nvSpPr>
            <p:cNvPr id="11" name="Rettangolo 10">
              <a:extLst>
                <a:ext uri="{FF2B5EF4-FFF2-40B4-BE49-F238E27FC236}">
                  <a16:creationId xmlns="" xmlns:a16="http://schemas.microsoft.com/office/drawing/2014/main" id="{6DF0E9FC-401C-4D00-B672-23319FEF56CC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2" name="Immagine 11">
              <a:extLst>
                <a:ext uri="{FF2B5EF4-FFF2-40B4-BE49-F238E27FC236}">
                  <a16:creationId xmlns="" xmlns:a16="http://schemas.microsoft.com/office/drawing/2014/main" id="{D106D06E-DDDC-4659-ABF3-6D91D3E5A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3" name="Rettangolo 12">
              <a:extLst>
                <a:ext uri="{FF2B5EF4-FFF2-40B4-BE49-F238E27FC236}">
                  <a16:creationId xmlns="" xmlns:a16="http://schemas.microsoft.com/office/drawing/2014/main" id="{36CC2890-2385-4EE6-BA34-9FF031F07B14}"/>
                </a:ext>
              </a:extLst>
            </p:cNvPr>
            <p:cNvSpPr/>
            <p:nvPr/>
          </p:nvSpPr>
          <p:spPr>
            <a:xfrm>
              <a:off x="1884219" y="5126182"/>
              <a:ext cx="10307781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="" xmlns:a16="http://schemas.microsoft.com/office/drawing/2014/main" id="{06BE790D-D487-4934-961F-0F4A02FF4DBE}"/>
                </a:ext>
              </a:extLst>
            </p:cNvPr>
            <p:cNvSpPr txBox="1"/>
            <p:nvPr/>
          </p:nvSpPr>
          <p:spPr>
            <a:xfrm>
              <a:off x="1927239" y="5201603"/>
              <a:ext cx="10264760" cy="520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4EB48FB0-2033-4B3F-99A1-2F7E07CD3E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5" b="8936"/>
          <a:stretch/>
        </p:blipFill>
        <p:spPr>
          <a:xfrm>
            <a:off x="322534" y="139393"/>
            <a:ext cx="2425100" cy="1709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52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8749"/>
            <a:ext cx="10515600" cy="5409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E74B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1150"/>
            <a:ext cx="10515600" cy="56415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27724" y="6614616"/>
            <a:ext cx="27432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‹N°›</a:t>
            </a:fld>
            <a:endParaRPr lang="en-US" dirty="0"/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838200" y="702148"/>
            <a:ext cx="10515600" cy="0"/>
          </a:xfrm>
          <a:prstGeom prst="line">
            <a:avLst/>
          </a:prstGeom>
          <a:ln w="28575">
            <a:solidFill>
              <a:srgbClr val="2E74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="" xmlns:a16="http://schemas.microsoft.com/office/drawing/2014/main" id="{21D46DD2-AB32-4FC0-B24C-6DE6102BB473}"/>
              </a:ext>
            </a:extLst>
          </p:cNvPr>
          <p:cNvGrpSpPr/>
          <p:nvPr userDrawn="1"/>
        </p:nvGrpSpPr>
        <p:grpSpPr>
          <a:xfrm>
            <a:off x="-1" y="6318703"/>
            <a:ext cx="11637820" cy="540960"/>
            <a:chOff x="0" y="5126182"/>
            <a:chExt cx="11819413" cy="670976"/>
          </a:xfrm>
        </p:grpSpPr>
        <p:sp>
          <p:nvSpPr>
            <p:cNvPr id="9" name="Rettangolo 8">
              <a:extLst>
                <a:ext uri="{FF2B5EF4-FFF2-40B4-BE49-F238E27FC236}">
                  <a16:creationId xmlns="" xmlns:a16="http://schemas.microsoft.com/office/drawing/2014/main" id="{EB989505-A38D-465C-9787-FD2E06AB96BE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0" name="Immagine 9">
              <a:extLst>
                <a:ext uri="{FF2B5EF4-FFF2-40B4-BE49-F238E27FC236}">
                  <a16:creationId xmlns="" xmlns:a16="http://schemas.microsoft.com/office/drawing/2014/main" id="{CA87E740-4759-49BC-AFFC-111A262D15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1" name="Rettangolo 10">
              <a:extLst>
                <a:ext uri="{FF2B5EF4-FFF2-40B4-BE49-F238E27FC236}">
                  <a16:creationId xmlns="" xmlns:a16="http://schemas.microsoft.com/office/drawing/2014/main" id="{9B6C6BB8-11E9-4237-BBB1-74E8EDF69250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="" xmlns:a16="http://schemas.microsoft.com/office/drawing/2014/main" id="{A8FE9357-9FAC-4BA8-AD06-F61E740EF8EB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4338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>
                <a:solidFill>
                  <a:srgbClr val="2E74B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83652"/>
            <a:ext cx="1689101" cy="24383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66473"/>
            <a:ext cx="4114800" cy="2438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51772" y="6614160"/>
            <a:ext cx="27432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‹N°›</a:t>
            </a:fld>
            <a:endParaRPr lang="en-US" dirty="0"/>
          </a:p>
        </p:txBody>
      </p:sp>
      <p:grpSp>
        <p:nvGrpSpPr>
          <p:cNvPr id="17" name="Gruppo 16">
            <a:extLst>
              <a:ext uri="{FF2B5EF4-FFF2-40B4-BE49-F238E27FC236}">
                <a16:creationId xmlns="" xmlns:a16="http://schemas.microsoft.com/office/drawing/2014/main" id="{6CA81CF2-B7CD-4ED7-9B9F-3BCC1910A869}"/>
              </a:ext>
            </a:extLst>
          </p:cNvPr>
          <p:cNvGrpSpPr/>
          <p:nvPr userDrawn="1"/>
        </p:nvGrpSpPr>
        <p:grpSpPr>
          <a:xfrm>
            <a:off x="-1" y="6318703"/>
            <a:ext cx="11637820" cy="540960"/>
            <a:chOff x="0" y="5126182"/>
            <a:chExt cx="11819413" cy="670976"/>
          </a:xfrm>
        </p:grpSpPr>
        <p:sp>
          <p:nvSpPr>
            <p:cNvPr id="18" name="Rettangolo 17">
              <a:extLst>
                <a:ext uri="{FF2B5EF4-FFF2-40B4-BE49-F238E27FC236}">
                  <a16:creationId xmlns="" xmlns:a16="http://schemas.microsoft.com/office/drawing/2014/main" id="{D93949EF-7AE7-4E65-AF3F-CD5ADF8F5515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9" name="Immagine 18">
              <a:extLst>
                <a:ext uri="{FF2B5EF4-FFF2-40B4-BE49-F238E27FC236}">
                  <a16:creationId xmlns="" xmlns:a16="http://schemas.microsoft.com/office/drawing/2014/main" id="{27FCC7BF-54AF-4798-A62E-C0F586B3BA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20" name="Rettangolo 19">
              <a:extLst>
                <a:ext uri="{FF2B5EF4-FFF2-40B4-BE49-F238E27FC236}">
                  <a16:creationId xmlns="" xmlns:a16="http://schemas.microsoft.com/office/drawing/2014/main" id="{55EBD42A-B62B-4763-8CF8-A29870C61F06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="" xmlns:a16="http://schemas.microsoft.com/office/drawing/2014/main" id="{4B2581C8-E50F-4DC4-B7F1-39A5A4DDF722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7612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351772" y="6614160"/>
            <a:ext cx="27432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‹N°›</a:t>
            </a:fld>
            <a:endParaRPr lang="en-US" dirty="0"/>
          </a:p>
        </p:txBody>
      </p:sp>
      <p:grpSp>
        <p:nvGrpSpPr>
          <p:cNvPr id="14" name="Gruppo 13">
            <a:extLst>
              <a:ext uri="{FF2B5EF4-FFF2-40B4-BE49-F238E27FC236}">
                <a16:creationId xmlns="" xmlns:a16="http://schemas.microsoft.com/office/drawing/2014/main" id="{7D6CA9C0-C26E-4AA0-9CFE-E3E66B516B81}"/>
              </a:ext>
            </a:extLst>
          </p:cNvPr>
          <p:cNvGrpSpPr/>
          <p:nvPr userDrawn="1"/>
        </p:nvGrpSpPr>
        <p:grpSpPr>
          <a:xfrm>
            <a:off x="-1" y="6318703"/>
            <a:ext cx="11637820" cy="540960"/>
            <a:chOff x="0" y="5126182"/>
            <a:chExt cx="11819413" cy="670976"/>
          </a:xfrm>
        </p:grpSpPr>
        <p:sp>
          <p:nvSpPr>
            <p:cNvPr id="15" name="Rettangolo 14">
              <a:extLst>
                <a:ext uri="{FF2B5EF4-FFF2-40B4-BE49-F238E27FC236}">
                  <a16:creationId xmlns="" xmlns:a16="http://schemas.microsoft.com/office/drawing/2014/main" id="{A6AAFBF5-10B0-4415-8947-B9C726B17F2A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6" name="Immagine 15">
              <a:extLst>
                <a:ext uri="{FF2B5EF4-FFF2-40B4-BE49-F238E27FC236}">
                  <a16:creationId xmlns="" xmlns:a16="http://schemas.microsoft.com/office/drawing/2014/main" id="{0B47C1E8-81ED-4CAD-8B2D-AE119A273C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7" name="Rettangolo 16">
              <a:extLst>
                <a:ext uri="{FF2B5EF4-FFF2-40B4-BE49-F238E27FC236}">
                  <a16:creationId xmlns="" xmlns:a16="http://schemas.microsoft.com/office/drawing/2014/main" id="{53C32AD3-63DB-4347-A884-DD5358849423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8" name="CasellaDiTesto 17">
              <a:extLst>
                <a:ext uri="{FF2B5EF4-FFF2-40B4-BE49-F238E27FC236}">
                  <a16:creationId xmlns="" xmlns:a16="http://schemas.microsoft.com/office/drawing/2014/main" id="{4F4EC232-2EA9-4F6A-AFC7-84AED1593B84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3901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51772" y="6614160"/>
            <a:ext cx="2743200" cy="231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41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accent6">
              <a:lumMod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just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.tiff"/><Relationship Id="rId18" Type="http://schemas.openxmlformats.org/officeDocument/2006/relationships/image" Target="../media/image23.jpeg"/><Relationship Id="rId26" Type="http://schemas.openxmlformats.org/officeDocument/2006/relationships/image" Target="../media/image31.png"/><Relationship Id="rId3" Type="http://schemas.openxmlformats.org/officeDocument/2006/relationships/image" Target="../media/image9.png"/><Relationship Id="rId21" Type="http://schemas.openxmlformats.org/officeDocument/2006/relationships/image" Target="../media/image26.jpeg"/><Relationship Id="rId7" Type="http://schemas.openxmlformats.org/officeDocument/2006/relationships/image" Target="../media/image13.jpeg"/><Relationship Id="rId12" Type="http://schemas.openxmlformats.org/officeDocument/2006/relationships/image" Target="../media/image17.jpeg"/><Relationship Id="rId17" Type="http://schemas.openxmlformats.org/officeDocument/2006/relationships/image" Target="../media/image22.png"/><Relationship Id="rId25" Type="http://schemas.openxmlformats.org/officeDocument/2006/relationships/image" Target="../media/image30.png"/><Relationship Id="rId33" Type="http://schemas.openxmlformats.org/officeDocument/2006/relationships/image" Target="../media/image38.png"/><Relationship Id="rId2" Type="http://schemas.openxmlformats.org/officeDocument/2006/relationships/hyperlink" Target="mailto:contact@ac3a.chambagri.fr" TargetMode="External"/><Relationship Id="rId16" Type="http://schemas.openxmlformats.org/officeDocument/2006/relationships/image" Target="../media/image21.jpeg"/><Relationship Id="rId20" Type="http://schemas.openxmlformats.org/officeDocument/2006/relationships/image" Target="../media/image25.jpeg"/><Relationship Id="rId29" Type="http://schemas.openxmlformats.org/officeDocument/2006/relationships/image" Target="../media/image3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11" Type="http://schemas.openxmlformats.org/officeDocument/2006/relationships/image" Target="../media/image16.png"/><Relationship Id="rId24" Type="http://schemas.openxmlformats.org/officeDocument/2006/relationships/image" Target="../media/image29.jpeg"/><Relationship Id="rId32" Type="http://schemas.openxmlformats.org/officeDocument/2006/relationships/image" Target="../media/image37.png"/><Relationship Id="rId5" Type="http://schemas.openxmlformats.org/officeDocument/2006/relationships/image" Target="../media/image11.png"/><Relationship Id="rId15" Type="http://schemas.openxmlformats.org/officeDocument/2006/relationships/image" Target="../media/image20.jpeg"/><Relationship Id="rId23" Type="http://schemas.openxmlformats.org/officeDocument/2006/relationships/image" Target="../media/image28.jpeg"/><Relationship Id="rId28" Type="http://schemas.openxmlformats.org/officeDocument/2006/relationships/image" Target="../media/image33.jpeg"/><Relationship Id="rId10" Type="http://schemas.openxmlformats.org/officeDocument/2006/relationships/image" Target="../media/image15.jpeg"/><Relationship Id="rId19" Type="http://schemas.openxmlformats.org/officeDocument/2006/relationships/image" Target="../media/image24.png"/><Relationship Id="rId31" Type="http://schemas.openxmlformats.org/officeDocument/2006/relationships/image" Target="../media/image36.jpeg"/><Relationship Id="rId4" Type="http://schemas.openxmlformats.org/officeDocument/2006/relationships/image" Target="../media/image10.png"/><Relationship Id="rId9" Type="http://schemas.openxmlformats.org/officeDocument/2006/relationships/image" Target="../media/image5.png"/><Relationship Id="rId14" Type="http://schemas.openxmlformats.org/officeDocument/2006/relationships/image" Target="../media/image19.jpeg"/><Relationship Id="rId22" Type="http://schemas.openxmlformats.org/officeDocument/2006/relationships/image" Target="../media/image27.png"/><Relationship Id="rId27" Type="http://schemas.openxmlformats.org/officeDocument/2006/relationships/image" Target="../media/image32.jpeg"/><Relationship Id="rId30" Type="http://schemas.openxmlformats.org/officeDocument/2006/relationships/image" Target="../media/image35.jpeg"/><Relationship Id="rId8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755649" y="2518199"/>
            <a:ext cx="8680704" cy="1268522"/>
          </a:xfrm>
        </p:spPr>
        <p:txBody>
          <a:bodyPr anchor="ctr" anchorCtr="0">
            <a:noAutofit/>
          </a:bodyPr>
          <a:lstStyle/>
          <a:p>
            <a:r>
              <a:rPr lang="en-US" sz="3200" dirty="0" smtClean="0"/>
              <a:t>Fields - Task 2.1 Skill Gaps and</a:t>
            </a:r>
            <a:br>
              <a:rPr lang="en-US" sz="3200" dirty="0" smtClean="0"/>
            </a:br>
            <a:r>
              <a:rPr lang="en-US" sz="3200" dirty="0" smtClean="0"/>
              <a:t>Occupational </a:t>
            </a:r>
            <a:r>
              <a:rPr lang="es-ES" sz="3200" dirty="0" err="1" smtClean="0"/>
              <a:t>Profiles</a:t>
            </a:r>
            <a:endParaRPr lang="en-US" sz="3200" dirty="0"/>
          </a:p>
        </p:txBody>
      </p:sp>
      <p:sp>
        <p:nvSpPr>
          <p:cNvPr id="4" name="Υπότιτλος 3"/>
          <p:cNvSpPr>
            <a:spLocks noGrp="1"/>
          </p:cNvSpPr>
          <p:nvPr>
            <p:ph type="subTitle" idx="1"/>
          </p:nvPr>
        </p:nvSpPr>
        <p:spPr>
          <a:xfrm>
            <a:off x="2667000" y="4242810"/>
            <a:ext cx="6858000" cy="1001057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Alexandre MORIN</a:t>
            </a:r>
            <a:endParaRPr lang="en-US" sz="2000" dirty="0"/>
          </a:p>
          <a:p>
            <a:r>
              <a:rPr lang="en-US" sz="2000" dirty="0" smtClean="0"/>
              <a:t>AC3A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6" name="Υπότιτλος 2"/>
          <p:cNvSpPr txBox="1">
            <a:spLocks/>
          </p:cNvSpPr>
          <p:nvPr/>
        </p:nvSpPr>
        <p:spPr>
          <a:xfrm>
            <a:off x="2667000" y="3397844"/>
            <a:ext cx="6858000" cy="966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solidFill>
                <a:prstClr val="black"/>
              </a:solidFill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="" xmlns:a16="http://schemas.microsoft.com/office/drawing/2014/main" id="{531A505D-0D92-489A-A26F-57D2DFB78D9A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" b="10777"/>
          <a:stretch/>
        </p:blipFill>
        <p:spPr bwMode="auto">
          <a:xfrm>
            <a:off x="5049015" y="175547"/>
            <a:ext cx="2093970" cy="1978836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81CCCD7-B920-497A-ADEC-3453D274B926}"/>
              </a:ext>
            </a:extLst>
          </p:cNvPr>
          <p:cNvSpPr/>
          <p:nvPr/>
        </p:nvSpPr>
        <p:spPr>
          <a:xfrm flipV="1">
            <a:off x="1661652" y="-1"/>
            <a:ext cx="2093969" cy="19406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D2A1572C-4FE0-4CAA-BF6E-644D20CB387D}"/>
              </a:ext>
            </a:extLst>
          </p:cNvPr>
          <p:cNvSpPr/>
          <p:nvPr/>
        </p:nvSpPr>
        <p:spPr>
          <a:xfrm flipH="1" flipV="1">
            <a:off x="279917" y="175547"/>
            <a:ext cx="2093968" cy="17343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86" y="235675"/>
            <a:ext cx="1456229" cy="1614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93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T.2.1 Info, Deliverables &amp; Milestones </a:t>
            </a:r>
            <a:endParaRPr lang="en-US" dirty="0">
              <a:solidFill>
                <a:srgbClr val="2C8FCE"/>
              </a:solidFill>
            </a:endParaRPr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>
          <a:xfrm>
            <a:off x="838200" y="890877"/>
            <a:ext cx="10515600" cy="56415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WP Start/end date: M12-M15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b="1" dirty="0"/>
              <a:t>Partners</a:t>
            </a:r>
            <a:r>
              <a:rPr lang="en-US" dirty="0"/>
              <a:t> </a:t>
            </a:r>
            <a:r>
              <a:rPr lang="en-US" b="1" dirty="0"/>
              <a:t>involved</a:t>
            </a:r>
            <a:r>
              <a:rPr lang="en-US" dirty="0"/>
              <a:t>: </a:t>
            </a:r>
            <a:r>
              <a:rPr lang="en-US" dirty="0">
                <a:solidFill>
                  <a:srgbClr val="000000"/>
                </a:solidFill>
              </a:rPr>
              <a:t>UNITO, CONFAGRI, ISEKI, ICOS, AERES, AP, UHOH, CERTH, ACTIA, GAIA, CONFAGRI PT, SCOOP, GSZ, LVA, UCLM, AC3A, FIAB, FDE, FENACORE, INFOR, LLL-P, ANIA, </a:t>
            </a:r>
            <a:r>
              <a:rPr lang="en-US" dirty="0" err="1">
                <a:solidFill>
                  <a:srgbClr val="000000"/>
                </a:solidFill>
              </a:rPr>
              <a:t>PlanetETP</a:t>
            </a:r>
            <a:r>
              <a:rPr lang="en-US" dirty="0">
                <a:solidFill>
                  <a:srgbClr val="000000"/>
                </a:solidFill>
              </a:rPr>
              <a:t>, EFB, PA, FJ-BLT, AFVET, CEPI, FJ-BLT</a:t>
            </a:r>
            <a:endParaRPr lang="en-US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b="1" dirty="0" smtClean="0"/>
              <a:t>Target</a:t>
            </a:r>
            <a:r>
              <a:rPr lang="en-US" dirty="0" smtClean="0"/>
              <a:t>: look </a:t>
            </a:r>
            <a:r>
              <a:rPr lang="en-US" dirty="0"/>
              <a:t>at future skill needs, the existing </a:t>
            </a:r>
            <a:r>
              <a:rPr lang="en-US" dirty="0" smtClean="0"/>
              <a:t>trainings </a:t>
            </a:r>
            <a:r>
              <a:rPr lang="en-US" dirty="0"/>
              <a:t>in response to those needs, </a:t>
            </a:r>
            <a:r>
              <a:rPr lang="en-US" dirty="0" smtClean="0"/>
              <a:t>and identify </a:t>
            </a:r>
            <a:r>
              <a:rPr lang="en-US" dirty="0"/>
              <a:t>gaps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b="1" dirty="0"/>
              <a:t>Main Objectives:</a:t>
            </a:r>
            <a:r>
              <a:rPr lang="nb-NO" b="1" dirty="0"/>
              <a:t> </a:t>
            </a:r>
          </a:p>
          <a:p>
            <a:r>
              <a:rPr lang="it-IT" dirty="0"/>
              <a:t> Assess skill gaps in the bioeconomy, sustainability, and digitalisation sectors</a:t>
            </a:r>
          </a:p>
          <a:p>
            <a:r>
              <a:rPr lang="it-IT" dirty="0"/>
              <a:t>Create a detailed baseline of occupational profiles and skills needed in these </a:t>
            </a:r>
            <a:r>
              <a:rPr lang="it-IT" dirty="0" smtClean="0"/>
              <a:t>sectors</a:t>
            </a:r>
          </a:p>
          <a:p>
            <a:pPr marL="0" indent="0">
              <a:buNone/>
            </a:pPr>
            <a:endParaRPr lang="en-US" sz="1200" b="1" dirty="0" smtClean="0"/>
          </a:p>
          <a:p>
            <a:pPr marL="0" indent="0">
              <a:buNone/>
            </a:pPr>
            <a:r>
              <a:rPr lang="en-US" b="1" dirty="0" smtClean="0"/>
              <a:t>Deliverables</a:t>
            </a:r>
            <a:endParaRPr lang="en-US" b="1" dirty="0"/>
          </a:p>
          <a:p>
            <a:r>
              <a:rPr lang="en-US" b="1" dirty="0"/>
              <a:t>D2.1: </a:t>
            </a:r>
            <a:r>
              <a:rPr lang="en-US" dirty="0"/>
              <a:t>Detailed baseline of occupational profiles (M15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06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</a:t>
            </a:r>
            <a:r>
              <a:rPr lang="en-US" dirty="0"/>
              <a:t>of skill gaps and new profiles creation 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3</a:t>
            </a:fld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E3235208-2058-4213-9DB4-24B7273B6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err="1" smtClean="0"/>
              <a:t>Methodology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lvl="1"/>
            <a:r>
              <a:rPr lang="fr-FR" dirty="0"/>
              <a:t>Identification </a:t>
            </a:r>
            <a:r>
              <a:rPr lang="fr-FR" dirty="0" smtClean="0"/>
              <a:t>of </a:t>
            </a:r>
            <a:r>
              <a:rPr lang="fr-FR" dirty="0" err="1" smtClean="0"/>
              <a:t>skill</a:t>
            </a:r>
            <a:r>
              <a:rPr lang="fr-FR" dirty="0" smtClean="0"/>
              <a:t> </a:t>
            </a:r>
            <a:r>
              <a:rPr lang="fr-FR" dirty="0" err="1" smtClean="0"/>
              <a:t>needs</a:t>
            </a:r>
            <a:r>
              <a:rPr lang="fr-FR" dirty="0" smtClean="0"/>
              <a:t> </a:t>
            </a:r>
            <a:r>
              <a:rPr lang="fr-FR" dirty="0" err="1" smtClean="0"/>
              <a:t>throught</a:t>
            </a:r>
            <a:r>
              <a:rPr lang="fr-FR" dirty="0" smtClean="0"/>
              <a:t> </a:t>
            </a:r>
            <a:r>
              <a:rPr lang="fr-FR" dirty="0" err="1" smtClean="0"/>
              <a:t>working</a:t>
            </a:r>
            <a:r>
              <a:rPr lang="fr-FR" dirty="0" smtClean="0"/>
              <a:t> groups by </a:t>
            </a:r>
            <a:r>
              <a:rPr lang="fr-FR" dirty="0" err="1" smtClean="0"/>
              <a:t>category</a:t>
            </a:r>
            <a:r>
              <a:rPr lang="fr-FR" dirty="0"/>
              <a:t> (</a:t>
            </a:r>
            <a:r>
              <a:rPr lang="fr-FR" dirty="0" err="1"/>
              <a:t>Bioeconomy</a:t>
            </a:r>
            <a:r>
              <a:rPr lang="fr-FR" dirty="0"/>
              <a:t>, Digitalisation, </a:t>
            </a:r>
            <a:r>
              <a:rPr lang="fr-FR" dirty="0" err="1" smtClean="0"/>
              <a:t>Sustainability</a:t>
            </a:r>
            <a:r>
              <a:rPr lang="fr-FR" dirty="0" smtClean="0"/>
              <a:t>) and </a:t>
            </a:r>
            <a:r>
              <a:rPr lang="fr-FR" dirty="0" err="1" smtClean="0"/>
              <a:t>working</a:t>
            </a:r>
            <a:r>
              <a:rPr lang="fr-FR" dirty="0" smtClean="0"/>
              <a:t> </a:t>
            </a:r>
            <a:r>
              <a:rPr lang="fr-FR" dirty="0" err="1" smtClean="0"/>
              <a:t>sectors</a:t>
            </a:r>
            <a:r>
              <a:rPr lang="fr-FR" dirty="0" smtClean="0"/>
              <a:t> (Agriculture, Agri-Food, </a:t>
            </a:r>
            <a:r>
              <a:rPr lang="fr-FR" dirty="0" err="1" smtClean="0"/>
              <a:t>Forestry</a:t>
            </a:r>
            <a:r>
              <a:rPr lang="fr-FR" dirty="0" smtClean="0"/>
              <a:t>)</a:t>
            </a:r>
          </a:p>
          <a:p>
            <a:pPr marL="457200" lvl="1" indent="0">
              <a:buNone/>
            </a:pPr>
            <a:r>
              <a:rPr lang="fr-FR" dirty="0" smtClean="0"/>
              <a:t> </a:t>
            </a:r>
            <a:endParaRPr lang="fr-FR" dirty="0"/>
          </a:p>
          <a:p>
            <a:pPr lvl="1"/>
            <a:r>
              <a:rPr lang="fr-FR" dirty="0" err="1" smtClean="0"/>
              <a:t>Creation</a:t>
            </a:r>
            <a:r>
              <a:rPr lang="fr-FR" dirty="0" smtClean="0"/>
              <a:t> of </a:t>
            </a:r>
            <a:r>
              <a:rPr lang="fr-FR" dirty="0" err="1" smtClean="0"/>
              <a:t>occupational</a:t>
            </a:r>
            <a:r>
              <a:rPr lang="fr-FR" dirty="0" smtClean="0"/>
              <a:t> profiles </a:t>
            </a:r>
            <a:r>
              <a:rPr lang="fr-FR" dirty="0" err="1" smtClean="0"/>
              <a:t>based</a:t>
            </a:r>
            <a:r>
              <a:rPr lang="fr-FR" dirty="0" smtClean="0"/>
              <a:t> on ESCO </a:t>
            </a:r>
            <a:r>
              <a:rPr lang="fr-FR" dirty="0" err="1" smtClean="0"/>
              <a:t>criteria</a:t>
            </a:r>
            <a:r>
              <a:rPr lang="fr-FR" dirty="0" smtClean="0"/>
              <a:t>:</a:t>
            </a:r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pPr marL="457200" lvl="1" indent="0" algn="ctr">
              <a:buNone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Description</a:t>
            </a:r>
          </a:p>
          <a:p>
            <a:pPr marL="457200" lvl="1" indent="0" algn="ctr">
              <a:buNone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Alternative label</a:t>
            </a:r>
          </a:p>
          <a:p>
            <a:pPr marL="457200" lvl="1" indent="0" algn="ctr">
              <a:buNone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Essential skills and competences</a:t>
            </a:r>
          </a:p>
          <a:p>
            <a:pPr marL="457200" lvl="1" indent="0" algn="ctr">
              <a:buNone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Essential Knowledge</a:t>
            </a:r>
          </a:p>
          <a:p>
            <a:pPr marL="457200" lvl="1" indent="0" algn="ctr">
              <a:buNone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Optional skills and competences</a:t>
            </a:r>
          </a:p>
          <a:p>
            <a:pPr marL="457200" lvl="1" indent="0" algn="ctr">
              <a:buNone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Optional Knowledge</a:t>
            </a:r>
          </a:p>
          <a:p>
            <a:pPr marL="457200" lvl="1" indent="0" algn="ctr">
              <a:buNone/>
            </a:pP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  <a:p>
            <a:pPr lvl="1" algn="l"/>
            <a:r>
              <a:rPr lang="en-US" sz="1800" dirty="0" smtClean="0"/>
              <a:t>Review of the profiles and compilation in a reference &amp; strategy document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5957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4</a:t>
            </a:fld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E3235208-2058-4213-9DB4-24B7273B6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Get inspiration … Two </a:t>
            </a:r>
            <a:r>
              <a:rPr lang="en-US" dirty="0"/>
              <a:t>profiles created so far by CONFAGRI:</a:t>
            </a:r>
          </a:p>
          <a:p>
            <a:pPr marL="0" indent="0">
              <a:buNone/>
            </a:pP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CasellaDiTesto 9">
            <a:extLst>
              <a:ext uri="{FF2B5EF4-FFF2-40B4-BE49-F238E27FC236}">
                <a16:creationId xmlns="" xmlns:a16="http://schemas.microsoft.com/office/drawing/2014/main" id="{61307F86-D4EE-4A76-83AD-5132FE0606FB}"/>
              </a:ext>
            </a:extLst>
          </p:cNvPr>
          <p:cNvSpPr txBox="1"/>
          <p:nvPr/>
        </p:nvSpPr>
        <p:spPr>
          <a:xfrm>
            <a:off x="293152" y="2161269"/>
            <a:ext cx="6398065" cy="1084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PRECISION FARMING AND SUSTAINABLE MANAGEMENT OF CROP </a:t>
            </a:r>
            <a:r>
              <a:rPr lang="it-I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TECHNICIAN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(National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Profile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Agricultural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Technician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asellaDiTesto 10">
            <a:extLst>
              <a:ext uri="{FF2B5EF4-FFF2-40B4-BE49-F238E27FC236}">
                <a16:creationId xmlns="" xmlns:a16="http://schemas.microsoft.com/office/drawing/2014/main" id="{3FDF9391-43EF-4875-B8D6-108901FD37E6}"/>
              </a:ext>
            </a:extLst>
          </p:cNvPr>
          <p:cNvSpPr txBox="1"/>
          <p:nvPr/>
        </p:nvSpPr>
        <p:spPr>
          <a:xfrm>
            <a:off x="177483" y="3750574"/>
            <a:ext cx="6629401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 SOCIAL MEDIA MARKETING AND E-COMMERCE MANAGER IN THE AGRI-FOOD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SECTOR</a:t>
            </a:r>
            <a:endParaRPr lang="it-IT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Τίτλος 6"/>
          <p:cNvSpPr>
            <a:spLocks noGrp="1"/>
          </p:cNvSpPr>
          <p:nvPr>
            <p:ph type="title"/>
          </p:nvPr>
        </p:nvSpPr>
        <p:spPr>
          <a:xfrm>
            <a:off x="838200" y="248749"/>
            <a:ext cx="10515600" cy="540960"/>
          </a:xfrm>
        </p:spPr>
        <p:txBody>
          <a:bodyPr/>
          <a:lstStyle/>
          <a:p>
            <a:r>
              <a:rPr lang="en-US" dirty="0" smtClean="0"/>
              <a:t>Analysis </a:t>
            </a:r>
            <a:r>
              <a:rPr lang="en-US" dirty="0"/>
              <a:t>of skill gaps and new profiles creation 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0148" y="881150"/>
            <a:ext cx="3711262" cy="528111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69823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5</a:t>
            </a:fld>
            <a:endParaRPr lang="en-US"/>
          </a:p>
        </p:txBody>
      </p:sp>
      <p:sp>
        <p:nvSpPr>
          <p:cNvPr id="11" name="Τίτλος 6"/>
          <p:cNvSpPr>
            <a:spLocks noGrp="1"/>
          </p:cNvSpPr>
          <p:nvPr>
            <p:ph type="title"/>
          </p:nvPr>
        </p:nvSpPr>
        <p:spPr>
          <a:xfrm>
            <a:off x="838200" y="248749"/>
            <a:ext cx="10515600" cy="540960"/>
          </a:xfrm>
        </p:spPr>
        <p:txBody>
          <a:bodyPr/>
          <a:lstStyle/>
          <a:p>
            <a:r>
              <a:rPr lang="en-US" dirty="0" smtClean="0"/>
              <a:t>Analysis </a:t>
            </a:r>
            <a:r>
              <a:rPr lang="en-US" dirty="0"/>
              <a:t>of skill gaps and new profiles creation 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1" y="1104826"/>
            <a:ext cx="11826608" cy="479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803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6</a:t>
            </a:fld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E3235208-2058-4213-9DB4-24B7273B6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650" y="881151"/>
            <a:ext cx="11342451" cy="5581295"/>
          </a:xfrm>
        </p:spPr>
        <p:txBody>
          <a:bodyPr/>
          <a:lstStyle/>
          <a:p>
            <a:pPr lvl="1"/>
            <a:r>
              <a:rPr lang="fr-FR" dirty="0" err="1"/>
              <a:t>C</a:t>
            </a:r>
            <a:r>
              <a:rPr lang="fr-FR" dirty="0" err="1" smtClean="0"/>
              <a:t>reation</a:t>
            </a:r>
            <a:r>
              <a:rPr lang="fr-FR" dirty="0" smtClean="0"/>
              <a:t> </a:t>
            </a:r>
            <a:r>
              <a:rPr lang="fr-FR" dirty="0"/>
              <a:t>of 10 </a:t>
            </a:r>
            <a:r>
              <a:rPr lang="fr-FR" dirty="0" err="1"/>
              <a:t>different</a:t>
            </a:r>
            <a:r>
              <a:rPr lang="fr-FR" dirty="0"/>
              <a:t> profiles as follow: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marL="457200" lvl="1" indent="0">
              <a:buNone/>
            </a:pPr>
            <a:r>
              <a:rPr lang="fr-FR" dirty="0"/>
              <a:t> </a:t>
            </a:r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r>
              <a:rPr lang="fr-FR" dirty="0" smtClean="0"/>
              <a:t>+ a Basic Module on Soft </a:t>
            </a:r>
            <a:r>
              <a:rPr lang="fr-FR" dirty="0" err="1" smtClean="0"/>
              <a:t>Skills</a:t>
            </a:r>
            <a:r>
              <a:rPr lang="fr-FR" dirty="0" smtClean="0"/>
              <a:t> and </a:t>
            </a:r>
            <a:r>
              <a:rPr lang="fr-FR" dirty="0" err="1" smtClean="0"/>
              <a:t>Entrepreneurship</a:t>
            </a:r>
            <a:endParaRPr lang="fr-FR" dirty="0" smtClean="0"/>
          </a:p>
          <a:p>
            <a:pPr marL="457200" lvl="1" indent="0">
              <a:buNone/>
            </a:pPr>
            <a:endParaRPr lang="fr-FR" dirty="0"/>
          </a:p>
          <a:p>
            <a:pPr lvl="1" algn="l"/>
            <a:r>
              <a:rPr lang="en-US" dirty="0" smtClean="0"/>
              <a:t>Profiles reviewed and finalized</a:t>
            </a:r>
            <a:endParaRPr lang="en-US" dirty="0"/>
          </a:p>
          <a:p>
            <a:pPr lvl="1" algn="l"/>
            <a:r>
              <a:rPr lang="en-US" dirty="0"/>
              <a:t>Compiled in a baseline strategy document</a:t>
            </a:r>
          </a:p>
          <a:p>
            <a:pPr lvl="1" algn="l"/>
            <a:r>
              <a:rPr lang="en-US" dirty="0" smtClean="0"/>
              <a:t>First version of Draft </a:t>
            </a:r>
            <a:r>
              <a:rPr lang="en-US" dirty="0"/>
              <a:t>report </a:t>
            </a:r>
            <a:r>
              <a:rPr lang="en-US" dirty="0" smtClean="0"/>
              <a:t>reviewed by the partners</a:t>
            </a:r>
            <a:endParaRPr lang="en-US" dirty="0"/>
          </a:p>
          <a:p>
            <a:pPr marL="457200" lvl="1" indent="0">
              <a:buNone/>
            </a:pPr>
            <a:endParaRPr lang="fr-FR" dirty="0"/>
          </a:p>
        </p:txBody>
      </p:sp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xmlns="" id="{C1BFF773-E650-4992-93BB-41A140974C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319479"/>
              </p:ext>
            </p:extLst>
          </p:nvPr>
        </p:nvGraphicFramePr>
        <p:xfrm>
          <a:off x="4150468" y="1215301"/>
          <a:ext cx="7392256" cy="2380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8064">
                  <a:extLst>
                    <a:ext uri="{9D8B030D-6E8A-4147-A177-3AD203B41FA5}">
                      <a16:colId xmlns:a16="http://schemas.microsoft.com/office/drawing/2014/main" xmlns="" val="3911704874"/>
                    </a:ext>
                  </a:extLst>
                </a:gridCol>
                <a:gridCol w="1848064">
                  <a:extLst>
                    <a:ext uri="{9D8B030D-6E8A-4147-A177-3AD203B41FA5}">
                      <a16:colId xmlns:a16="http://schemas.microsoft.com/office/drawing/2014/main" xmlns="" val="2845361955"/>
                    </a:ext>
                  </a:extLst>
                </a:gridCol>
                <a:gridCol w="1848064">
                  <a:extLst>
                    <a:ext uri="{9D8B030D-6E8A-4147-A177-3AD203B41FA5}">
                      <a16:colId xmlns:a16="http://schemas.microsoft.com/office/drawing/2014/main" xmlns="" val="1451914336"/>
                    </a:ext>
                  </a:extLst>
                </a:gridCol>
                <a:gridCol w="1848064">
                  <a:extLst>
                    <a:ext uri="{9D8B030D-6E8A-4147-A177-3AD203B41FA5}">
                      <a16:colId xmlns:a16="http://schemas.microsoft.com/office/drawing/2014/main" xmlns="" val="1849711037"/>
                    </a:ext>
                  </a:extLst>
                </a:gridCol>
              </a:tblGrid>
              <a:tr h="460194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Bioeconomy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Digitalisation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Sustainability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Forestry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65687642"/>
                  </a:ext>
                </a:extLst>
              </a:tr>
              <a:tr h="637014"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/>
                        <a:t>3 </a:t>
                      </a:r>
                      <a:r>
                        <a:rPr lang="fr-FR" dirty="0" err="1"/>
                        <a:t>Agrifood</a:t>
                      </a:r>
                      <a:r>
                        <a:rPr lang="fr-FR" dirty="0"/>
                        <a:t> OP</a:t>
                      </a:r>
                    </a:p>
                    <a:p>
                      <a:pPr algn="ctr"/>
                      <a:r>
                        <a:rPr lang="fr-FR" i="1" dirty="0" err="1" smtClean="0"/>
                        <a:t>Technician</a:t>
                      </a:r>
                      <a:r>
                        <a:rPr lang="fr-FR" i="1" dirty="0" smtClean="0"/>
                        <a:t> - EQF </a:t>
                      </a:r>
                      <a:r>
                        <a:rPr lang="fr-FR" i="1" dirty="0" err="1" smtClean="0"/>
                        <a:t>level</a:t>
                      </a:r>
                      <a:r>
                        <a:rPr lang="fr-FR" i="1" dirty="0" smtClean="0"/>
                        <a:t> 5</a:t>
                      </a:r>
                      <a:endParaRPr lang="fr-FR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r>
                        <a:rPr lang="fr-FR" dirty="0"/>
                        <a:t>1 </a:t>
                      </a:r>
                      <a:r>
                        <a:rPr lang="fr-FR" dirty="0" err="1"/>
                        <a:t>Forestry</a:t>
                      </a:r>
                      <a:r>
                        <a:rPr lang="fr-FR" dirty="0"/>
                        <a:t> OP </a:t>
                      </a:r>
                    </a:p>
                    <a:p>
                      <a:pPr algn="ctr"/>
                      <a:r>
                        <a:rPr lang="fr-FR" i="1" dirty="0" err="1" smtClean="0"/>
                        <a:t>Technician</a:t>
                      </a:r>
                      <a:r>
                        <a:rPr lang="fr-FR" i="1" dirty="0" smtClean="0"/>
                        <a:t> - EQF </a:t>
                      </a:r>
                      <a:r>
                        <a:rPr lang="fr-FR" i="1" dirty="0" err="1" smtClean="0"/>
                        <a:t>level</a:t>
                      </a:r>
                      <a:r>
                        <a:rPr lang="fr-FR" i="1" dirty="0" smtClean="0"/>
                        <a:t> 5</a:t>
                      </a:r>
                      <a:endParaRPr lang="fr-FR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07465266"/>
                  </a:ext>
                </a:extLst>
              </a:tr>
              <a:tr h="637014"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/>
                        <a:t>3 Agriculture OP</a:t>
                      </a:r>
                    </a:p>
                    <a:p>
                      <a:pPr algn="ctr"/>
                      <a:r>
                        <a:rPr lang="fr-FR" i="1" dirty="0" err="1" smtClean="0"/>
                        <a:t>Technician</a:t>
                      </a:r>
                      <a:r>
                        <a:rPr lang="fr-FR" i="1" dirty="0" smtClean="0"/>
                        <a:t> - EQF </a:t>
                      </a:r>
                      <a:r>
                        <a:rPr lang="fr-FR" i="1" dirty="0" err="1" smtClean="0"/>
                        <a:t>level</a:t>
                      </a:r>
                      <a:r>
                        <a:rPr lang="fr-FR" i="1" dirty="0" smtClean="0"/>
                        <a:t> 5</a:t>
                      </a:r>
                      <a:endParaRPr lang="fr-FR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73230064"/>
                  </a:ext>
                </a:extLst>
              </a:tr>
              <a:tr h="460194"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3 </a:t>
                      </a:r>
                      <a:r>
                        <a:rPr lang="fr-FR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transverse profiles </a:t>
                      </a:r>
                    </a:p>
                    <a:p>
                      <a:pPr algn="ctr"/>
                      <a:r>
                        <a:rPr lang="fr-FR" i="1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Operator</a:t>
                      </a:r>
                      <a:r>
                        <a:rPr lang="fr-FR" i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- EQF </a:t>
                      </a:r>
                      <a:r>
                        <a:rPr lang="fr-FR" i="1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level</a:t>
                      </a:r>
                      <a:r>
                        <a:rPr lang="fr-FR" i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4</a:t>
                      </a:r>
                      <a:endParaRPr lang="fr-FR" i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65619343"/>
                  </a:ext>
                </a:extLst>
              </a:tr>
            </a:tbl>
          </a:graphicData>
        </a:graphic>
      </p:graphicFrame>
      <p:sp>
        <p:nvSpPr>
          <p:cNvPr id="9" name="Τίτλος 6"/>
          <p:cNvSpPr>
            <a:spLocks noGrp="1"/>
          </p:cNvSpPr>
          <p:nvPr>
            <p:ph type="title"/>
          </p:nvPr>
        </p:nvSpPr>
        <p:spPr>
          <a:xfrm>
            <a:off x="838200" y="248749"/>
            <a:ext cx="10515600" cy="540960"/>
          </a:xfrm>
        </p:spPr>
        <p:txBody>
          <a:bodyPr/>
          <a:lstStyle/>
          <a:p>
            <a:r>
              <a:rPr lang="en-US" dirty="0" smtClean="0"/>
              <a:t>Analysis </a:t>
            </a:r>
            <a:r>
              <a:rPr lang="en-US" dirty="0"/>
              <a:t>of skill gaps and new profiles creation </a:t>
            </a:r>
          </a:p>
        </p:txBody>
      </p:sp>
    </p:spTree>
    <p:extLst>
      <p:ext uri="{BB962C8B-B14F-4D97-AF65-F5344CB8AC3E}">
        <p14:creationId xmlns:p14="http://schemas.microsoft.com/office/powerpoint/2010/main" val="4176428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7</a:t>
            </a:fld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E3235208-2058-4213-9DB4-24B7273B6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650" y="881151"/>
            <a:ext cx="11342451" cy="5581295"/>
          </a:xfrm>
        </p:spPr>
        <p:txBody>
          <a:bodyPr/>
          <a:lstStyle/>
          <a:p>
            <a:pPr lvl="1"/>
            <a:r>
              <a:rPr lang="fr-FR" dirty="0" err="1" smtClean="0"/>
              <a:t>Recent</a:t>
            </a:r>
            <a:r>
              <a:rPr lang="fr-FR" dirty="0" smtClean="0"/>
              <a:t> </a:t>
            </a:r>
            <a:r>
              <a:rPr lang="fr-FR" dirty="0" err="1" smtClean="0"/>
              <a:t>steps</a:t>
            </a:r>
            <a:r>
              <a:rPr lang="fr-FR" dirty="0" smtClean="0"/>
              <a:t> : </a:t>
            </a:r>
            <a:r>
              <a:rPr lang="fr-FR" dirty="0" err="1" smtClean="0"/>
              <a:t>creation</a:t>
            </a:r>
            <a:r>
              <a:rPr lang="fr-FR" dirty="0" smtClean="0"/>
              <a:t> </a:t>
            </a:r>
            <a:r>
              <a:rPr lang="fr-FR" dirty="0"/>
              <a:t>of </a:t>
            </a:r>
            <a:r>
              <a:rPr lang="fr-FR" dirty="0" err="1" smtClean="0"/>
              <a:t>additional</a:t>
            </a:r>
            <a:r>
              <a:rPr lang="fr-FR" dirty="0" smtClean="0"/>
              <a:t> EQF </a:t>
            </a:r>
            <a:r>
              <a:rPr lang="fr-FR" dirty="0" err="1" smtClean="0"/>
              <a:t>level</a:t>
            </a:r>
            <a:r>
              <a:rPr lang="fr-FR" dirty="0" smtClean="0"/>
              <a:t> 4 profiles as </a:t>
            </a:r>
            <a:r>
              <a:rPr lang="fr-FR" dirty="0"/>
              <a:t>follow: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marL="457200" lvl="1" indent="0">
              <a:buNone/>
            </a:pPr>
            <a:r>
              <a:rPr lang="fr-FR" dirty="0"/>
              <a:t> </a:t>
            </a:r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pPr lvl="1" algn="l"/>
            <a:r>
              <a:rPr lang="en-US" dirty="0" smtClean="0"/>
              <a:t>Addition of description in all the profiles (first on the EQF level 5, then on the EQF level 4 profiles)</a:t>
            </a:r>
          </a:p>
          <a:p>
            <a:pPr lvl="1" algn="l"/>
            <a:endParaRPr lang="en-US" dirty="0" smtClean="0"/>
          </a:p>
          <a:p>
            <a:pPr lvl="1" algn="l"/>
            <a:r>
              <a:rPr lang="en-US" dirty="0" smtClean="0"/>
              <a:t>Final </a:t>
            </a:r>
            <a:r>
              <a:rPr lang="en-US" dirty="0" smtClean="0"/>
              <a:t>versions are included in the Task Report including </a:t>
            </a:r>
            <a:r>
              <a:rPr lang="en-US" dirty="0" smtClean="0"/>
              <a:t>all the profiles (with description) </a:t>
            </a:r>
            <a:endParaRPr lang="en-US" dirty="0" smtClean="0"/>
          </a:p>
          <a:p>
            <a:pPr marL="457200" lvl="1" indent="0" algn="l">
              <a:buNone/>
            </a:pPr>
            <a:endParaRPr lang="en-US" dirty="0"/>
          </a:p>
          <a:p>
            <a:pPr marL="457200" lvl="1" indent="0">
              <a:buNone/>
            </a:pPr>
            <a:endParaRPr lang="fr-FR" dirty="0"/>
          </a:p>
        </p:txBody>
      </p:sp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xmlns="" id="{C1BFF773-E650-4992-93BB-41A140974C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731224"/>
              </p:ext>
            </p:extLst>
          </p:nvPr>
        </p:nvGraphicFramePr>
        <p:xfrm>
          <a:off x="4150468" y="1215301"/>
          <a:ext cx="7392256" cy="2380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8064">
                  <a:extLst>
                    <a:ext uri="{9D8B030D-6E8A-4147-A177-3AD203B41FA5}">
                      <a16:colId xmlns:a16="http://schemas.microsoft.com/office/drawing/2014/main" xmlns="" val="3911704874"/>
                    </a:ext>
                  </a:extLst>
                </a:gridCol>
                <a:gridCol w="1848064">
                  <a:extLst>
                    <a:ext uri="{9D8B030D-6E8A-4147-A177-3AD203B41FA5}">
                      <a16:colId xmlns:a16="http://schemas.microsoft.com/office/drawing/2014/main" xmlns="" val="2845361955"/>
                    </a:ext>
                  </a:extLst>
                </a:gridCol>
                <a:gridCol w="1848064">
                  <a:extLst>
                    <a:ext uri="{9D8B030D-6E8A-4147-A177-3AD203B41FA5}">
                      <a16:colId xmlns:a16="http://schemas.microsoft.com/office/drawing/2014/main" xmlns="" val="1451914336"/>
                    </a:ext>
                  </a:extLst>
                </a:gridCol>
                <a:gridCol w="1848064">
                  <a:extLst>
                    <a:ext uri="{9D8B030D-6E8A-4147-A177-3AD203B41FA5}">
                      <a16:colId xmlns:a16="http://schemas.microsoft.com/office/drawing/2014/main" xmlns="" val="1849711037"/>
                    </a:ext>
                  </a:extLst>
                </a:gridCol>
              </a:tblGrid>
              <a:tr h="460194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Bioeconomy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Digitalisation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Sustainability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Forestry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65687642"/>
                  </a:ext>
                </a:extLst>
              </a:tr>
              <a:tr h="637014"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/>
                        <a:t>3 </a:t>
                      </a:r>
                      <a:r>
                        <a:rPr lang="fr-FR" dirty="0" err="1"/>
                        <a:t>Agrifood</a:t>
                      </a:r>
                      <a:r>
                        <a:rPr lang="fr-FR" dirty="0"/>
                        <a:t> OP</a:t>
                      </a:r>
                    </a:p>
                    <a:p>
                      <a:pPr algn="ctr"/>
                      <a:r>
                        <a:rPr lang="fr-FR" i="1" dirty="0" err="1" smtClean="0"/>
                        <a:t>Technician</a:t>
                      </a:r>
                      <a:r>
                        <a:rPr lang="fr-FR" i="1" dirty="0" smtClean="0"/>
                        <a:t> - EQF </a:t>
                      </a:r>
                      <a:r>
                        <a:rPr lang="fr-FR" i="1" dirty="0" err="1" smtClean="0"/>
                        <a:t>level</a:t>
                      </a:r>
                      <a:r>
                        <a:rPr lang="fr-FR" i="1" dirty="0" smtClean="0"/>
                        <a:t> 5</a:t>
                      </a:r>
                      <a:endParaRPr lang="fr-FR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r>
                        <a:rPr lang="fr-FR" dirty="0"/>
                        <a:t>1 </a:t>
                      </a:r>
                      <a:r>
                        <a:rPr lang="fr-FR" dirty="0" err="1"/>
                        <a:t>Forestry</a:t>
                      </a:r>
                      <a:r>
                        <a:rPr lang="fr-FR" dirty="0"/>
                        <a:t> OP </a:t>
                      </a:r>
                    </a:p>
                    <a:p>
                      <a:pPr algn="ctr"/>
                      <a:r>
                        <a:rPr lang="fr-FR" i="1" dirty="0" err="1" smtClean="0"/>
                        <a:t>Technician</a:t>
                      </a:r>
                      <a:r>
                        <a:rPr lang="fr-FR" i="1" dirty="0" smtClean="0"/>
                        <a:t> - EQF </a:t>
                      </a:r>
                      <a:r>
                        <a:rPr lang="fr-FR" i="1" dirty="0" err="1" smtClean="0"/>
                        <a:t>level</a:t>
                      </a:r>
                      <a:r>
                        <a:rPr lang="fr-FR" i="1" dirty="0" smtClean="0"/>
                        <a:t> 5</a:t>
                      </a:r>
                      <a:endParaRPr lang="fr-FR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07465266"/>
                  </a:ext>
                </a:extLst>
              </a:tr>
              <a:tr h="637014"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/>
                        <a:t>3 Agriculture OP</a:t>
                      </a:r>
                    </a:p>
                    <a:p>
                      <a:pPr algn="ctr"/>
                      <a:r>
                        <a:rPr lang="fr-FR" i="1" dirty="0" err="1" smtClean="0"/>
                        <a:t>Technician</a:t>
                      </a:r>
                      <a:r>
                        <a:rPr lang="fr-FR" i="1" dirty="0" smtClean="0"/>
                        <a:t> - EQF </a:t>
                      </a:r>
                      <a:r>
                        <a:rPr lang="fr-FR" i="1" dirty="0" err="1" smtClean="0"/>
                        <a:t>level</a:t>
                      </a:r>
                      <a:r>
                        <a:rPr lang="fr-FR" i="1" dirty="0" smtClean="0"/>
                        <a:t> 5</a:t>
                      </a:r>
                      <a:endParaRPr lang="fr-FR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73230064"/>
                  </a:ext>
                </a:extLst>
              </a:tr>
              <a:tr h="460194"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/>
                        <a:t>3 </a:t>
                      </a:r>
                      <a:r>
                        <a:rPr lang="fr-FR" dirty="0" smtClean="0"/>
                        <a:t>transverse profiles </a:t>
                      </a:r>
                    </a:p>
                    <a:p>
                      <a:pPr algn="ctr"/>
                      <a:r>
                        <a:rPr lang="fr-FR" i="1" dirty="0" err="1" smtClean="0"/>
                        <a:t>Operator</a:t>
                      </a:r>
                      <a:r>
                        <a:rPr lang="fr-FR" i="1" dirty="0" smtClean="0"/>
                        <a:t> - EQF </a:t>
                      </a:r>
                      <a:r>
                        <a:rPr lang="fr-FR" i="1" dirty="0" err="1" smtClean="0"/>
                        <a:t>level</a:t>
                      </a:r>
                      <a:r>
                        <a:rPr lang="fr-FR" i="1" dirty="0" smtClean="0"/>
                        <a:t> 4</a:t>
                      </a:r>
                      <a:endParaRPr lang="fr-FR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65619343"/>
                  </a:ext>
                </a:extLst>
              </a:tr>
            </a:tbl>
          </a:graphicData>
        </a:graphic>
      </p:graphicFrame>
      <p:sp>
        <p:nvSpPr>
          <p:cNvPr id="9" name="Τίτλος 6"/>
          <p:cNvSpPr>
            <a:spLocks noGrp="1"/>
          </p:cNvSpPr>
          <p:nvPr>
            <p:ph type="title"/>
          </p:nvPr>
        </p:nvSpPr>
        <p:spPr>
          <a:xfrm>
            <a:off x="838200" y="248749"/>
            <a:ext cx="10515600" cy="540960"/>
          </a:xfrm>
        </p:spPr>
        <p:txBody>
          <a:bodyPr/>
          <a:lstStyle/>
          <a:p>
            <a:r>
              <a:rPr lang="en-US" dirty="0" smtClean="0"/>
              <a:t>Analysis </a:t>
            </a:r>
            <a:r>
              <a:rPr lang="en-US" dirty="0"/>
              <a:t>of skill gaps and new profiles creation 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5622587" y="2966936"/>
            <a:ext cx="2470826" cy="62879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77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30C786E-723E-468C-B36A-14899D4CA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3147" y="228458"/>
            <a:ext cx="7886700" cy="584501"/>
          </a:xfrm>
        </p:spPr>
        <p:txBody>
          <a:bodyPr>
            <a:normAutofit/>
          </a:bodyPr>
          <a:lstStyle/>
          <a:p>
            <a:pPr algn="r"/>
            <a:r>
              <a:rPr lang="it-IT" sz="2800" i="1" dirty="0"/>
              <a:t>Thank </a:t>
            </a:r>
            <a:r>
              <a:rPr lang="it-IT" sz="2800" i="1" dirty="0" err="1"/>
              <a:t>you</a:t>
            </a:r>
            <a:r>
              <a:rPr lang="it-IT" sz="2800" i="1" dirty="0"/>
              <a:t> for </a:t>
            </a:r>
            <a:r>
              <a:rPr lang="it-IT" sz="2800" i="1" dirty="0" err="1"/>
              <a:t>your</a:t>
            </a:r>
            <a:r>
              <a:rPr lang="it-IT" sz="2800" i="1" dirty="0"/>
              <a:t> </a:t>
            </a:r>
            <a:r>
              <a:rPr lang="it-IT" sz="2800" i="1" dirty="0" err="1"/>
              <a:t>attention</a:t>
            </a:r>
            <a:r>
              <a:rPr lang="it-IT" sz="2800" i="1" dirty="0"/>
              <a:t>!</a:t>
            </a:r>
            <a:endParaRPr lang="en-GB" sz="2800" i="1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xmlns="" id="{590BAE0D-65AE-477A-8193-AD6EC1E7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Υπότιτλος 3">
            <a:extLst>
              <a:ext uri="{FF2B5EF4-FFF2-40B4-BE49-F238E27FC236}">
                <a16:creationId xmlns:a16="http://schemas.microsoft.com/office/drawing/2014/main" xmlns="" id="{65DEBD90-D19D-44E1-83DF-43620783F382}"/>
              </a:ext>
            </a:extLst>
          </p:cNvPr>
          <p:cNvSpPr txBox="1">
            <a:spLocks/>
          </p:cNvSpPr>
          <p:nvPr/>
        </p:nvSpPr>
        <p:spPr>
          <a:xfrm>
            <a:off x="1856572" y="5501154"/>
            <a:ext cx="7886700" cy="756592"/>
          </a:xfrm>
        </p:spPr>
        <p:txBody>
          <a:bodyPr>
            <a:normAutofit/>
          </a:bodyPr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Alexandre MORIN, </a:t>
            </a:r>
            <a:r>
              <a:rPr lang="en-US" sz="1800" dirty="0" smtClean="0">
                <a:hlinkClick r:id="rId2"/>
              </a:rPr>
              <a:t>contact@ac3a.chambagri.fr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b="1" dirty="0" smtClean="0"/>
              <a:t>AC3A</a:t>
            </a:r>
            <a:endParaRPr lang="en-US" sz="1800" b="1" dirty="0"/>
          </a:p>
        </p:txBody>
      </p:sp>
      <p:grpSp>
        <p:nvGrpSpPr>
          <p:cNvPr id="2149" name="Gruppo 2148">
            <a:extLst>
              <a:ext uri="{FF2B5EF4-FFF2-40B4-BE49-F238E27FC236}">
                <a16:creationId xmlns:a16="http://schemas.microsoft.com/office/drawing/2014/main" xmlns="" id="{6938B44A-796C-4CFD-94B0-2C4F5FE7FDF5}"/>
              </a:ext>
            </a:extLst>
          </p:cNvPr>
          <p:cNvGrpSpPr/>
          <p:nvPr/>
        </p:nvGrpSpPr>
        <p:grpSpPr>
          <a:xfrm>
            <a:off x="2085977" y="1122198"/>
            <a:ext cx="8132385" cy="4247154"/>
            <a:chOff x="561976" y="1122198"/>
            <a:chExt cx="8132385" cy="4247154"/>
          </a:xfrm>
        </p:grpSpPr>
        <p:pic>
          <p:nvPicPr>
            <p:cNvPr id="155" name="Immagine 154">
              <a:extLst>
                <a:ext uri="{FF2B5EF4-FFF2-40B4-BE49-F238E27FC236}">
                  <a16:creationId xmlns:a16="http://schemas.microsoft.com/office/drawing/2014/main" xmlns="" id="{34EA405D-7F7D-4CE4-AC44-C236CD8B7B90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7590" y="2066517"/>
              <a:ext cx="1212821" cy="4580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6" name="Immagine 155">
              <a:extLst>
                <a:ext uri="{FF2B5EF4-FFF2-40B4-BE49-F238E27FC236}">
                  <a16:creationId xmlns:a16="http://schemas.microsoft.com/office/drawing/2014/main" xmlns="" id="{8DD5F0B0-0484-48DF-B7A9-B9B46AFE482D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32416" y="2200275"/>
              <a:ext cx="1230333" cy="5053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7" name="Immagine 156">
              <a:extLst>
                <a:ext uri="{FF2B5EF4-FFF2-40B4-BE49-F238E27FC236}">
                  <a16:creationId xmlns:a16="http://schemas.microsoft.com/office/drawing/2014/main" xmlns="" id="{2B203592-19AA-42CA-A1BA-9F8B4644638F}"/>
                </a:ext>
              </a:extLst>
            </p:cNvPr>
            <p:cNvPicPr/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61976" y="2000251"/>
              <a:ext cx="1327904" cy="39352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58" name="Immagine 157">
              <a:extLst>
                <a:ext uri="{FF2B5EF4-FFF2-40B4-BE49-F238E27FC236}">
                  <a16:creationId xmlns:a16="http://schemas.microsoft.com/office/drawing/2014/main" xmlns="" id="{07C8F74A-5B61-4244-AC15-10706D298CB1}"/>
                </a:ext>
              </a:extLst>
            </p:cNvPr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3018" y="1122198"/>
              <a:ext cx="1043939" cy="4410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9" name="Immagine 158">
              <a:extLst>
                <a:ext uri="{FF2B5EF4-FFF2-40B4-BE49-F238E27FC236}">
                  <a16:creationId xmlns:a16="http://schemas.microsoft.com/office/drawing/2014/main" xmlns="" id="{54DED8C5-4414-4E48-8AEB-A0867ED7A178}"/>
                </a:ext>
              </a:extLst>
            </p:cNvPr>
            <p:cNvPicPr/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276350" y="1208500"/>
              <a:ext cx="1029789" cy="50600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0" name="Immagine 159">
              <a:extLst>
                <a:ext uri="{FF2B5EF4-FFF2-40B4-BE49-F238E27FC236}">
                  <a16:creationId xmlns:a16="http://schemas.microsoft.com/office/drawing/2014/main" xmlns="" id="{67FB50D9-F194-4C29-81BE-838AE0A9FC08}"/>
                </a:ext>
              </a:extLst>
            </p:cNvPr>
            <p:cNvPicPr/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018636" y="1238046"/>
              <a:ext cx="836817" cy="38740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1" name="Immagine 160">
              <a:extLst>
                <a:ext uri="{FF2B5EF4-FFF2-40B4-BE49-F238E27FC236}">
                  <a16:creationId xmlns:a16="http://schemas.microsoft.com/office/drawing/2014/main" xmlns="" id="{0D94944F-48DD-4E80-A43F-2A1295C22B8C}"/>
                </a:ext>
              </a:extLst>
            </p:cNvPr>
            <p:cNvPicPr/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844" b="10777"/>
            <a:stretch/>
          </p:blipFill>
          <p:spPr bwMode="auto">
            <a:xfrm>
              <a:off x="3680341" y="2072855"/>
              <a:ext cx="1612671" cy="15240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solidFill>
                <a:srgbClr val="FFFFFF"/>
              </a:solidFill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2" name="Immagine 161">
              <a:extLst>
                <a:ext uri="{FF2B5EF4-FFF2-40B4-BE49-F238E27FC236}">
                  <a16:creationId xmlns:a16="http://schemas.microsoft.com/office/drawing/2014/main" xmlns="" id="{2404C417-368E-470C-9A2C-4E49374F7398}"/>
                </a:ext>
              </a:extLst>
            </p:cNvPr>
            <p:cNvPicPr/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8137" y="1181271"/>
              <a:ext cx="815570" cy="3810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3" name="Immagine 162">
              <a:extLst>
                <a:ext uri="{FF2B5EF4-FFF2-40B4-BE49-F238E27FC236}">
                  <a16:creationId xmlns:a16="http://schemas.microsoft.com/office/drawing/2014/main" xmlns="" id="{20D1BF64-A832-40F0-A62A-EBC7EBC44709}"/>
                </a:ext>
              </a:extLst>
            </p:cNvPr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069" y="1169372"/>
              <a:ext cx="1066717" cy="2938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4" name="Immagine 163">
              <a:extLst>
                <a:ext uri="{FF2B5EF4-FFF2-40B4-BE49-F238E27FC236}">
                  <a16:creationId xmlns:a16="http://schemas.microsoft.com/office/drawing/2014/main" xmlns="" id="{3E972B44-89D4-42F8-807F-698AAE4D15F3}"/>
                </a:ext>
              </a:extLst>
            </p:cNvPr>
            <p:cNvPicPr/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7488" y="3781425"/>
              <a:ext cx="1161062" cy="3984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5" name="Immagine 164">
              <a:extLst>
                <a:ext uri="{FF2B5EF4-FFF2-40B4-BE49-F238E27FC236}">
                  <a16:creationId xmlns:a16="http://schemas.microsoft.com/office/drawing/2014/main" xmlns="" id="{D85BE486-DF54-4821-B308-F801734ACEA6}"/>
                </a:ext>
              </a:extLst>
            </p:cNvPr>
            <p:cNvPicPr/>
            <p:nvPr/>
          </p:nvPicPr>
          <p:blipFill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6815763" y="2809875"/>
              <a:ext cx="470862" cy="533712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6" name="Immagine 165">
              <a:extLst>
                <a:ext uri="{FF2B5EF4-FFF2-40B4-BE49-F238E27FC236}">
                  <a16:creationId xmlns:a16="http://schemas.microsoft.com/office/drawing/2014/main" xmlns="" id="{040B623A-5840-4891-8257-5CDE306CBD87}"/>
                </a:ext>
              </a:extLst>
            </p:cNvPr>
            <p:cNvPicPr/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5621" y="1762437"/>
              <a:ext cx="933218" cy="331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7" name="Immagine 166">
              <a:extLst>
                <a:ext uri="{FF2B5EF4-FFF2-40B4-BE49-F238E27FC236}">
                  <a16:creationId xmlns:a16="http://schemas.microsoft.com/office/drawing/2014/main" xmlns="" id="{8E6210E5-E849-4082-8E8B-2FB44B9F6AE1}"/>
                </a:ext>
              </a:extLst>
            </p:cNvPr>
            <p:cNvPicPr/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6545" y="2745885"/>
              <a:ext cx="540623" cy="47346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8" name="Immagine 167">
              <a:extLst>
                <a:ext uri="{FF2B5EF4-FFF2-40B4-BE49-F238E27FC236}">
                  <a16:creationId xmlns:a16="http://schemas.microsoft.com/office/drawing/2014/main" xmlns="" id="{3DE2C529-1C42-4F48-9D05-EB49E8D73A80}"/>
                </a:ext>
              </a:extLst>
            </p:cNvPr>
            <p:cNvPicPr/>
            <p:nvPr/>
          </p:nvPicPr>
          <p:blipFill rotWithShape="1"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7294720" y="2107108"/>
              <a:ext cx="1399641" cy="398494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9" name="Immagine 168">
              <a:extLst>
                <a:ext uri="{FF2B5EF4-FFF2-40B4-BE49-F238E27FC236}">
                  <a16:creationId xmlns:a16="http://schemas.microsoft.com/office/drawing/2014/main" xmlns="" id="{B8E561EA-4662-49D6-A42A-9951162108C9}"/>
                </a:ext>
              </a:extLst>
            </p:cNvPr>
            <p:cNvPicPr/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7715" y="2924175"/>
              <a:ext cx="669110" cy="5740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0" name="Immagine 169">
              <a:extLst>
                <a:ext uri="{FF2B5EF4-FFF2-40B4-BE49-F238E27FC236}">
                  <a16:creationId xmlns:a16="http://schemas.microsoft.com/office/drawing/2014/main" xmlns="" id="{8AE5AAAA-3266-4CD7-AA01-8EAA7EB5FF02}"/>
                </a:ext>
              </a:extLst>
            </p:cNvPr>
            <p:cNvPicPr/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416" y="3691053"/>
              <a:ext cx="689325" cy="5740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1" name="Immagine 170">
              <a:extLst>
                <a:ext uri="{FF2B5EF4-FFF2-40B4-BE49-F238E27FC236}">
                  <a16:creationId xmlns:a16="http://schemas.microsoft.com/office/drawing/2014/main" xmlns="" id="{388D9862-02F5-4341-A4A5-B603DFF1DEE3}"/>
                </a:ext>
              </a:extLst>
            </p:cNvPr>
            <p:cNvPicPr/>
            <p:nvPr/>
          </p:nvPicPr>
          <p:blipFill rotWithShape="1"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525"/>
            <a:stretch/>
          </p:blipFill>
          <p:spPr bwMode="auto">
            <a:xfrm>
              <a:off x="2026757" y="3552775"/>
              <a:ext cx="1158230" cy="400319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2" name="Immagine 171">
              <a:extLst>
                <a:ext uri="{FF2B5EF4-FFF2-40B4-BE49-F238E27FC236}">
                  <a16:creationId xmlns:a16="http://schemas.microsoft.com/office/drawing/2014/main" xmlns="" id="{D374DEEA-9D97-49A1-A352-D03136C75B70}"/>
                </a:ext>
              </a:extLst>
            </p:cNvPr>
            <p:cNvPicPr/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7319" y="4504514"/>
              <a:ext cx="613216" cy="6794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3" name="Immagine 172">
              <a:extLst>
                <a:ext uri="{FF2B5EF4-FFF2-40B4-BE49-F238E27FC236}">
                  <a16:creationId xmlns:a16="http://schemas.microsoft.com/office/drawing/2014/main" xmlns="" id="{F63ED7F2-F1EE-4802-A85B-A758D57978CE}"/>
                </a:ext>
              </a:extLst>
            </p:cNvPr>
            <p:cNvPicPr/>
            <p:nvPr/>
          </p:nvPicPr>
          <p:blipFill rotWithShape="1"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36649"/>
            <a:stretch/>
          </p:blipFill>
          <p:spPr bwMode="auto">
            <a:xfrm>
              <a:off x="4071416" y="3654518"/>
              <a:ext cx="1070610" cy="53340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4" name="Immagine 173">
              <a:extLst>
                <a:ext uri="{FF2B5EF4-FFF2-40B4-BE49-F238E27FC236}">
                  <a16:creationId xmlns:a16="http://schemas.microsoft.com/office/drawing/2014/main" xmlns="" id="{EB65C0F9-62FA-423A-A329-01F40076CECC}"/>
                </a:ext>
              </a:extLst>
            </p:cNvPr>
            <p:cNvPicPr/>
            <p:nvPr/>
          </p:nvPicPr>
          <p:blipFill rotWithShape="1"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303" t="11627" r="8292" b="7899"/>
            <a:stretch/>
          </p:blipFill>
          <p:spPr bwMode="auto">
            <a:xfrm>
              <a:off x="5592732" y="2995603"/>
              <a:ext cx="1013453" cy="57404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5" name="Immagine 174">
              <a:extLst>
                <a:ext uri="{FF2B5EF4-FFF2-40B4-BE49-F238E27FC236}">
                  <a16:creationId xmlns:a16="http://schemas.microsoft.com/office/drawing/2014/main" xmlns="" id="{6820BCA3-71D3-47C9-9109-3EC90BCE9EA8}"/>
                </a:ext>
              </a:extLst>
            </p:cNvPr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34301" y="2717258"/>
              <a:ext cx="533100" cy="7303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6" name="Immagine 175">
              <a:extLst>
                <a:ext uri="{FF2B5EF4-FFF2-40B4-BE49-F238E27FC236}">
                  <a16:creationId xmlns:a16="http://schemas.microsoft.com/office/drawing/2014/main" xmlns="" id="{1C2F374F-A68E-4F67-A91B-C3622EC4343D}"/>
                </a:ext>
              </a:extLst>
            </p:cNvPr>
            <p:cNvPicPr/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8901" y="2828557"/>
              <a:ext cx="931545" cy="3721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7" name="Immagine 176">
              <a:extLst>
                <a:ext uri="{FF2B5EF4-FFF2-40B4-BE49-F238E27FC236}">
                  <a16:creationId xmlns:a16="http://schemas.microsoft.com/office/drawing/2014/main" xmlns="" id="{1781EE73-C433-4285-9B2F-7C8815263BB3}"/>
                </a:ext>
              </a:extLst>
            </p:cNvPr>
            <p:cNvPicPr/>
            <p:nvPr/>
          </p:nvPicPr>
          <p:blipFill rotWithShape="1"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6470" t="-14364" r="-8843" b="-26693"/>
            <a:stretch/>
          </p:blipFill>
          <p:spPr bwMode="auto">
            <a:xfrm>
              <a:off x="2008669" y="4543827"/>
              <a:ext cx="805136" cy="43751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8" name="Immagine 177">
              <a:extLst>
                <a:ext uri="{FF2B5EF4-FFF2-40B4-BE49-F238E27FC236}">
                  <a16:creationId xmlns:a16="http://schemas.microsoft.com/office/drawing/2014/main" xmlns="" id="{14966F3A-BBCA-4683-86AB-274848120A01}"/>
                </a:ext>
              </a:extLst>
            </p:cNvPr>
            <p:cNvPicPr/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6407" y="4927735"/>
              <a:ext cx="908008" cy="35446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9" name="Immagine 178">
              <a:extLst>
                <a:ext uri="{FF2B5EF4-FFF2-40B4-BE49-F238E27FC236}">
                  <a16:creationId xmlns:a16="http://schemas.microsoft.com/office/drawing/2014/main" xmlns="" id="{B7C33491-C9D0-4F7F-82B5-C8EA3BF5914B}"/>
                </a:ext>
              </a:extLst>
            </p:cNvPr>
            <p:cNvPicPr/>
            <p:nvPr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4987" y="4049809"/>
              <a:ext cx="581827" cy="3690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0" name="Immagine 179">
              <a:extLst>
                <a:ext uri="{FF2B5EF4-FFF2-40B4-BE49-F238E27FC236}">
                  <a16:creationId xmlns:a16="http://schemas.microsoft.com/office/drawing/2014/main" xmlns="" id="{699370E8-91AE-4D91-B524-913F3C8362B4}"/>
                </a:ext>
              </a:extLst>
            </p:cNvPr>
            <p:cNvPicPr/>
            <p:nvPr/>
          </p:nvPicPr>
          <p:blipFill rotWithShape="1"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55719" y="4115348"/>
              <a:ext cx="922752" cy="505387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81" name="Immagine 180">
              <a:extLst>
                <a:ext uri="{FF2B5EF4-FFF2-40B4-BE49-F238E27FC236}">
                  <a16:creationId xmlns:a16="http://schemas.microsoft.com/office/drawing/2014/main" xmlns="" id="{C9500430-FFFE-4FB9-A791-37E41B9A56F7}"/>
                </a:ext>
              </a:extLst>
            </p:cNvPr>
            <p:cNvPicPr/>
            <p:nvPr/>
          </p:nvPicPr>
          <p:blipFill rotWithShape="1"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27342"/>
            <a:stretch/>
          </p:blipFill>
          <p:spPr bwMode="auto">
            <a:xfrm>
              <a:off x="7008839" y="4518258"/>
              <a:ext cx="1229562" cy="364888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82" name="Immagine 181">
              <a:extLst>
                <a:ext uri="{FF2B5EF4-FFF2-40B4-BE49-F238E27FC236}">
                  <a16:creationId xmlns:a16="http://schemas.microsoft.com/office/drawing/2014/main" xmlns="" id="{07CE7946-D4C5-422A-8BD5-E38C41AA389E}"/>
                </a:ext>
              </a:extLst>
            </p:cNvPr>
            <p:cNvPicPr/>
            <p:nvPr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8071" y="4222198"/>
              <a:ext cx="589280" cy="6387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3" name="Immagine 182">
              <a:extLst>
                <a:ext uri="{FF2B5EF4-FFF2-40B4-BE49-F238E27FC236}">
                  <a16:creationId xmlns:a16="http://schemas.microsoft.com/office/drawing/2014/main" xmlns="" id="{31598A49-4639-41A2-955D-0725493C4878}"/>
                </a:ext>
              </a:extLst>
            </p:cNvPr>
            <p:cNvPicPr/>
            <p:nvPr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029456" y="4872678"/>
              <a:ext cx="1926525" cy="4966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4" name="Immagine 183">
              <a:extLst>
                <a:ext uri="{FF2B5EF4-FFF2-40B4-BE49-F238E27FC236}">
                  <a16:creationId xmlns:a16="http://schemas.microsoft.com/office/drawing/2014/main" xmlns="" id="{87D5F2A2-C19E-46F5-9C15-30DCE78C3596}"/>
                </a:ext>
              </a:extLst>
            </p:cNvPr>
            <p:cNvPicPr/>
            <p:nvPr/>
          </p:nvPicPr>
          <p:blipFill>
            <a:blip r:embed="rId3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8778" y="1199484"/>
              <a:ext cx="680493" cy="66024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5" name="Immagine 184">
              <a:extLst>
                <a:ext uri="{FF2B5EF4-FFF2-40B4-BE49-F238E27FC236}">
                  <a16:creationId xmlns:a16="http://schemas.microsoft.com/office/drawing/2014/main" xmlns="" id="{508248BB-8DFF-4B1C-88E0-6A1843C9EA65}"/>
                </a:ext>
              </a:extLst>
            </p:cNvPr>
            <p:cNvPicPr/>
            <p:nvPr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16657" y="3765985"/>
              <a:ext cx="998693" cy="43068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177218794"/>
      </p:ext>
    </p:extLst>
  </p:cSld>
  <p:clrMapOvr>
    <a:masterClrMapping/>
  </p:clrMapOvr>
</p:sld>
</file>

<file path=ppt/theme/theme1.xml><?xml version="1.0" encoding="utf-8"?>
<a:theme xmlns:a="http://schemas.openxmlformats.org/drawingml/2006/main" name="CoLLaboratE-ThemeNew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LaboratE-ThemeNew" id="{AD441D31-B38D-4F89-B57E-CC0212D26925}" vid="{A4654D39-5463-4B11-90A2-3C333BBC58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468</Words>
  <Application>Microsoft Office PowerPoint</Application>
  <PresentationFormat>Grand écran</PresentationFormat>
  <Paragraphs>104</Paragraphs>
  <Slides>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Bahnschrift Light Condensed</vt:lpstr>
      <vt:lpstr>Calibri</vt:lpstr>
      <vt:lpstr>Times New Roman</vt:lpstr>
      <vt:lpstr>CoLLaboratE-ThemeNew</vt:lpstr>
      <vt:lpstr>Fields - Task 2.1 Skill Gaps and Occupational Profiles</vt:lpstr>
      <vt:lpstr>T.2.1 Info, Deliverables &amp; Milestones </vt:lpstr>
      <vt:lpstr>Analysis of skill gaps and new profiles creation </vt:lpstr>
      <vt:lpstr>Analysis of skill gaps and new profiles creation </vt:lpstr>
      <vt:lpstr>Analysis of skill gaps and new profiles creation </vt:lpstr>
      <vt:lpstr>Analysis of skill gaps and new profiles creation </vt:lpstr>
      <vt:lpstr>Analysis of skill gaps and new profiles creation </vt:lpstr>
      <vt:lpstr>Thank you for your attention!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Erasmus+ FIELDS project: task 1.5 Scenario analysis</dc:title>
  <dc:creator>Reviewer</dc:creator>
  <cp:lastModifiedBy>MORIN Alexandre</cp:lastModifiedBy>
  <cp:revision>86</cp:revision>
  <cp:lastPrinted>2021-06-18T08:16:59Z</cp:lastPrinted>
  <dcterms:created xsi:type="dcterms:W3CDTF">2021-06-04T11:44:08Z</dcterms:created>
  <dcterms:modified xsi:type="dcterms:W3CDTF">2022-05-30T11:55:37Z</dcterms:modified>
</cp:coreProperties>
</file>