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3" r:id="rId6"/>
  </p:sldIdLst>
  <p:sldSz cx="10693400" cy="7556500"/>
  <p:notesSz cx="10693400" cy="75565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48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633913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057900" y="0"/>
            <a:ext cx="4632325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7177088"/>
            <a:ext cx="4633913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30897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891a8ef53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891a8ef53_0_86:notes"/>
          <p:cNvSpPr txBox="1">
            <a:spLocks noGrp="1"/>
          </p:cNvSpPr>
          <p:nvPr>
            <p:ph type="body" idx="1"/>
          </p:nvPr>
        </p:nvSpPr>
        <p:spPr>
          <a:xfrm>
            <a:off x="1069340" y="3636566"/>
            <a:ext cx="8554800" cy="29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c891a8ef53_0_86:notes"/>
          <p:cNvSpPr txBox="1">
            <a:spLocks noGrp="1"/>
          </p:cNvSpPr>
          <p:nvPr>
            <p:ph type="sldNum" idx="12"/>
          </p:nvPr>
        </p:nvSpPr>
        <p:spPr>
          <a:xfrm>
            <a:off x="6057119" y="7177364"/>
            <a:ext cx="4633800" cy="3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9041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981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4250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85e5f85a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85e5f85a8_1_0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600" cy="340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Intuitive - important a concise description / summary of the regulatory frameworks.</a:t>
            </a:r>
            <a:endParaRPr/>
          </a:p>
        </p:txBody>
      </p:sp>
      <p:sp>
        <p:nvSpPr>
          <p:cNvPr id="104" name="Google Shape;104;gc85e5f85a8_1_0:notes"/>
          <p:cNvSpPr txBox="1">
            <a:spLocks noGrp="1"/>
          </p:cNvSpPr>
          <p:nvPr>
            <p:ph type="sldNum" idx="12"/>
          </p:nvPr>
        </p:nvSpPr>
        <p:spPr>
          <a:xfrm>
            <a:off x="6057900" y="7177088"/>
            <a:ext cx="4632300" cy="37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P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87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891a8ef53_0_0:notes"/>
          <p:cNvSpPr txBox="1">
            <a:spLocks noGrp="1"/>
          </p:cNvSpPr>
          <p:nvPr>
            <p:ph type="body" idx="1"/>
          </p:nvPr>
        </p:nvSpPr>
        <p:spPr>
          <a:xfrm>
            <a:off x="1069340" y="3636566"/>
            <a:ext cx="8554800" cy="2975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c891a8ef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787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ubTitle" idx="1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>
  <p:cSld name="Κεφαλίδα ενότητας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729603" y="1883880"/>
            <a:ext cx="9223200" cy="31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8ECE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A8EC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0" y="7144022"/>
            <a:ext cx="14814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542189" y="7014910"/>
            <a:ext cx="36090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202283" y="7287825"/>
            <a:ext cx="2406000" cy="2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marL="0" lvl="0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  <p:grpSp>
        <p:nvGrpSpPr>
          <p:cNvPr id="50" name="Google Shape;50;p7"/>
          <p:cNvGrpSpPr/>
          <p:nvPr/>
        </p:nvGrpSpPr>
        <p:grpSpPr>
          <a:xfrm>
            <a:off x="-1" y="6962047"/>
            <a:ext cx="10207268" cy="596138"/>
            <a:chOff x="0" y="5126182"/>
            <a:chExt cx="11819439" cy="671100"/>
          </a:xfrm>
        </p:grpSpPr>
        <p:sp>
          <p:nvSpPr>
            <p:cNvPr id="51" name="Google Shape;51;p7"/>
            <p:cNvSpPr/>
            <p:nvPr/>
          </p:nvSpPr>
          <p:spPr>
            <a:xfrm>
              <a:off x="0" y="5126182"/>
              <a:ext cx="1884300" cy="671100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87CDD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2" name="Google Shape;52;p7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" name="Google Shape;53;p7"/>
            <p:cNvSpPr/>
            <p:nvPr/>
          </p:nvSpPr>
          <p:spPr>
            <a:xfrm>
              <a:off x="1884219" y="5126182"/>
              <a:ext cx="9935100" cy="671100"/>
            </a:xfrm>
            <a:prstGeom prst="rect">
              <a:avLst/>
            </a:prstGeom>
            <a:gradFill>
              <a:gsLst>
                <a:gs pos="0">
                  <a:srgbClr val="2A8ECE"/>
                </a:gs>
                <a:gs pos="86000">
                  <a:srgbClr val="B8D3F6"/>
                </a:gs>
                <a:gs pos="100000">
                  <a:srgbClr val="DCE9FA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7"/>
            <p:cNvSpPr txBox="1"/>
            <p:nvPr/>
          </p:nvSpPr>
          <p:spPr>
            <a:xfrm>
              <a:off x="1927239" y="5201604"/>
              <a:ext cx="98922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ADDRESSING THE CURRENT AND FUTURE SKILL NEEDS FOR SUSTAINABILITY, DIGITALIZATION </a:t>
              </a:r>
              <a:b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AND THE BIO-ECONOMY IN AGRICULTURE: EUROPEAN SKILLS AGENDA AND STRATEGY - AGREEMENT 612664-EPP-1-2019-1-IT-EPPKA2-SSA-B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ctrTitle"/>
          </p:nvPr>
        </p:nvSpPr>
        <p:spPr>
          <a:xfrm>
            <a:off x="826308" y="2353633"/>
            <a:ext cx="9089400" cy="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8FCE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C8FC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ubTitle" idx="1"/>
          </p:nvPr>
        </p:nvSpPr>
        <p:spPr>
          <a:xfrm>
            <a:off x="1346396" y="3508518"/>
            <a:ext cx="8020200" cy="18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8" name="Google Shape;5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7191" y="664363"/>
            <a:ext cx="2953322" cy="79384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8"/>
          <p:cNvGrpSpPr/>
          <p:nvPr/>
        </p:nvGrpSpPr>
        <p:grpSpPr>
          <a:xfrm>
            <a:off x="1" y="6871840"/>
            <a:ext cx="10693637" cy="700092"/>
            <a:chOff x="0" y="5126182"/>
            <a:chExt cx="12192039" cy="671100"/>
          </a:xfrm>
        </p:grpSpPr>
        <p:sp>
          <p:nvSpPr>
            <p:cNvPr id="60" name="Google Shape;60;p8"/>
            <p:cNvSpPr/>
            <p:nvPr/>
          </p:nvSpPr>
          <p:spPr>
            <a:xfrm>
              <a:off x="0" y="5126182"/>
              <a:ext cx="1884300" cy="671100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87CDD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1" name="Google Shape;61;p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8"/>
            <p:cNvSpPr/>
            <p:nvPr/>
          </p:nvSpPr>
          <p:spPr>
            <a:xfrm>
              <a:off x="1884219" y="5126182"/>
              <a:ext cx="10307700" cy="671100"/>
            </a:xfrm>
            <a:prstGeom prst="rect">
              <a:avLst/>
            </a:prstGeom>
            <a:gradFill>
              <a:gsLst>
                <a:gs pos="0">
                  <a:srgbClr val="2A8ECE"/>
                </a:gs>
                <a:gs pos="86000">
                  <a:srgbClr val="B8D3F6"/>
                </a:gs>
                <a:gs pos="100000">
                  <a:srgbClr val="DCE9FA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8"/>
            <p:cNvSpPr txBox="1"/>
            <p:nvPr/>
          </p:nvSpPr>
          <p:spPr>
            <a:xfrm>
              <a:off x="1927239" y="5201603"/>
              <a:ext cx="10264800" cy="52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ADDRESSING THE CURRENT AND FUTURE SKILL NEEDS FOR SUSTAINABILITY, DIGITALIZATION </a:t>
              </a:r>
              <a:b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AND THE BIO-ECONOMY IN AGRICULTURE: EUROPEAN SKILLS AGENDA AND STRATEGY - AGREEMENT 612664-EPP-1-2019-1-IT-EPPKA2-SSA-B</a:t>
              </a:r>
              <a:endParaRPr/>
            </a:p>
          </p:txBody>
        </p:sp>
      </p:grpSp>
      <p:pic>
        <p:nvPicPr>
          <p:cNvPr id="64" name="Google Shape;64;p8"/>
          <p:cNvPicPr preferRelativeResize="0"/>
          <p:nvPr/>
        </p:nvPicPr>
        <p:blipFill rotWithShape="1">
          <a:blip r:embed="rId4">
            <a:alphaModFix/>
          </a:blip>
          <a:srcRect t="8202" b="8940"/>
          <a:stretch/>
        </p:blipFill>
        <p:spPr>
          <a:xfrm>
            <a:off x="282888" y="153590"/>
            <a:ext cx="2127015" cy="1883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2042038" y="6954773"/>
            <a:ext cx="7877175" cy="252729"/>
          </a:xfrm>
          <a:custGeom>
            <a:avLst/>
            <a:gdLst/>
            <a:ahLst/>
            <a:cxnLst/>
            <a:rect l="l" t="t" r="r" b="b"/>
            <a:pathLst>
              <a:path w="7877175" h="252729" extrusionOk="0">
                <a:moveTo>
                  <a:pt x="0" y="252221"/>
                </a:moveTo>
                <a:lnTo>
                  <a:pt x="7876793" y="252221"/>
                </a:lnTo>
                <a:lnTo>
                  <a:pt x="7876793" y="0"/>
                </a:lnTo>
                <a:lnTo>
                  <a:pt x="0" y="0"/>
                </a:lnTo>
                <a:lnTo>
                  <a:pt x="0" y="252221"/>
                </a:lnTo>
                <a:close/>
              </a:path>
            </a:pathLst>
          </a:custGeom>
          <a:solidFill>
            <a:srgbClr val="334F5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774832" y="6954773"/>
            <a:ext cx="1267460" cy="252729"/>
          </a:xfrm>
          <a:custGeom>
            <a:avLst/>
            <a:gdLst/>
            <a:ahLst/>
            <a:cxnLst/>
            <a:rect l="l" t="t" r="r" b="b"/>
            <a:pathLst>
              <a:path w="1267460" h="252729" extrusionOk="0">
                <a:moveTo>
                  <a:pt x="1267205" y="252221"/>
                </a:moveTo>
                <a:lnTo>
                  <a:pt x="1267205" y="0"/>
                </a:lnTo>
                <a:lnTo>
                  <a:pt x="0" y="0"/>
                </a:lnTo>
                <a:lnTo>
                  <a:pt x="0" y="252221"/>
                </a:lnTo>
                <a:lnTo>
                  <a:pt x="1267205" y="252221"/>
                </a:lnTo>
                <a:close/>
              </a:path>
            </a:pathLst>
          </a:custGeom>
          <a:solidFill>
            <a:srgbClr val="6FAC4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 strike="noStrike" cap="none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jp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jpg"/><Relationship Id="rId7" Type="http://schemas.openxmlformats.org/officeDocument/2006/relationships/image" Target="../media/image11.jpg"/><Relationship Id="rId12" Type="http://schemas.openxmlformats.org/officeDocument/2006/relationships/image" Target="../media/image16.jp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jpg"/><Relationship Id="rId32" Type="http://schemas.openxmlformats.org/officeDocument/2006/relationships/image" Target="../media/image36.png"/><Relationship Id="rId5" Type="http://schemas.openxmlformats.org/officeDocument/2006/relationships/image" Target="../media/image9.png"/><Relationship Id="rId15" Type="http://schemas.openxmlformats.org/officeDocument/2006/relationships/image" Target="../media/image19.jpg"/><Relationship Id="rId23" Type="http://schemas.openxmlformats.org/officeDocument/2006/relationships/image" Target="../media/image27.jpg"/><Relationship Id="rId28" Type="http://schemas.openxmlformats.org/officeDocument/2006/relationships/image" Target="../media/image32.jpg"/><Relationship Id="rId10" Type="http://schemas.openxmlformats.org/officeDocument/2006/relationships/image" Target="../media/image14.jpg"/><Relationship Id="rId19" Type="http://schemas.openxmlformats.org/officeDocument/2006/relationships/image" Target="../media/image23.png"/><Relationship Id="rId31" Type="http://schemas.openxmlformats.org/officeDocument/2006/relationships/image" Target="../media/image35.jp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jpg"/><Relationship Id="rId22" Type="http://schemas.openxmlformats.org/officeDocument/2006/relationships/image" Target="../media/image26.png"/><Relationship Id="rId27" Type="http://schemas.openxmlformats.org/officeDocument/2006/relationships/image" Target="../media/image31.jpg"/><Relationship Id="rId30" Type="http://schemas.openxmlformats.org/officeDocument/2006/relationships/image" Target="../media/image3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ctrTitle"/>
          </p:nvPr>
        </p:nvSpPr>
        <p:spPr>
          <a:xfrm>
            <a:off x="1539850" y="2037050"/>
            <a:ext cx="7613700" cy="13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8FCE"/>
              </a:buClr>
              <a:buSzPts val="4400"/>
              <a:buFont typeface="Arial"/>
              <a:buNone/>
            </a:pPr>
            <a:r>
              <a:rPr lang="pt-PT" sz="4400" dirty="0" smtClean="0">
                <a:solidFill>
                  <a:srgbClr val="2B8FCE"/>
                </a:solidFill>
              </a:rPr>
              <a:t>WP2.2 </a:t>
            </a:r>
            <a:r>
              <a:rPr lang="pt-PT" sz="4400" dirty="0">
                <a:solidFill>
                  <a:srgbClr val="2B8FCE"/>
                </a:solidFill>
              </a:rPr>
              <a:t>– </a:t>
            </a:r>
            <a:r>
              <a:rPr lang="pt-PT" sz="4400" dirty="0" err="1" smtClean="0">
                <a:solidFill>
                  <a:srgbClr val="2B8FCE"/>
                </a:solidFill>
              </a:rPr>
              <a:t>Profile</a:t>
            </a:r>
            <a:r>
              <a:rPr lang="pt-PT" sz="4400" dirty="0" smtClean="0">
                <a:solidFill>
                  <a:srgbClr val="2B8FCE"/>
                </a:solidFill>
              </a:rPr>
              <a:t> </a:t>
            </a:r>
            <a:r>
              <a:rPr lang="pt-PT" sz="4400" dirty="0" err="1" smtClean="0">
                <a:solidFill>
                  <a:srgbClr val="2B8FCE"/>
                </a:solidFill>
              </a:rPr>
              <a:t>prioritisation</a:t>
            </a:r>
            <a:endParaRPr sz="4400" dirty="0">
              <a:solidFill>
                <a:srgbClr val="538234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8FCE"/>
              </a:buClr>
              <a:buSzPts val="4400"/>
              <a:buFont typeface="Arial"/>
              <a:buNone/>
            </a:pPr>
            <a:endParaRPr sz="4400" dirty="0">
              <a:solidFill>
                <a:srgbClr val="2B8FCE"/>
              </a:solidFill>
            </a:endParaRPr>
          </a:p>
        </p:txBody>
      </p:sp>
      <p:sp>
        <p:nvSpPr>
          <p:cNvPr id="71" name="Google Shape;71;p9"/>
          <p:cNvSpPr txBox="1"/>
          <p:nvPr/>
        </p:nvSpPr>
        <p:spPr>
          <a:xfrm>
            <a:off x="2339206" y="3594658"/>
            <a:ext cx="6015000" cy="10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>
                <a:solidFill>
                  <a:schemeClr val="dk1"/>
                </a:solidFill>
              </a:rPr>
              <a:t>CONFAGRI PT</a:t>
            </a:r>
            <a:endParaRPr sz="2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>
                <a:solidFill>
                  <a:schemeClr val="dk1"/>
                </a:solidFill>
              </a:rPr>
              <a:t>Domingos Godinho  domingos.godinho@confagri.pt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72" name="Google Shape;72;p9"/>
          <p:cNvSpPr txBox="1"/>
          <p:nvPr/>
        </p:nvSpPr>
        <p:spPr>
          <a:xfrm>
            <a:off x="2339181" y="5243320"/>
            <a:ext cx="6015000" cy="1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 b="1">
                <a:solidFill>
                  <a:schemeClr val="dk1"/>
                </a:solidFill>
              </a:rPr>
              <a:t>FIELDS 5th project meeting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>
                <a:solidFill>
                  <a:schemeClr val="dk1"/>
                </a:solidFill>
              </a:rPr>
              <a:t>30-31/05/2022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>
                <a:solidFill>
                  <a:schemeClr val="dk1"/>
                </a:solidFill>
              </a:rPr>
              <a:t>CONFAGRI PT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1390526" y="636525"/>
            <a:ext cx="89271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 dirty="0"/>
              <a:t> WP </a:t>
            </a:r>
            <a:r>
              <a:rPr lang="pt-PT" sz="2800" dirty="0" smtClean="0"/>
              <a:t>2.2 – </a:t>
            </a:r>
            <a:r>
              <a:rPr lang="pt-PT" sz="2800" dirty="0" err="1" smtClean="0"/>
              <a:t>Profile</a:t>
            </a:r>
            <a:r>
              <a:rPr lang="pt-PT" sz="2800" dirty="0" smtClean="0"/>
              <a:t> </a:t>
            </a:r>
            <a:r>
              <a:rPr lang="pt-PT" sz="2800" dirty="0" err="1" smtClean="0"/>
              <a:t>prioritisation</a:t>
            </a:r>
            <a:endParaRPr dirty="0"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2</a:t>
            </a:fld>
            <a:endParaRPr/>
          </a:p>
        </p:txBody>
      </p:sp>
      <p:sp>
        <p:nvSpPr>
          <p:cNvPr id="79" name="Google Shape;79;p10"/>
          <p:cNvSpPr txBox="1"/>
          <p:nvPr/>
        </p:nvSpPr>
        <p:spPr>
          <a:xfrm>
            <a:off x="1390526" y="1372341"/>
            <a:ext cx="7729800" cy="4154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date: 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M14-M18 (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Feb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until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Jun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/2020)</a:t>
            </a:r>
          </a:p>
          <a:p>
            <a:pPr marL="12700" marR="0" lvl="0" indent="0" algn="l" rtl="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r>
              <a:rPr lang="pt-PT" sz="2000" dirty="0" err="1" smtClean="0">
                <a:solidFill>
                  <a:schemeClr val="dk1"/>
                </a:solidFill>
              </a:rPr>
              <a:t>was</a:t>
            </a:r>
            <a:r>
              <a:rPr lang="pt-PT" sz="2000" dirty="0" smtClean="0">
                <a:solidFill>
                  <a:schemeClr val="dk1"/>
                </a:solidFill>
              </a:rPr>
              <a:t> </a:t>
            </a:r>
            <a:r>
              <a:rPr lang="pt-PT" sz="2000" dirty="0" err="1" smtClean="0">
                <a:solidFill>
                  <a:schemeClr val="dk1"/>
                </a:solidFill>
              </a:rPr>
              <a:t>delievered</a:t>
            </a:r>
            <a:r>
              <a:rPr lang="pt-PT" sz="2000" dirty="0" smtClean="0">
                <a:solidFill>
                  <a:schemeClr val="dk1"/>
                </a:solidFill>
              </a:rPr>
              <a:t> </a:t>
            </a:r>
            <a:r>
              <a:rPr lang="pt-PT" sz="2000" dirty="0" smtClean="0">
                <a:solidFill>
                  <a:schemeClr val="dk1"/>
                </a:solidFill>
              </a:rPr>
              <a:t>late</a:t>
            </a:r>
          </a:p>
          <a:p>
            <a:pPr marL="12700" marR="0" lvl="0" indent="0" algn="l" rtl="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endParaRPr sz="2000" dirty="0" smtClean="0">
              <a:solidFill>
                <a:schemeClr val="dk1"/>
              </a:solidFill>
              <a:sym typeface="Arial"/>
            </a:endParaRPr>
          </a:p>
          <a:p>
            <a:pPr marL="241300" lvl="0" indent="-229234">
              <a:spcBef>
                <a:spcPts val="1390"/>
              </a:spcBef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000" dirty="0" smtClean="0">
                <a:solidFill>
                  <a:schemeClr val="dk1"/>
                </a:solidFill>
              </a:rPr>
              <a:t>The </a:t>
            </a:r>
            <a:r>
              <a:rPr lang="en-GB" sz="2000" dirty="0">
                <a:solidFill>
                  <a:schemeClr val="dk1"/>
                </a:solidFill>
              </a:rPr>
              <a:t>objective of this task was to choose 10 profiles from those created in task 2.1 </a:t>
            </a:r>
            <a:endParaRPr lang="en-GB" sz="2000" dirty="0" smtClean="0">
              <a:solidFill>
                <a:schemeClr val="dk1"/>
              </a:solidFill>
            </a:endParaRPr>
          </a:p>
          <a:p>
            <a:pPr marL="241300" lvl="0" indent="-229234">
              <a:spcBef>
                <a:spcPts val="1390"/>
              </a:spcBef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000" dirty="0" smtClean="0">
                <a:solidFill>
                  <a:schemeClr val="dk1"/>
                </a:solidFill>
              </a:rPr>
              <a:t>Only </a:t>
            </a:r>
            <a:r>
              <a:rPr lang="en-GB" sz="2000" dirty="0">
                <a:solidFill>
                  <a:schemeClr val="dk1"/>
                </a:solidFill>
              </a:rPr>
              <a:t>10 profiles were created, it became obvious which profiles </a:t>
            </a:r>
            <a:r>
              <a:rPr lang="en-GB" sz="2000" dirty="0" smtClean="0">
                <a:solidFill>
                  <a:schemeClr val="dk1"/>
                </a:solidFill>
              </a:rPr>
              <a:t>to choose</a:t>
            </a:r>
          </a:p>
          <a:p>
            <a:pPr marL="241300" lvl="0" indent="-229234">
              <a:spcBef>
                <a:spcPts val="1390"/>
              </a:spcBef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Prioritize 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for </a:t>
            </a:r>
            <a:r>
              <a:rPr lang="pt-PT" sz="2000" dirty="0" err="1" smtClean="0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t-PT" sz="2000" dirty="0" err="1" smtClean="0">
                <a:solidFill>
                  <a:schemeClr val="bg2">
                    <a:lumMod val="75000"/>
                  </a:schemeClr>
                </a:solidFill>
              </a:rPr>
              <a:t>all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t-PT" sz="2000" dirty="0" err="1" smtClean="0">
                <a:solidFill>
                  <a:schemeClr val="bg2">
                    <a:lumMod val="75000"/>
                  </a:schemeClr>
                </a:solidFill>
              </a:rPr>
              <a:t>European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t-PT" sz="2000" dirty="0" err="1" smtClean="0">
                <a:solidFill>
                  <a:schemeClr val="bg2">
                    <a:lumMod val="75000"/>
                  </a:schemeClr>
                </a:solidFill>
              </a:rPr>
              <a:t>Union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t-PT" sz="2000" dirty="0" err="1" smtClean="0">
                <a:solidFill>
                  <a:schemeClr val="bg2">
                    <a:lumMod val="75000"/>
                  </a:schemeClr>
                </a:solidFill>
              </a:rPr>
              <a:t>vs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Prioritize </a:t>
            </a:r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for a 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particular territory</a:t>
            </a:r>
            <a:endParaRPr lang="en-GB" sz="2000" dirty="0">
              <a:solidFill>
                <a:schemeClr val="bg2">
                  <a:lumMod val="75000"/>
                </a:schemeClr>
              </a:solidFill>
            </a:endParaRPr>
          </a:p>
          <a:p>
            <a:pPr marL="12066" lvl="0">
              <a:spcBef>
                <a:spcPts val="1390"/>
              </a:spcBef>
              <a:buClr>
                <a:schemeClr val="dk1"/>
              </a:buClr>
              <a:buSzPts val="2000"/>
            </a:pPr>
            <a:r>
              <a:rPr lang="en-GB" sz="2000" dirty="0" smtClean="0">
                <a:solidFill>
                  <a:schemeClr val="dk1"/>
                </a:solidFill>
              </a:rPr>
              <a:t> </a:t>
            </a:r>
            <a:endParaRPr lang="en-GB" sz="2000" dirty="0">
              <a:solidFill>
                <a:schemeClr val="dk1"/>
              </a:solidFill>
            </a:endParaRPr>
          </a:p>
        </p:txBody>
      </p:sp>
      <p:pic>
        <p:nvPicPr>
          <p:cNvPr id="80" name="Google Shape;8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0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1667256" y="248831"/>
            <a:ext cx="7912500" cy="44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/>
            <a:r>
              <a:rPr lang="pt-PT" sz="2800" dirty="0"/>
              <a:t> WP 2.2 – </a:t>
            </a:r>
            <a:r>
              <a:rPr lang="pt-PT" sz="2800" dirty="0" err="1"/>
              <a:t>Profile</a:t>
            </a:r>
            <a:r>
              <a:rPr lang="pt-PT" sz="2800" dirty="0"/>
              <a:t> </a:t>
            </a:r>
            <a:r>
              <a:rPr lang="pt-PT" sz="2800" dirty="0" err="1"/>
              <a:t>prioritisation</a:t>
            </a:r>
            <a:endParaRPr dirty="0"/>
          </a:p>
        </p:txBody>
      </p:sp>
      <p:sp>
        <p:nvSpPr>
          <p:cNvPr id="96" name="Google Shape;96;p12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3</a:t>
            </a:fld>
            <a:endParaRPr/>
          </a:p>
        </p:txBody>
      </p:sp>
      <p:pic>
        <p:nvPicPr>
          <p:cNvPr id="99" name="Google Shape;9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2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/>
          <p:cNvSpPr/>
          <p:nvPr/>
        </p:nvSpPr>
        <p:spPr>
          <a:xfrm>
            <a:off x="453073" y="650739"/>
            <a:ext cx="86197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u="sng" dirty="0">
                <a:solidFill>
                  <a:schemeClr val="dk1"/>
                </a:solidFill>
              </a:rPr>
              <a:t>Methodology </a:t>
            </a:r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2000" dirty="0" smtClean="0">
                <a:solidFill>
                  <a:schemeClr val="dk1"/>
                </a:solidFill>
              </a:rPr>
              <a:t>Multi-criteria approach</a:t>
            </a:r>
            <a:r>
              <a:rPr lang="en-GB" sz="2000" dirty="0">
                <a:solidFill>
                  <a:schemeClr val="dk1"/>
                </a:solidFill>
              </a:rPr>
              <a:t> </a:t>
            </a:r>
            <a:r>
              <a:rPr lang="en-GB" sz="2000" dirty="0" smtClean="0">
                <a:solidFill>
                  <a:schemeClr val="dk1"/>
                </a:solidFill>
              </a:rPr>
              <a:t>– each skill classified based on:</a:t>
            </a:r>
          </a:p>
          <a:p>
            <a:endParaRPr lang="en-GB" sz="2000" dirty="0">
              <a:solidFill>
                <a:schemeClr val="dk1"/>
              </a:solidFill>
            </a:endParaRPr>
          </a:p>
          <a:p>
            <a:r>
              <a:rPr lang="en-GB" sz="2000" dirty="0">
                <a:solidFill>
                  <a:schemeClr val="dk1"/>
                </a:solidFill>
              </a:rPr>
              <a:t>● Criticality. How the skill/knowledge is important to learn other skills and complete the occupational </a:t>
            </a:r>
            <a:r>
              <a:rPr lang="en-GB" sz="2000" dirty="0" smtClean="0">
                <a:solidFill>
                  <a:schemeClr val="dk1"/>
                </a:solidFill>
              </a:rPr>
              <a:t> profile</a:t>
            </a:r>
            <a:r>
              <a:rPr lang="en-GB" sz="2000" dirty="0">
                <a:solidFill>
                  <a:schemeClr val="dk1"/>
                </a:solidFill>
              </a:rPr>
              <a:t>. </a:t>
            </a:r>
            <a:r>
              <a:rPr lang="en-GB" sz="2000" dirty="0" smtClean="0">
                <a:solidFill>
                  <a:srgbClr val="FF0000"/>
                </a:solidFill>
              </a:rPr>
              <a:t>Based on opinion of several consortium partners and experts on the industry</a:t>
            </a:r>
            <a:endParaRPr lang="en-GB" sz="2000" dirty="0">
              <a:solidFill>
                <a:schemeClr val="dk1"/>
              </a:solidFill>
            </a:endParaRPr>
          </a:p>
          <a:p>
            <a:endParaRPr lang="en-GB" sz="2000" dirty="0">
              <a:solidFill>
                <a:schemeClr val="dk1"/>
              </a:solidFill>
            </a:endParaRPr>
          </a:p>
          <a:p>
            <a:r>
              <a:rPr lang="en-GB" sz="2000" dirty="0">
                <a:solidFill>
                  <a:schemeClr val="dk1"/>
                </a:solidFill>
              </a:rPr>
              <a:t>● Impact. How achieving a particular skill will positively impact the growth of the sector. </a:t>
            </a:r>
            <a:r>
              <a:rPr lang="en-GB" sz="2000" dirty="0" smtClean="0">
                <a:solidFill>
                  <a:srgbClr val="FF0000"/>
                </a:solidFill>
              </a:rPr>
              <a:t>Based on results of the D 1.8 and consortium partners contributes.</a:t>
            </a:r>
            <a:endParaRPr lang="en-GB" sz="2000" dirty="0">
              <a:solidFill>
                <a:srgbClr val="FF0000"/>
              </a:solidFill>
            </a:endParaRPr>
          </a:p>
          <a:p>
            <a:endParaRPr lang="en-GB" sz="2000" dirty="0">
              <a:solidFill>
                <a:schemeClr val="dk1"/>
              </a:solidFill>
            </a:endParaRPr>
          </a:p>
          <a:p>
            <a:r>
              <a:rPr lang="en-GB" sz="2000" dirty="0">
                <a:solidFill>
                  <a:schemeClr val="dk1"/>
                </a:solidFill>
              </a:rPr>
              <a:t>● Time. How much time it will take to achieve a skill through training activities. </a:t>
            </a:r>
            <a:r>
              <a:rPr lang="en-GB" sz="2000" dirty="0" smtClean="0">
                <a:solidFill>
                  <a:srgbClr val="FF0000"/>
                </a:solidFill>
              </a:rPr>
              <a:t>Based on the experience </a:t>
            </a:r>
            <a:r>
              <a:rPr lang="en-GB" sz="2000" dirty="0">
                <a:solidFill>
                  <a:srgbClr val="FF0000"/>
                </a:solidFill>
              </a:rPr>
              <a:t>of consortium partners </a:t>
            </a:r>
            <a:r>
              <a:rPr lang="en-GB" sz="2000" dirty="0" smtClean="0">
                <a:solidFill>
                  <a:srgbClr val="FF0000"/>
                </a:solidFill>
              </a:rPr>
              <a:t>and on </a:t>
            </a:r>
            <a:r>
              <a:rPr lang="en-GB" sz="2000" dirty="0">
                <a:solidFill>
                  <a:srgbClr val="FF0000"/>
                </a:solidFill>
              </a:rPr>
              <a:t>the </a:t>
            </a:r>
          </a:p>
          <a:p>
            <a:r>
              <a:rPr lang="en-GB" sz="2000" dirty="0">
                <a:solidFill>
                  <a:srgbClr val="FF0000"/>
                </a:solidFill>
              </a:rPr>
              <a:t>training time of comparable skills/knowledge in </a:t>
            </a:r>
            <a:r>
              <a:rPr lang="en-GB" sz="2000" dirty="0" smtClean="0">
                <a:solidFill>
                  <a:srgbClr val="FF0000"/>
                </a:solidFill>
              </a:rPr>
              <a:t>other </a:t>
            </a:r>
            <a:r>
              <a:rPr lang="en-GB" sz="2000" dirty="0">
                <a:solidFill>
                  <a:srgbClr val="FF0000"/>
                </a:solidFill>
              </a:rPr>
              <a:t>available training courses. </a:t>
            </a:r>
          </a:p>
          <a:p>
            <a:endParaRPr lang="en-GB" sz="2000" dirty="0">
              <a:solidFill>
                <a:schemeClr val="dk1"/>
              </a:solidFill>
            </a:endParaRPr>
          </a:p>
          <a:p>
            <a:r>
              <a:rPr lang="en-GB" sz="2000" dirty="0">
                <a:solidFill>
                  <a:schemeClr val="dk1"/>
                </a:solidFill>
              </a:rPr>
              <a:t>● Volume. How many learners are potentially interested in the skill/knowledge. </a:t>
            </a:r>
            <a:r>
              <a:rPr lang="en-GB" sz="2000" dirty="0" smtClean="0">
                <a:solidFill>
                  <a:srgbClr val="FF0000"/>
                </a:solidFill>
              </a:rPr>
              <a:t>Based </a:t>
            </a:r>
            <a:r>
              <a:rPr lang="en-GB" sz="2000" dirty="0">
                <a:solidFill>
                  <a:srgbClr val="FF0000"/>
                </a:solidFill>
              </a:rPr>
              <a:t>on both the experience of contributing partners </a:t>
            </a:r>
          </a:p>
          <a:p>
            <a:r>
              <a:rPr lang="en-GB" sz="2000" dirty="0">
                <a:solidFill>
                  <a:srgbClr val="FF0000"/>
                </a:solidFill>
              </a:rPr>
              <a:t>and the results of task 1.3 (focus groups)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1464657" y="278179"/>
            <a:ext cx="7912500" cy="4311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>
              <a:buClr>
                <a:schemeClr val="dk1"/>
              </a:buClr>
            </a:pPr>
            <a:r>
              <a:rPr lang="pt-PT" sz="2800" dirty="0"/>
              <a:t> WP 2.2 – </a:t>
            </a:r>
            <a:r>
              <a:rPr lang="pt-PT" sz="2800" dirty="0" err="1"/>
              <a:t>Profile</a:t>
            </a:r>
            <a:r>
              <a:rPr lang="pt-PT" sz="2800" dirty="0"/>
              <a:t> </a:t>
            </a:r>
            <a:r>
              <a:rPr lang="pt-PT" sz="2800" dirty="0" err="1"/>
              <a:t>prioritisation</a:t>
            </a:r>
            <a:endParaRPr dirty="0"/>
          </a:p>
        </p:txBody>
      </p:sp>
      <p:pic>
        <p:nvPicPr>
          <p:cNvPr id="109" name="Google Shape;10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3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0529" y="841247"/>
            <a:ext cx="5903447" cy="60996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6"/>
          <p:cNvSpPr txBox="1">
            <a:spLocks noGrp="1"/>
          </p:cNvSpPr>
          <p:nvPr>
            <p:ph type="title"/>
          </p:nvPr>
        </p:nvSpPr>
        <p:spPr>
          <a:xfrm>
            <a:off x="5837106" y="5854327"/>
            <a:ext cx="44679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8ECE"/>
              </a:buClr>
              <a:buSzPct val="100000"/>
              <a:buFont typeface="Arial"/>
              <a:buNone/>
            </a:pPr>
            <a:r>
              <a:rPr lang="pt-PT" sz="2800" i="1" dirty="0" err="1"/>
              <a:t>Thank</a:t>
            </a:r>
            <a:r>
              <a:rPr lang="pt-PT" sz="2800" i="1" dirty="0"/>
              <a:t> </a:t>
            </a:r>
            <a:r>
              <a:rPr lang="pt-PT" sz="2800" i="1" dirty="0" err="1"/>
              <a:t>you</a:t>
            </a:r>
            <a:r>
              <a:rPr lang="pt-PT" sz="2800" i="1" dirty="0"/>
              <a:t> for </a:t>
            </a:r>
            <a:r>
              <a:rPr lang="pt-PT" sz="2800" i="1" dirty="0" err="1"/>
              <a:t>your</a:t>
            </a:r>
            <a:r>
              <a:rPr lang="pt-PT" sz="2800" i="1" dirty="0"/>
              <a:t> </a:t>
            </a:r>
            <a:r>
              <a:rPr lang="pt-PT" sz="2800" i="1" dirty="0" err="1"/>
              <a:t>attention</a:t>
            </a:r>
            <a:r>
              <a:rPr lang="pt-PT" sz="2800" i="1" dirty="0" smtClean="0"/>
              <a:t>!</a:t>
            </a:r>
            <a:endParaRPr sz="2800" i="1" dirty="0"/>
          </a:p>
        </p:txBody>
      </p:sp>
      <p:sp>
        <p:nvSpPr>
          <p:cNvPr id="135" name="Google Shape;135;p16"/>
          <p:cNvSpPr txBox="1">
            <a:spLocks noGrp="1"/>
          </p:cNvSpPr>
          <p:nvPr>
            <p:ph type="sldNum" idx="12"/>
          </p:nvPr>
        </p:nvSpPr>
        <p:spPr>
          <a:xfrm>
            <a:off x="8202283" y="7287825"/>
            <a:ext cx="2406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5</a:t>
            </a:fld>
            <a:endParaRPr/>
          </a:p>
        </p:txBody>
      </p:sp>
      <p:grpSp>
        <p:nvGrpSpPr>
          <p:cNvPr id="136" name="Google Shape;136;p16"/>
          <p:cNvGrpSpPr/>
          <p:nvPr/>
        </p:nvGrpSpPr>
        <p:grpSpPr>
          <a:xfrm>
            <a:off x="1780319" y="661445"/>
            <a:ext cx="7132915" cy="4587560"/>
            <a:chOff x="561976" y="1122198"/>
            <a:chExt cx="8132385" cy="4163318"/>
          </a:xfrm>
        </p:grpSpPr>
        <p:pic>
          <p:nvPicPr>
            <p:cNvPr id="137" name="Google Shape;137;p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1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p16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16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p16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16"/>
            <p:cNvPicPr preferRelativeResize="0"/>
            <p:nvPr/>
          </p:nvPicPr>
          <p:blipFill rotWithShape="1">
            <a:blip r:embed="rId9">
              <a:alphaModFix/>
            </a:blip>
            <a:srcRect t="5845" b="10772"/>
            <a:stretch/>
          </p:blipFill>
          <p:spPr>
            <a:xfrm>
              <a:off x="3680341" y="2072855"/>
              <a:ext cx="1612671" cy="1524001"/>
            </a:xfrm>
            <a:prstGeom prst="rect">
              <a:avLst/>
            </a:prstGeom>
            <a:solidFill>
              <a:srgbClr val="ECECEC"/>
            </a:solidFill>
            <a:ln w="190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000" algn="tl" rotWithShape="0">
                <a:srgbClr val="000000">
                  <a:alpha val="40780"/>
                </a:srgbClr>
              </a:outerShdw>
            </a:effectLst>
          </p:spPr>
        </p:pic>
        <p:pic>
          <p:nvPicPr>
            <p:cNvPr id="144" name="Google Shape;144;p16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p16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p16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16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" name="Google Shape;148;p16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p16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6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6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6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" name="Google Shape;153;p16"/>
            <p:cNvPicPr preferRelativeResize="0"/>
            <p:nvPr/>
          </p:nvPicPr>
          <p:blipFill rotWithShape="1">
            <a:blip r:embed="rId19">
              <a:alphaModFix/>
            </a:blip>
            <a:srcRect b="-522"/>
            <a:stretch/>
          </p:blipFill>
          <p:spPr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" name="Google Shape;154;p16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4043766" y="4567171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Google Shape;155;p16"/>
            <p:cNvPicPr preferRelativeResize="0"/>
            <p:nvPr/>
          </p:nvPicPr>
          <p:blipFill rotWithShape="1">
            <a:blip r:embed="rId21">
              <a:alphaModFix/>
            </a:blip>
            <a:srcRect t="-36649"/>
            <a:stretch/>
          </p:blipFill>
          <p:spPr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Google Shape;156;p16"/>
            <p:cNvPicPr preferRelativeResize="0"/>
            <p:nvPr/>
          </p:nvPicPr>
          <p:blipFill rotWithShape="1">
            <a:blip r:embed="rId22">
              <a:alphaModFix/>
            </a:blip>
            <a:srcRect l="10306" t="11628" r="8287" b="7894"/>
            <a:stretch/>
          </p:blipFill>
          <p:spPr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Google Shape;157;p16"/>
            <p:cNvPicPr preferRelativeResize="0"/>
            <p:nvPr/>
          </p:nvPicPr>
          <p:blipFill rotWithShape="1">
            <a:blip r:embed="rId23">
              <a:alphaModFix/>
            </a:blip>
            <a:srcRect/>
            <a:stretch/>
          </p:blipFill>
          <p:spPr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p16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Google Shape;159;p16"/>
            <p:cNvPicPr preferRelativeResize="0"/>
            <p:nvPr/>
          </p:nvPicPr>
          <p:blipFill rotWithShape="1">
            <a:blip r:embed="rId25">
              <a:alphaModFix/>
            </a:blip>
            <a:srcRect l="-6469" t="-14360" r="-8844" b="-26703"/>
            <a:stretch/>
          </p:blipFill>
          <p:spPr>
            <a:xfrm>
              <a:off x="2056333" y="4481169"/>
              <a:ext cx="805136" cy="4375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0" name="Google Shape;160;p16"/>
            <p:cNvPicPr preferRelativeResize="0"/>
            <p:nvPr/>
          </p:nvPicPr>
          <p:blipFill rotWithShape="1">
            <a:blip r:embed="rId26">
              <a:alphaModFix/>
            </a:blip>
            <a:srcRect/>
            <a:stretch/>
          </p:blipFill>
          <p:spPr>
            <a:xfrm>
              <a:off x="2760419" y="4931054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1" name="Google Shape;161;p16"/>
            <p:cNvPicPr preferRelativeResize="0"/>
            <p:nvPr/>
          </p:nvPicPr>
          <p:blipFill rotWithShape="1">
            <a:blip r:embed="rId27">
              <a:alphaModFix/>
            </a:blip>
            <a:srcRect/>
            <a:stretch/>
          </p:blipFill>
          <p:spPr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2" name="Google Shape;162;p16"/>
            <p:cNvPicPr preferRelativeResize="0"/>
            <p:nvPr/>
          </p:nvPicPr>
          <p:blipFill rotWithShape="1">
            <a:blip r:embed="rId28">
              <a:alphaModFix/>
            </a:blip>
            <a:srcRect/>
            <a:stretch/>
          </p:blipFill>
          <p:spPr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16"/>
            <p:cNvPicPr preferRelativeResize="0"/>
            <p:nvPr/>
          </p:nvPicPr>
          <p:blipFill rotWithShape="1">
            <a:blip r:embed="rId29">
              <a:alphaModFix/>
            </a:blip>
            <a:srcRect b="-27339"/>
            <a:stretch/>
          </p:blipFill>
          <p:spPr>
            <a:xfrm>
              <a:off x="7080981" y="4452061"/>
              <a:ext cx="1229562" cy="3648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Google Shape;164;p16"/>
            <p:cNvPicPr preferRelativeResize="0"/>
            <p:nvPr/>
          </p:nvPicPr>
          <p:blipFill rotWithShape="1">
            <a:blip r:embed="rId30">
              <a:alphaModFix/>
            </a:blip>
            <a:srcRect/>
            <a:stretch/>
          </p:blipFill>
          <p:spPr>
            <a:xfrm>
              <a:off x="1301245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Google Shape;165;p16"/>
            <p:cNvPicPr preferRelativeResize="0"/>
            <p:nvPr/>
          </p:nvPicPr>
          <p:blipFill rotWithShape="1">
            <a:blip r:embed="rId31">
              <a:alphaModFix/>
            </a:blip>
            <a:srcRect/>
            <a:stretch/>
          </p:blipFill>
          <p:spPr>
            <a:xfrm>
              <a:off x="5008283" y="4872678"/>
              <a:ext cx="2000556" cy="4112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16"/>
            <p:cNvPicPr preferRelativeResize="0"/>
            <p:nvPr/>
          </p:nvPicPr>
          <p:blipFill rotWithShape="1">
            <a:blip r:embed="rId32">
              <a:alphaModFix/>
            </a:blip>
            <a:srcRect/>
            <a:stretch/>
          </p:blipFill>
          <p:spPr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Google Shape;167;p16"/>
            <p:cNvPicPr preferRelativeResize="0"/>
            <p:nvPr/>
          </p:nvPicPr>
          <p:blipFill rotWithShape="1">
            <a:blip r:embed="rId33">
              <a:alphaModFix/>
            </a:blip>
            <a:srcRect/>
            <a:stretch/>
          </p:blipFill>
          <p:spPr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252</Words>
  <Application>Microsoft Office PowerPoint</Application>
  <PresentationFormat>Personalizados</PresentationFormat>
  <Paragraphs>37</Paragraphs>
  <Slides>5</Slides>
  <Notes>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WP2.2 – Profile prioritisation </vt:lpstr>
      <vt:lpstr> WP 2.2 – Profile prioritisation</vt:lpstr>
      <vt:lpstr> WP 2.2 – Profile prioritisation</vt:lpstr>
      <vt:lpstr> WP 2.2 – Profile prioritisation</vt:lpstr>
      <vt:lpstr>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WP5.1 – National &amp; EU Regulatory Frameworks</dc:title>
  <dc:creator>Domingos Godinho</dc:creator>
  <cp:lastModifiedBy>Domingos Godinho</cp:lastModifiedBy>
  <cp:revision>25</cp:revision>
  <dcterms:modified xsi:type="dcterms:W3CDTF">2022-05-27T18:16:34Z</dcterms:modified>
</cp:coreProperties>
</file>