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3" r:id="rId2"/>
    <p:sldMasterId id="2147483705" r:id="rId3"/>
    <p:sldMasterId id="2147483681" r:id="rId4"/>
    <p:sldMasterId id="2147483717" r:id="rId5"/>
    <p:sldMasterId id="2147483739" r:id="rId6"/>
  </p:sldMasterIdLst>
  <p:notesMasterIdLst>
    <p:notesMasterId r:id="rId19"/>
  </p:notesMasterIdLst>
  <p:sldIdLst>
    <p:sldId id="530" r:id="rId7"/>
    <p:sldId id="563" r:id="rId8"/>
    <p:sldId id="559" r:id="rId9"/>
    <p:sldId id="560" r:id="rId10"/>
    <p:sldId id="553" r:id="rId11"/>
    <p:sldId id="540" r:id="rId12"/>
    <p:sldId id="561" r:id="rId13"/>
    <p:sldId id="562" r:id="rId14"/>
    <p:sldId id="564" r:id="rId15"/>
    <p:sldId id="546" r:id="rId16"/>
    <p:sldId id="541" r:id="rId17"/>
    <p:sldId id="542" r:id="rId18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60" autoAdjust="0"/>
    <p:restoredTop sz="86449" autoAdjust="0"/>
  </p:normalViewPr>
  <p:slideViewPr>
    <p:cSldViewPr snapToGrid="0" showGuides="1">
      <p:cViewPr varScale="1">
        <p:scale>
          <a:sx n="68" d="100"/>
          <a:sy n="68" d="100"/>
        </p:scale>
        <p:origin x="28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57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5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69F65691-4F6B-4BF6-9591-FFF1E2AB3384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3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8055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043F258A-0A40-4422-8338-C8B01CDEF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1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3F258A-0A40-4422-8338-C8B01CDEFEB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41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3F258A-0A40-4422-8338-C8B01CDEFEB2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64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3F258A-0A40-4422-8338-C8B01CDEFEB2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4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38187" y="2262401"/>
            <a:ext cx="11262783" cy="371475"/>
          </a:xfrm>
          <a:prstGeom prst="rect">
            <a:avLst/>
          </a:prstGeom>
          <a:noFill/>
          <a:ln>
            <a:noFill/>
          </a:ln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75EE762-119D-423A-824E-E3E46F71ED34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7" b="-11844"/>
          <a:stretch/>
        </p:blipFill>
        <p:spPr bwMode="auto">
          <a:xfrm>
            <a:off x="8299777" y="6072941"/>
            <a:ext cx="1800664" cy="78505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5FB7F2ED-B937-44D5-91B0-1B5925DF3A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919" y="5183474"/>
            <a:ext cx="1594265" cy="15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5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recta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17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200008" y="226800"/>
            <a:ext cx="672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3" y="1840012"/>
            <a:ext cx="43688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14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6825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557617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8398409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654051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4488227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8322403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654051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4487567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8322403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99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199" y="1929608"/>
            <a:ext cx="5472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2046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200" y="1402557"/>
            <a:ext cx="112032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16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715200" y="233362"/>
            <a:ext cx="5348469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6436353" y="233377"/>
            <a:ext cx="5472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45314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10" y="0"/>
            <a:ext cx="12191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white">
          <a:xfrm>
            <a:off x="655524" y="230203"/>
            <a:ext cx="11257061" cy="791650"/>
          </a:xfrm>
          <a:noFill/>
          <a:ln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2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47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583095" y="1752601"/>
            <a:ext cx="11469204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745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7"/>
            <a:ext cx="11257061" cy="7916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717551" y="1933575"/>
            <a:ext cx="11197452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3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78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11361584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</a:p>
          <a:p>
            <a:pPr lvl="3"/>
            <a:r>
              <a:rPr lang="en-GB"/>
              <a:t>Vierde niveau</a:t>
            </a:r>
          </a:p>
          <a:p>
            <a:pPr lvl="4"/>
            <a:r>
              <a:rPr lang="en-GB"/>
              <a:t>Vijfde niveau</a:t>
            </a:r>
            <a:endParaRPr lang="en-GB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11CDC49-633D-4692-8D69-BB0878DBC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919" y="5183474"/>
            <a:ext cx="1594265" cy="15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9" name="Rechthoek 8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2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DF5F-C1D4-40E9-9ABD-309D812F6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E0C78-A7BC-4A8A-9557-0390054A6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3280A-C97F-466A-AD7D-E2F9E4F2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9BDBD-92E5-4685-90CD-F0871C50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F3169-D8C9-4574-BA60-548211AD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998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4CB97-30A7-44B8-83D8-962DEF5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1A13-1E72-440A-9BFC-8A298ACDB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B8C2B-085B-4C83-BAA1-EEE4EF08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8B6C1-5D7B-4ADD-8A9D-6E32B6E1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EB4F9-7E27-4F6B-ADEA-511A6495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31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F2729-93FF-4863-B78F-B322AE380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FB0B7-AE26-4D90-BBEA-1ECF2F4C4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E6922-496C-4A06-A4CE-2F0DE704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8E7E3-4CA9-46F0-A6A6-6CAA8ADB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3C7-93CC-41C3-9C2C-37A920C6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45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E6DFC-F7CA-41E1-B330-40B1D506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EF9CD-D15F-4328-859D-8EABC88D9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F568C-9CC2-4E1B-9B23-58A33E4D5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32099-BC48-406C-9B25-64750C5B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58846-83D4-4355-8CFB-8153DC6A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8FC0B-DBB1-47CF-BFC8-A30FE227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967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D253C-3611-4EBB-9EE6-F01F6987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A2CF1-8C6E-4DB7-9319-AE5CA6265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7C15C-5708-4884-9B97-1F76132BF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35D51-F948-4E61-B6A0-F33B02600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8E38C-11A0-4308-B997-79E9A497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B32BC-FD8B-47B1-9FE2-6C18B150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0FC8F7-3DD8-462B-A2AC-5C47E5BE9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46D2DD-876C-4775-89CD-934603FE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56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1612-864D-4EDA-B2BE-0105B362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BA628-DD5B-44F3-9B83-DCB41891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F0CE7-DB30-4408-9DC8-2F32E805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C2ABD-4C11-43D7-8A55-322E6F5E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479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68FB3-15D0-4F23-ABB9-65D7C9CE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47837-74B0-45EE-B519-A7DD89DA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995E4B-1EA5-439B-A836-2785EDFD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33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805D5-8EF8-44BE-86E8-BE00AD2C4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6AC6-F95D-421A-B666-39529E37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568DB-F768-4930-AD6A-6C4F35028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8476F-CB96-4343-958F-5EB865C4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72993-C572-45B3-9E21-7B3415DE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55A26-502D-422C-9D72-3872FCA2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423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74C2-0C61-4101-8083-56ABEE10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867BC-BB1B-48BE-9F3D-6744C0201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16AEA-427C-476B-80B0-9D19FA630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0FA71-1B6C-4466-A0A2-1AEF80E3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7B10C-C8FE-4EAF-8099-48F7913C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A4DED-E2AA-4995-920F-F3FA73E3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37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391143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EC8D-94E3-47DF-A888-6716C89E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0A3EE-12AC-4024-97D1-61BC84E84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C2725-CB99-42E5-8F6B-5CD8716F7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A6C1C-CE04-4F18-887F-8A7D2653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9D71A-D20F-410D-96A9-E6D7BF8F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138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7D6181-7B95-4C79-B7FB-C72C30E0B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B8A35-3CDB-4687-945A-566F715DD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47B92-73FB-4109-8B0C-5815A4F7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851AF-E29E-454D-8173-B1BAE444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99D-A712-4341-B6F6-BF6D6243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180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A3659-F558-4652-8BA3-7FA4B28CD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495BC-4F44-4D80-AB01-FBE05CCF8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C5C2D-21BF-44E8-BC98-5C1228B4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0651D-D929-475A-B4FC-1E40C906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71638-2BCE-4931-BE79-B4C6ED7F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397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8D64-D13B-4946-B344-8DAFBA1C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C04D8-96FD-465F-8B4A-777E2D01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4EC99-B477-4183-B518-A70B24B5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180B6-94D1-411E-A019-BE294D30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3C353-FBC9-40AD-909B-4A53BA36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281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EA42-945B-4ADA-95F7-2B98823B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B8B5E-6A2B-4B6D-9DA7-16115218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21C43-23AE-4461-9743-1FF7D2AE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E062A-3CB2-47A7-8AD0-D539DBF8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9FEE4-A1F9-48BF-B32D-1EE68A29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737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C6FFE-208E-40F3-855B-9DD6B57F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931ED-9713-48DD-9FF2-F6486206B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54493-C14F-4AE8-9D6B-98ED703CC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3B8F7-A76C-43A9-B621-849D6D10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895D1-A302-4F4C-86B1-58F795A96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50263-5545-48C5-BB87-BFEA6020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8968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AC4A7-8817-4E22-AE72-8C5ABA52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CA1B8-6D28-43E5-9D32-CF1CD5BB5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6D958-2432-4A2D-84A8-C0932B368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0E5FC-F934-40F3-8CD3-EADADE1EC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439A4-909D-473D-A593-F22E59F2F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809C4-803F-4E57-A0F7-BAC6EDB8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DC9BF-0BAD-455D-A63E-CA4F351C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3AC3A-D7BE-4006-812C-6C2605F4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032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CF0E-19AA-45CE-AEA2-EB1B1108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3C772-B854-4890-9196-9B0786DD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5ADB8-7FD0-43F2-A883-2974832C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DB427-6818-4BD1-BF74-1A99AFA7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718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BC14B-A7E5-4D1C-8B0E-36B61E0C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FE0EF-4549-4EEA-9E4B-59B04CC2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ED21B-33F1-40C9-A774-935587F1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423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FE050-592D-4E37-B18F-2FA8D82A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B14D4-1965-4836-805A-BBFA3ADC5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5786E-6592-4A4B-A59F-1A321F257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CF0E0-7089-4F98-A2F7-5745B2A4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794FD-2BC2-4DD8-A454-A27FF4C4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05554-D04E-4EE8-BD61-EA526484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6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9818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314C-9C70-4CA7-B89F-EA62178D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B443A-D79C-406F-8107-98E75E422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C7712-76ED-43DA-AF64-D8F7E5858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34077-B4B8-42C0-ADE5-453513F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BD6AC-78F4-4936-8604-7ED0DF1A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591EE-A9B3-4FBF-853F-F39A4284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110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5AE2-B437-48DA-B8E1-E5C1BE08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2877C-A3ED-4C92-9B8F-F9D5CD82E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7533D-D472-4233-ACF0-36069B2E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C0F08-AF1C-42B0-B622-F8604F68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907E1-4AC8-4351-8409-AACBAE1B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835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574862-65B8-48F6-9165-90A42821B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FF5C9-A83D-48D7-873F-E95E96FB1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A8B6E-A13B-473F-98EA-E2E5CA56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87D88-6194-44E4-B5C2-0349107A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BE868-A0C6-4B31-B6FD-653A4903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303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BA41-71D7-4B9E-B272-B1665D0C6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1DC99-7CD6-4CB8-B38B-465C8CAA3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238E3-792C-4751-BEA8-333CF5F0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AEA54-C1E1-427E-87DF-3546A8A32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93F3A-5E46-477A-8C3A-861B06CB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034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81A41-3840-4AE7-AF8B-FA759784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EFEF6-C8CC-44A0-9CF6-7AF768D54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0DBE5-AE1B-45ED-844F-8EAA8D247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8B491-C52D-4BA5-8069-3F178585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C5BFF-106D-4BFD-B1B2-058DEC16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602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29EDC-8210-4893-BBC8-47AABF51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AFBE-EB59-40D2-84FE-A62E0787E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C1D80-291B-4A38-B106-FCA4C781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7E262-8329-4BCD-AE50-D2373401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38D47-3915-4E7F-91B6-8A3594400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707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8BB-BCAE-4A16-B0DC-0B5F93D5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9CBD2-A762-4C69-ABF3-05AA55414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09AB4-4492-4A24-B4DA-29E8DC50A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B637B-7DD2-49E5-921E-01FE177C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CF69-595F-490B-B1D4-9C8A2EBA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4BBB0-42FD-4FD4-BF1B-AAFCA3C2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93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3F26-04EC-469F-AB53-068BB76E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0E924-BB0A-438C-85EC-03119D4E5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D8638-DED6-42A0-862C-30032B8CB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92EB3-B115-4A26-9F3A-702B5E97E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E00D70-1E24-4799-A200-AA3063E15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83E5E3-F63C-474C-8115-DED881A4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F7474D-42D1-4918-BCB3-A433B4BF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3BF6F3-E729-4967-B2AC-98F9AA97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995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E891-D3A2-40F5-9094-99458FF4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3485F-F6FA-4A37-B048-ED15B8E6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37CCA-B7CB-4EA5-B3FA-7BD04110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2347D-5A8B-4994-98AC-882655B5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477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C82BE-A12E-45D7-980D-F0A40C32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0C76A-AD6B-4EFA-9D92-E14185B6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A6118-8FFB-4F5D-A3F1-DBBAF99F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0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6388100" y="1752601"/>
            <a:ext cx="552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415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56470-7B18-41CD-B07F-C5884E212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0247-2ABD-4AC3-9D45-D8A2DC4AD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3D7CA-742B-44A0-80E0-DE227247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3D4A-9464-4AB0-9DF3-1611E836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E21CD-F9D5-40DF-88A8-FD715A5C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9D29A-1A36-4FE8-ADC8-A226B8B7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889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5B94-0966-4EC7-A27A-F470AAAD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410D77-F67C-4DA9-AFA4-68B29B345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BC1DF-CBBB-40DD-B3A6-23DCBBE6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AB527-D420-4390-8B7D-38232576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BFDF-B77E-4974-AF6D-A53E7E8E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28769-BA68-49F0-99E2-269A3E8F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785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20BBE-F5E7-4DB6-8164-15611D7B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4BADB-6488-4446-8F50-96CE0C0C0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FA95-47B9-43A6-B4EA-61C316FF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C620E-AF5A-41BB-83C0-8F9C63DC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E28F7-1512-44B8-AB75-43F51454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98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E48C6-27C9-49F3-BDBE-8763673FB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6E750-739B-4C11-8040-6B6772D10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9A9ED-7A73-4011-8346-6BF67AC7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44FF5-90C4-4E4B-95E4-4D7FFCD0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B5F8C-B8F4-4F27-B97D-486EFB67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613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38187" y="2262401"/>
            <a:ext cx="11262783" cy="371475"/>
          </a:xfrm>
          <a:prstGeom prst="rect">
            <a:avLst/>
          </a:prstGeom>
          <a:noFill/>
          <a:ln>
            <a:noFill/>
          </a:ln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7716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11361584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</a:p>
          <a:p>
            <a:pPr lvl="3"/>
            <a:r>
              <a:rPr lang="en-GB"/>
              <a:t>Vierde niveau</a:t>
            </a:r>
          </a:p>
          <a:p>
            <a:pPr lvl="4"/>
            <a:r>
              <a:rPr lang="en-GB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89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391143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7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20408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6388100" y="1752601"/>
            <a:ext cx="552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719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6388100" y="1933575"/>
            <a:ext cx="552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23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6388100" y="1933575"/>
            <a:ext cx="552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309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717561" y="1828800"/>
            <a:ext cx="11205633" cy="413385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9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14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35011" y="2262401"/>
            <a:ext cx="11262783" cy="371475"/>
          </a:xfrm>
          <a:prstGeom prst="rect">
            <a:avLst/>
          </a:prstGeom>
          <a:noFill/>
          <a:ln>
            <a:noFill/>
          </a:ln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Rechthoek 12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4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recta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17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200008" y="226800"/>
            <a:ext cx="672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3" y="1840012"/>
            <a:ext cx="43688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6825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557617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8398409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654051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4488227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8322403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654051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4487567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8322403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5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199" y="1929608"/>
            <a:ext cx="5472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3054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200" y="1402557"/>
            <a:ext cx="112032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47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715200" y="233362"/>
            <a:ext cx="5348469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6436353" y="233377"/>
            <a:ext cx="5472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4789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10" y="0"/>
            <a:ext cx="12191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white">
          <a:xfrm>
            <a:off x="655524" y="230203"/>
            <a:ext cx="11257061" cy="791650"/>
          </a:xfrm>
          <a:noFill/>
          <a:ln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52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8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717561" y="1828800"/>
            <a:ext cx="11205633" cy="413385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502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583095" y="1752601"/>
            <a:ext cx="11469204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558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7"/>
            <a:ext cx="11257061" cy="7916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717551" y="1933575"/>
            <a:ext cx="11197452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52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9" name="Rechthoek 8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6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86125"/>
            <a:ext cx="10972800" cy="90487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noProof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1"/>
              <a:t>Click to edit Master subtitle style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046171"/>
            <a:ext cx="10972800" cy="840125"/>
          </a:xfrm>
        </p:spPr>
        <p:txBody>
          <a:bodyPr/>
          <a:lstStyle>
            <a:lvl1pPr>
              <a:defRPr sz="4400" noProof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altLang="en-US" noProof="1"/>
              <a:t>Click to edit Master title style</a:t>
            </a:r>
          </a:p>
        </p:txBody>
      </p:sp>
      <p:grpSp>
        <p:nvGrpSpPr>
          <p:cNvPr id="38964" name="Group 52"/>
          <p:cNvGrpSpPr>
            <a:grpSpLocks/>
          </p:cNvGrpSpPr>
          <p:nvPr/>
        </p:nvGrpSpPr>
        <p:grpSpPr bwMode="auto">
          <a:xfrm>
            <a:off x="-2117" y="1714500"/>
            <a:ext cx="12194117" cy="5143500"/>
            <a:chOff x="-1" y="1079"/>
            <a:chExt cx="5761" cy="3240"/>
          </a:xfrm>
        </p:grpSpPr>
        <p:pic>
          <p:nvPicPr>
            <p:cNvPr id="38963" name="Picture 51" descr="_UN_NL_k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227"/>
            <a:stretch>
              <a:fillRect/>
            </a:stretch>
          </p:blipFill>
          <p:spPr bwMode="auto">
            <a:xfrm>
              <a:off x="0" y="3779"/>
              <a:ext cx="57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59" name="Picture 47" descr="WUR-beeldstrip_PPT-templat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00"/>
              <a:ext cx="5760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-1" y="1079"/>
              <a:ext cx="5760" cy="0"/>
            </a:xfrm>
            <a:prstGeom prst="line">
              <a:avLst/>
            </a:prstGeom>
            <a:noFill/>
            <a:ln w="12700">
              <a:solidFill>
                <a:srgbClr val="80BA6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5172"/>
                </a:solidFill>
                <a:latin typeface="Calibri" pitchFamily="34" charset="0"/>
              </a:endParaRPr>
            </a:p>
          </p:txBody>
        </p:sp>
      </p:grpSp>
      <p:sp>
        <p:nvSpPr>
          <p:cNvPr id="38957" name="Line 45"/>
          <p:cNvSpPr>
            <a:spLocks noChangeShapeType="1"/>
          </p:cNvSpPr>
          <p:nvPr/>
        </p:nvSpPr>
        <p:spPr bwMode="auto">
          <a:xfrm>
            <a:off x="-2117" y="5995988"/>
            <a:ext cx="121920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517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1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38187" y="2262401"/>
            <a:ext cx="11262783" cy="371475"/>
          </a:xfrm>
          <a:prstGeom prst="rect">
            <a:avLst/>
          </a:prstGeom>
          <a:noFill/>
          <a:ln>
            <a:noFill/>
          </a:ln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75EE762-119D-423A-824E-E3E46F71ED34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7" b="-11844"/>
          <a:stretch/>
        </p:blipFill>
        <p:spPr bwMode="auto">
          <a:xfrm>
            <a:off x="8299777" y="6072941"/>
            <a:ext cx="1800664" cy="78505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5FB7F2ED-B937-44D5-91B0-1B5925DF3A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919" y="5183474"/>
            <a:ext cx="1594265" cy="15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2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11361584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</a:p>
          <a:p>
            <a:pPr lvl="3"/>
            <a:r>
              <a:rPr lang="en-GB"/>
              <a:t>Vierde niveau</a:t>
            </a:r>
          </a:p>
          <a:p>
            <a:pPr lvl="4"/>
            <a:r>
              <a:rPr lang="en-GB"/>
              <a:t>Vijfde niveau</a:t>
            </a:r>
            <a:endParaRPr lang="en-GB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11CDC49-633D-4692-8D69-BB0878DBC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919" y="5183474"/>
            <a:ext cx="1594265" cy="15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391143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80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1938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6388100" y="1752601"/>
            <a:ext cx="552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313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AEA6D8-9D09-4C68-B284-B60F76D5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6388100" y="1933575"/>
            <a:ext cx="552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69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717561" y="1828800"/>
            <a:ext cx="11205633" cy="413385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37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8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35011" y="2262401"/>
            <a:ext cx="11262783" cy="371475"/>
          </a:xfrm>
          <a:prstGeom prst="rect">
            <a:avLst/>
          </a:prstGeom>
          <a:noFill/>
          <a:ln>
            <a:noFill/>
          </a:ln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Rechthoek 12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0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recta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17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200008" y="226800"/>
            <a:ext cx="672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3" y="1840012"/>
            <a:ext cx="43688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65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6825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557617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8398409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654051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4488227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8322403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654051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4487567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8322403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3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199" y="1929608"/>
            <a:ext cx="5472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9088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200" y="1402557"/>
            <a:ext cx="112032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55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715200" y="233362"/>
            <a:ext cx="5348469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6436353" y="233377"/>
            <a:ext cx="5472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19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10" y="0"/>
            <a:ext cx="12191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white">
          <a:xfrm>
            <a:off x="655524" y="230203"/>
            <a:ext cx="11257061" cy="791650"/>
          </a:xfrm>
          <a:noFill/>
          <a:ln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3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35011" y="2262401"/>
            <a:ext cx="11262783" cy="371475"/>
          </a:xfrm>
          <a:prstGeom prst="rect">
            <a:avLst/>
          </a:prstGeom>
          <a:noFill/>
          <a:ln>
            <a:noFill/>
          </a:ln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Rechthoek 12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1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7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583095" y="1752601"/>
            <a:ext cx="11469204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75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7"/>
            <a:ext cx="11257061" cy="7916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717551" y="1933575"/>
            <a:ext cx="11197452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8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98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9" name="Rechthoek 8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5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56.xml"/><Relationship Id="rId21" Type="http://schemas.openxmlformats.org/officeDocument/2006/relationships/slideLayout" Target="../slideLayouts/slideLayout74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20" Type="http://schemas.openxmlformats.org/officeDocument/2006/relationships/slideLayout" Target="../slideLayouts/slideLayout73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63.xml"/><Relationship Id="rId19" Type="http://schemas.openxmlformats.org/officeDocument/2006/relationships/slideLayout" Target="../slideLayouts/slideLayout72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Relationship Id="rId2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21" Type="http://schemas.openxmlformats.org/officeDocument/2006/relationships/theme" Target="../theme/theme6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55524" y="230203"/>
            <a:ext cx="11257061" cy="791650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561600" y="1843200"/>
            <a:ext cx="11361584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2A60C133-321B-45B4-86CF-F3AD3C87CEAE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328919" y="5183474"/>
            <a:ext cx="1594265" cy="15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79F02-46CE-4796-838A-3FCCB687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866E8-6AA6-49C3-9B3E-4916D043A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B10E1-711D-4164-927D-CF413D791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CD3A7-44BD-4187-8D38-591CC1E0834F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38FBD-B078-4382-B528-1D07B1B8B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6A1E-7C16-45D6-BBAD-707D75F7D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5A4F-266A-4E66-B2BA-C9447BF9236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0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5DCCB-D9B1-44F6-83B4-B817AB33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3DBAA-5567-454D-A551-E20F80BBF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6F9AC-711E-45E2-A5FC-A699F65EB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E250-441A-4D3B-9FC4-F71716857CB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9CEF7-168E-4E5B-9E56-0DDD029F7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F70CC-8F35-4547-8B82-22DEEC810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04CA-8ABD-4B6A-A523-0964B2CED9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51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AD4D3-EF24-4F19-8753-EB460D4F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A3621-ABA4-4317-937E-9C880074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D28C9-F20E-493C-84E3-B7890D79C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4FF8-9860-40CE-AFA7-B01E22F5525E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350B2-8DDC-42BE-A824-8E46535CE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12B3B-F2A1-497A-8C60-C37F8FB5D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6031-2CB2-4CF7-93E8-F3EB56D315E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6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55524" y="230203"/>
            <a:ext cx="11257061" cy="791650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561600" y="1843200"/>
            <a:ext cx="11361584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9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55524" y="230203"/>
            <a:ext cx="11257061" cy="791650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561600" y="1843200"/>
            <a:ext cx="11361584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6EDE144-9BE3-44B6-969B-D6AE9FD25DA7}"/>
              </a:ext>
            </a:extLst>
          </p:cNvPr>
          <p:cNvPicPr/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7" b="-11844"/>
          <a:stretch/>
        </p:blipFill>
        <p:spPr bwMode="auto">
          <a:xfrm>
            <a:off x="8299777" y="6072941"/>
            <a:ext cx="1800664" cy="78505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2A60C133-321B-45B4-86CF-F3AD3C87CEAE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10328919" y="5183474"/>
            <a:ext cx="1594265" cy="15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9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nux.org/File:Green_check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nux.org/File:Green_check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FE80CCB2-4461-4012-821A-E0E40D07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633" y="1771871"/>
            <a:ext cx="8861700" cy="1801607"/>
          </a:xfrm>
        </p:spPr>
        <p:txBody>
          <a:bodyPr/>
          <a:lstStyle/>
          <a:p>
            <a:pPr algn="ctr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task WP2.3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European skills strategy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agriculture, food industry and forestry sectors </a:t>
            </a:r>
            <a:endParaRPr lang="en-GB" sz="2400" dirty="0"/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DB6C55BA-72E7-4FBF-AE92-F95B9671D96F}"/>
              </a:ext>
            </a:extLst>
          </p:cNvPr>
          <p:cNvSpPr txBox="1">
            <a:spLocks/>
          </p:cNvSpPr>
          <p:nvPr/>
        </p:nvSpPr>
        <p:spPr>
          <a:xfrm>
            <a:off x="682212" y="4323919"/>
            <a:ext cx="11017415" cy="1973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Jacques Trienekens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Wageningen University and Research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solidFill>
                <a:sysClr val="windowText" lastClr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A4676C2-ABDD-4FCC-AE47-07C15CF920C0}"/>
              </a:ext>
            </a:extLst>
          </p:cNvPr>
          <p:cNvSpPr txBox="1"/>
          <p:nvPr/>
        </p:nvSpPr>
        <p:spPr>
          <a:xfrm>
            <a:off x="1895654" y="235002"/>
            <a:ext cx="9078686" cy="6515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800" dirty="0">
                <a:latin typeface="Verdana" pitchFamily="34" charset="0"/>
              </a:rPr>
              <a:t>Fields 5th project meeting 30-31/05/2022</a:t>
            </a:r>
            <a:endParaRPr lang="en-GB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67DEEB-F028-4FB9-9D9B-DF200124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791650"/>
          </a:xfrm>
        </p:spPr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EF858D-851A-4E3F-BD15-209C9A9452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5529" y="5213450"/>
            <a:ext cx="7513113" cy="1644550"/>
          </a:xfrm>
        </p:spPr>
        <p:txBody>
          <a:bodyPr/>
          <a:lstStyle/>
          <a:p>
            <a:r>
              <a:rPr lang="en-GB" dirty="0"/>
              <a:t>Jacques </a:t>
            </a:r>
            <a:r>
              <a:rPr lang="en-GB" dirty="0" err="1"/>
              <a:t>Trienekens</a:t>
            </a:r>
            <a:br>
              <a:rPr lang="en-GB" dirty="0"/>
            </a:br>
            <a:r>
              <a:rPr lang="en-GB" dirty="0"/>
              <a:t>(Wageningen university)</a:t>
            </a:r>
          </a:p>
          <a:p>
            <a:endParaRPr lang="en-GB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3D31702-C0A5-47D4-9EE2-7EB290EAB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631" y="373284"/>
            <a:ext cx="8132769" cy="43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0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423EE-7C12-46FF-8BDC-FA858170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581560"/>
          </a:xfrm>
        </p:spPr>
        <p:txBody>
          <a:bodyPr/>
          <a:lstStyle/>
          <a:p>
            <a:r>
              <a:rPr lang="en-GB" dirty="0"/>
              <a:t>Challenges in the harmonisation of VET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D50CF-47B0-4788-8CFD-8381692B60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5729" y="1561481"/>
            <a:ext cx="10160542" cy="4089600"/>
          </a:xfrm>
        </p:spPr>
        <p:txBody>
          <a:bodyPr/>
          <a:lstStyle/>
          <a:p>
            <a:r>
              <a:rPr lang="en-US" sz="2000" dirty="0"/>
              <a:t>Differences in skill needs between countries, due to sector differences, differences in business structure, differences in climate conditions, </a:t>
            </a:r>
            <a:r>
              <a:rPr lang="en-US" sz="2000" dirty="0" err="1"/>
              <a:t>etc</a:t>
            </a:r>
            <a:endParaRPr lang="en-US" sz="2000" dirty="0"/>
          </a:p>
          <a:p>
            <a:r>
              <a:rPr lang="en-US" sz="2000" dirty="0"/>
              <a:t>Differences in skill levels across countries and different competence levels of trainers</a:t>
            </a:r>
          </a:p>
          <a:p>
            <a:r>
              <a:rPr lang="en-US" sz="2000" dirty="0"/>
              <a:t>Differences in the national education systems</a:t>
            </a:r>
          </a:p>
          <a:p>
            <a:pPr marL="252413" marR="0" lvl="0" indent="-252413" algn="l" defTabSz="914400" rtl="0" eaLnBrk="1" fontAlgn="base" latinLnBrk="0" hangingPunct="1">
              <a:lnSpc>
                <a:spcPts val="2500"/>
              </a:lnSpc>
              <a:spcBef>
                <a:spcPts val="1200"/>
              </a:spcBef>
              <a:spcAft>
                <a:spcPct val="0"/>
              </a:spcAft>
              <a:buClr>
                <a:srgbClr val="00517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EU regulatory systems not optimal, e.g.</a:t>
            </a:r>
          </a:p>
          <a:p>
            <a:pPr marL="1016000" lvl="1">
              <a:spcBef>
                <a:spcPts val="1200"/>
              </a:spcBef>
              <a:buClr>
                <a:srgbClr val="005172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The European Qualification Framework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EQF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) and National Qualifications frameworks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NQF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) operate at different levels. </a:t>
            </a:r>
          </a:p>
          <a:p>
            <a:pPr marL="1016000" lvl="1">
              <a:spcBef>
                <a:spcPts val="1200"/>
              </a:spcBef>
              <a:buClr>
                <a:srgbClr val="005172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There is no integral system of degree recognition in the EU yet</a:t>
            </a:r>
          </a:p>
          <a:p>
            <a:pPr marL="1016000" lvl="1">
              <a:spcBef>
                <a:spcPts val="1200"/>
              </a:spcBef>
              <a:buClr>
                <a:srgbClr val="005172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5172"/>
                </a:solidFill>
              </a:rPr>
              <a:t>No implementation plan for European Skills Agenda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252413" marR="0" lvl="0" indent="-252413" algn="l" defTabSz="914400" rtl="0" eaLnBrk="1" fontAlgn="base" latinLnBrk="0" hangingPunct="1">
              <a:lnSpc>
                <a:spcPts val="2500"/>
              </a:lnSpc>
              <a:spcBef>
                <a:spcPts val="1200"/>
              </a:spcBef>
              <a:spcAft>
                <a:spcPct val="0"/>
              </a:spcAft>
              <a:buClr>
                <a:srgbClr val="005172"/>
              </a:buClr>
              <a:buSzPct val="14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endParaRPr lang="en-US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056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3A4-D977-4D43-AE88-07B445FF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230204"/>
            <a:ext cx="11257061" cy="516246"/>
          </a:xfrm>
        </p:spPr>
        <p:txBody>
          <a:bodyPr/>
          <a:lstStyle/>
          <a:p>
            <a:r>
              <a:rPr lang="en-GB" sz="2800" dirty="0"/>
              <a:t>European skills monitoring system is required, however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412DA-96FE-4C89-882D-F8BF6DCFA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7573" y="1555331"/>
            <a:ext cx="10151211" cy="4089600"/>
          </a:xfrm>
        </p:spPr>
        <p:txBody>
          <a:bodyPr/>
          <a:lstStyle/>
          <a:p>
            <a:r>
              <a:rPr lang="en-US" sz="2000" dirty="0"/>
              <a:t>Lack of a common methodology for skill needs and monitoring </a:t>
            </a:r>
          </a:p>
          <a:p>
            <a:r>
              <a:rPr lang="en-US" sz="2000" dirty="0"/>
              <a:t>Limited inclusion of transversal/soft skills in evaluations in most countries</a:t>
            </a:r>
          </a:p>
          <a:p>
            <a:r>
              <a:rPr lang="en-US" sz="2000" dirty="0"/>
              <a:t>Lack of commitment of member states and stakeholders to provide feedback</a:t>
            </a:r>
          </a:p>
          <a:p>
            <a:r>
              <a:rPr lang="en-US" sz="2000" dirty="0"/>
              <a:t>Funding and maintenance of the monitoring system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i="1" dirty="0"/>
              <a:t>Current organisations, e.g. Eurostat, EU Education and Training monitor, Eurydice, </a:t>
            </a:r>
            <a:r>
              <a:rPr lang="en-GB" sz="2000" i="1" dirty="0" err="1"/>
              <a:t>Cedefop</a:t>
            </a:r>
            <a:r>
              <a:rPr lang="en-GB" sz="2000" i="1" dirty="0"/>
              <a:t>, EU projects</a:t>
            </a:r>
          </a:p>
        </p:txBody>
      </p:sp>
    </p:spTree>
    <p:extLst>
      <p:ext uri="{BB962C8B-B14F-4D97-AF65-F5344CB8AC3E}">
        <p14:creationId xmlns:p14="http://schemas.microsoft.com/office/powerpoint/2010/main" val="258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A0E3-254E-44F3-AAE9-3A7AFCB6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641166"/>
          </a:xfrm>
        </p:spPr>
        <p:txBody>
          <a:bodyPr/>
          <a:lstStyle/>
          <a:p>
            <a:r>
              <a:rPr lang="en-GB" dirty="0"/>
              <a:t>FIELDS EU skills strategy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86DBC-33D0-4543-95B0-EBCAF33A6D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01" y="1501762"/>
            <a:ext cx="11361584" cy="40896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Four components:</a:t>
            </a:r>
          </a:p>
          <a:p>
            <a:pPr marL="0" indent="0">
              <a:buNone/>
            </a:pPr>
            <a:endParaRPr lang="en-GB" sz="2400" dirty="0"/>
          </a:p>
          <a:p>
            <a:pPr>
              <a:lnSpc>
                <a:spcPct val="100000"/>
              </a:lnSpc>
              <a:spcAft>
                <a:spcPts val="600"/>
              </a:spcAft>
              <a:buClrTx/>
            </a:pPr>
            <a:r>
              <a:rPr lang="en-GB" sz="2400" dirty="0"/>
              <a:t>Skill needs and context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Tx/>
            </a:pPr>
            <a:r>
              <a:rPr lang="en-GB" sz="2400" dirty="0"/>
              <a:t>Constraints and guidelines for (V)ET development (     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dirty="0"/>
              <a:t>Action plan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dirty="0"/>
              <a:t>How to make the strategy future proof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9FE5851-D6A6-424B-9021-36113D241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86633" y="2151274"/>
            <a:ext cx="641169" cy="641169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6E63350-F0FE-4040-8791-56B82ED1B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6297" y="2905398"/>
            <a:ext cx="523602" cy="52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7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39728-D7D8-4F59-916D-805E84B8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608893"/>
          </a:xfrm>
        </p:spPr>
        <p:txBody>
          <a:bodyPr/>
          <a:lstStyle/>
          <a:p>
            <a:r>
              <a:rPr lang="en-GB" dirty="0"/>
              <a:t>EU strategy part 1: Context and needs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86C78D-6977-4958-BE80-75C56A44DF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01" y="1508677"/>
            <a:ext cx="11361584" cy="408960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Trend analysis and development of scenarios (EU level + differences between countries) (WP1.5 -&gt; D1.8))</a:t>
            </a:r>
          </a:p>
          <a:p>
            <a:r>
              <a:rPr lang="en-GB" dirty="0"/>
              <a:t>Skill and training needs (EU level + differences between countries) (WP1.3/1.4-&gt; D1.5 and D1.7)</a:t>
            </a:r>
          </a:p>
          <a:p>
            <a:r>
              <a:rPr lang="en-GB" dirty="0"/>
              <a:t>Job profiles focus and prioritisation (WP2.1/2.2 -&gt; D2.1 and D 2.2; WP2.4 -  focus on national level)</a:t>
            </a:r>
          </a:p>
          <a:p>
            <a:pPr lvl="1"/>
            <a:endParaRPr lang="en-GB" dirty="0"/>
          </a:p>
          <a:p>
            <a:pPr marL="309563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b="1" dirty="0"/>
              <a:t>Strategic focus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GB" b="1" dirty="0"/>
              <a:t>	</a:t>
            </a:r>
            <a:r>
              <a:rPr lang="en-GB" sz="1800" dirty="0"/>
              <a:t>(job profiles and skills, on EU and national level)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0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39728-D7D8-4F59-916D-805E84B8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641166"/>
          </a:xfrm>
        </p:spPr>
        <p:txBody>
          <a:bodyPr/>
          <a:lstStyle/>
          <a:p>
            <a:r>
              <a:rPr lang="en-GB" dirty="0"/>
              <a:t>EU strategy part 2: Constraints and guidelines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86C78D-6977-4958-BE80-75C56A44DF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01" y="1384200"/>
            <a:ext cx="11361584" cy="4089600"/>
          </a:xfrm>
        </p:spPr>
        <p:txBody>
          <a:bodyPr/>
          <a:lstStyle/>
          <a:p>
            <a:r>
              <a:rPr lang="en-GB" dirty="0"/>
              <a:t>Prerequisites for the development of training programs (WP2.3 -&gt; D2.3 first draft)</a:t>
            </a:r>
          </a:p>
          <a:p>
            <a:r>
              <a:rPr lang="en-GB" dirty="0"/>
              <a:t>Checklists for the development of courses/programs (D2.3 first draft)</a:t>
            </a:r>
          </a:p>
          <a:p>
            <a:r>
              <a:rPr lang="en-GB" dirty="0"/>
              <a:t>Methodological considerations (WP 3.1-&gt; D3.1)</a:t>
            </a:r>
          </a:p>
          <a:p>
            <a:pPr>
              <a:buClr>
                <a:srgbClr val="005172"/>
              </a:buClr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Funding and regulatory framework (WP5.1/5.2; reflection on WP2.5 transferability;</a:t>
            </a:r>
            <a:r>
              <a:rPr lang="en-GB" dirty="0">
                <a:solidFill>
                  <a:srgbClr val="005172"/>
                </a:solidFill>
              </a:rPr>
              <a:t> WP2.4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)</a:t>
            </a:r>
          </a:p>
          <a:p>
            <a:pPr>
              <a:buClr>
                <a:srgbClr val="005172"/>
              </a:buClr>
              <a:defRPr/>
            </a:pPr>
            <a:r>
              <a:rPr lang="en-GB" dirty="0">
                <a:solidFill>
                  <a:srgbClr val="005172"/>
                </a:solidFill>
              </a:rPr>
              <a:t>Scenario considerations (WP1.5-&gt;D1.8)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1593850" lvl="2" indent="0">
              <a:buClr>
                <a:srgbClr val="005172"/>
              </a:buClr>
              <a:buNone/>
              <a:defRPr/>
            </a:pPr>
            <a:endParaRPr lang="en-GB" dirty="0">
              <a:solidFill>
                <a:srgbClr val="005172"/>
              </a:solidFill>
            </a:endParaRPr>
          </a:p>
          <a:p>
            <a:pPr marL="309563" indent="-34290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Strategic boundaries </a:t>
            </a:r>
          </a:p>
          <a:p>
            <a:pPr marL="730250" lvl="1" indent="0">
              <a:buClr>
                <a:srgbClr val="FF0000"/>
              </a:buClr>
              <a:buNone/>
              <a:defRPr/>
            </a:pPr>
            <a:r>
              <a:rPr lang="en-US" sz="1800" dirty="0">
                <a:solidFill>
                  <a:srgbClr val="005172"/>
                </a:solidFill>
              </a:rPr>
              <a:t>(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The social, economic, technology, legal, political, cultural framework we work from)</a:t>
            </a:r>
          </a:p>
          <a:p>
            <a:pPr marL="309563" indent="-34290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0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678BA-FF08-4AB2-B217-99378224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0"/>
            <a:ext cx="11257061" cy="1000461"/>
          </a:xfrm>
        </p:spPr>
        <p:txBody>
          <a:bodyPr/>
          <a:lstStyle/>
          <a:p>
            <a:r>
              <a:rPr lang="en-GB" sz="2400" dirty="0"/>
              <a:t>Prerequisites for the development of curricula/training programs (WP2.3-&gt;D2.3 draft)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8F8621-D6CD-4502-8A4B-25F2583904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524" y="1384200"/>
            <a:ext cx="11361584" cy="4089600"/>
          </a:xfrm>
        </p:spPr>
        <p:txBody>
          <a:bodyPr/>
          <a:lstStyle/>
          <a:p>
            <a:pPr marL="252413" marR="0" lvl="0" indent="-25241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517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Differentiation of (technical) training needs per country</a:t>
            </a:r>
          </a:p>
          <a:p>
            <a:pPr marL="982663" marR="0" lvl="1" indent="-28575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172"/>
              </a:buClr>
              <a:buSzPct val="115000"/>
              <a:buFont typeface="Verdana" pitchFamily="34" charset="0"/>
              <a:buChar char="●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attention to commonalities,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ip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‘’basic’’ courses </a:t>
            </a:r>
          </a:p>
          <a:p>
            <a:pPr marL="252413" marR="0" lvl="0" indent="-25241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517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 key position for management/entrepreneurship and soft skills</a:t>
            </a:r>
          </a:p>
          <a:p>
            <a:pPr marL="982663" marR="0" lvl="1" indent="-28575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172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management skills, creative thinking,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relational skills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!</a:t>
            </a:r>
          </a:p>
          <a:p>
            <a:pPr marL="252413" marR="0" lvl="0" indent="-25241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517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Training in practice</a:t>
            </a:r>
          </a:p>
          <a:p>
            <a:pPr marL="982663" marR="0" lvl="1" indent="-28575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172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real-life problems, troubleshooting,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communication skills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(mentored)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  <a:p>
            <a:pPr marL="252413" marR="0" lvl="0" indent="-25241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517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Move towards online training</a:t>
            </a:r>
          </a:p>
          <a:p>
            <a:pPr marL="982663" marR="0" lvl="1" indent="-28575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172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Covid-19, flipped classroom,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basic courses (freely) available</a:t>
            </a:r>
          </a:p>
          <a:p>
            <a:pPr marL="252413" marR="0" lvl="0" indent="-25241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517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Attention to underprivileged groups and gender issues </a:t>
            </a:r>
          </a:p>
          <a:p>
            <a:pPr marL="982663" marR="0" lvl="1" indent="-28575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172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basic skills,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decision making functions, (maternity) leave women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7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1E90-1924-4D40-9F93-E3A0F445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608893"/>
          </a:xfrm>
        </p:spPr>
        <p:txBody>
          <a:bodyPr/>
          <a:lstStyle/>
          <a:p>
            <a:r>
              <a:rPr lang="en-GB" sz="2400" dirty="0"/>
              <a:t>Addressing learners/students (check lists) (WP2.3-&gt;D2.3 draft)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4C7688-491D-45CF-A0E1-BBD8BF59882E}"/>
              </a:ext>
            </a:extLst>
          </p:cNvPr>
          <p:cNvGraphicFramePr>
            <a:graphicFrameLocks noGrp="1"/>
          </p:cNvGraphicFramePr>
          <p:nvPr/>
        </p:nvGraphicFramePr>
        <p:xfrm>
          <a:off x="964940" y="1623842"/>
          <a:ext cx="9559991" cy="3460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9991">
                  <a:extLst>
                    <a:ext uri="{9D8B030D-6E8A-4147-A177-3AD203B41FA5}">
                      <a16:colId xmlns:a16="http://schemas.microsoft.com/office/drawing/2014/main" val="1693849416"/>
                    </a:ext>
                  </a:extLst>
                </a:gridCol>
              </a:tblGrid>
              <a:tr h="1175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Timing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u="sng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Schedule courses in off peak time (evening, weekends) or in hybrid mode</a:t>
                      </a:r>
                      <a:endParaRPr lang="nl-NL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Design tailor-made fast tracks for business management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nl-NL" sz="16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19" marR="39219" marT="0" marB="0"/>
                </a:tc>
                <a:extLst>
                  <a:ext uri="{0D108BD9-81ED-4DB2-BD59-A6C34878D82A}">
                    <a16:rowId xmlns:a16="http://schemas.microsoft.com/office/drawing/2014/main" val="3266211489"/>
                  </a:ext>
                </a:extLst>
              </a:tr>
              <a:tr h="119086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600" u="sng" dirty="0">
                          <a:effectLst/>
                        </a:rPr>
                        <a:t>Communication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nl-NL" sz="1600" u="sng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Emphasize the meaningfulness of jobs </a:t>
                      </a:r>
                      <a:endParaRPr lang="nl-NL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Modules and courses should be certified; micro credentials should be offered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nl-NL" sz="16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19" marR="39219" marT="0" marB="0"/>
                </a:tc>
                <a:extLst>
                  <a:ext uri="{0D108BD9-81ED-4DB2-BD59-A6C34878D82A}">
                    <a16:rowId xmlns:a16="http://schemas.microsoft.com/office/drawing/2014/main" val="3003800091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600" u="sng" dirty="0">
                          <a:effectLst/>
                        </a:rPr>
                        <a:t>Funding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nl-NL" sz="1600" u="sng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Provide e-learning for free, via e-learning platforms</a:t>
                      </a:r>
                      <a:endParaRPr lang="nl-NL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Link subsidies to training certificate requirement  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19" marR="39219" marT="0" marB="0"/>
                </a:tc>
                <a:extLst>
                  <a:ext uri="{0D108BD9-81ED-4DB2-BD59-A6C34878D82A}">
                    <a16:rowId xmlns:a16="http://schemas.microsoft.com/office/drawing/2014/main" val="43688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23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39728-D7D8-4F59-916D-805E84B8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122627"/>
            <a:ext cx="11257061" cy="512074"/>
          </a:xfrm>
        </p:spPr>
        <p:txBody>
          <a:bodyPr/>
          <a:lstStyle/>
          <a:p>
            <a:r>
              <a:rPr lang="en-GB" dirty="0"/>
              <a:t>EU strategy, part 3: Action plan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86C78D-6977-4958-BE80-75C56A44DF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524" y="1056087"/>
            <a:ext cx="11361584" cy="4089600"/>
          </a:xfrm>
        </p:spPr>
        <p:txBody>
          <a:bodyPr/>
          <a:lstStyle/>
          <a:p>
            <a:r>
              <a:rPr lang="en-GB" sz="2000" dirty="0"/>
              <a:t>Development of national roadmaps (WP2.4)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 National focus regarding job profiles, curricula, methodology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 Timing, man hours and funding, </a:t>
            </a:r>
            <a:r>
              <a:rPr lang="en-US" sz="2000" dirty="0" err="1"/>
              <a:t>organisations</a:t>
            </a:r>
            <a:r>
              <a:rPr lang="en-US" sz="2000" dirty="0"/>
              <a:t>/stakeholders involved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 Output indicators (</a:t>
            </a:r>
            <a:r>
              <a:rPr lang="en-US" sz="2000" dirty="0" err="1"/>
              <a:t>KPIs</a:t>
            </a:r>
            <a:r>
              <a:rPr lang="en-US" sz="20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 Scenario considerations (WP1.5-&gt;D1.8)</a:t>
            </a:r>
          </a:p>
          <a:p>
            <a:pPr marL="309563" indent="-342900"/>
            <a:r>
              <a:rPr lang="en-US" sz="2000" dirty="0"/>
              <a:t>Curricula development (WP 3.2-3.5) (Curricula design, apprenticeship schemes, training content, train the trainer materials)</a:t>
            </a:r>
            <a:endParaRPr lang="en-GB" sz="2000" dirty="0"/>
          </a:p>
          <a:p>
            <a:pPr marL="309563" indent="-342900">
              <a:buClr>
                <a:srgbClr val="005172"/>
              </a:buClr>
              <a:defRPr/>
            </a:pPr>
            <a:r>
              <a:rPr lang="en-GB" sz="2000" dirty="0">
                <a:solidFill>
                  <a:srgbClr val="005172"/>
                </a:solidFill>
              </a:rPr>
              <a:t>Key issues in implementation (WP4)</a:t>
            </a:r>
          </a:p>
          <a:p>
            <a:pPr marL="1039813" lvl="1" indent="-342900">
              <a:buClr>
                <a:srgbClr val="005172"/>
              </a:buClr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09563" indent="-34290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sz="2000" b="1" dirty="0">
                <a:solidFill>
                  <a:srgbClr val="005172"/>
                </a:solidFill>
              </a:rPr>
              <a:t>National and EU level action plan</a:t>
            </a:r>
          </a:p>
          <a:p>
            <a:pPr marL="0" indent="0">
              <a:buClr>
                <a:srgbClr val="FF0000"/>
              </a:buClr>
              <a:buNone/>
              <a:defRPr/>
            </a:pPr>
            <a:r>
              <a:rPr lang="en-GB" sz="1800" dirty="0">
                <a:solidFill>
                  <a:srgbClr val="005172"/>
                </a:solidFill>
              </a:rPr>
              <a:t>	(Constraints and opportunities for program/course development)</a:t>
            </a:r>
            <a:endParaRPr lang="en-US" sz="1800" dirty="0">
              <a:solidFill>
                <a:srgbClr val="005172"/>
              </a:solidFill>
            </a:endParaRPr>
          </a:p>
          <a:p>
            <a:pPr marL="309563" indent="-342900">
              <a:buClr>
                <a:srgbClr val="005172"/>
              </a:buClr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39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39728-D7D8-4F59-916D-805E84B8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15" y="144142"/>
            <a:ext cx="11855620" cy="673439"/>
          </a:xfrm>
        </p:spPr>
        <p:txBody>
          <a:bodyPr/>
          <a:lstStyle/>
          <a:p>
            <a:r>
              <a:rPr lang="en-GB" sz="2800" dirty="0"/>
              <a:t>EU strategy part 4: how to make the strategy future proof?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86C78D-6977-4958-BE80-75C56A44DF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5208" y="1287381"/>
            <a:ext cx="11361584" cy="4089600"/>
          </a:xfrm>
        </p:spPr>
        <p:txBody>
          <a:bodyPr/>
          <a:lstStyle/>
          <a:p>
            <a:pPr marL="319087" indent="-285750">
              <a:lnSpc>
                <a:spcPct val="100000"/>
              </a:lnSpc>
              <a:spcBef>
                <a:spcPts val="600"/>
              </a:spcBef>
              <a:buClr>
                <a:srgbClr val="005172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 supra-national institute responsible for design and maintenance of a monitoring infrastructure for skills, including </a:t>
            </a:r>
          </a:p>
          <a:p>
            <a:pPr marL="1016000" lvl="1">
              <a:lnSpc>
                <a:spcPct val="100000"/>
              </a:lnSpc>
              <a:spcBef>
                <a:spcPts val="600"/>
              </a:spcBef>
              <a:buClr>
                <a:srgbClr val="005172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Quantification of skill/training needs per country and on EU level</a:t>
            </a:r>
          </a:p>
          <a:p>
            <a:pPr marL="1016000" lvl="1">
              <a:lnSpc>
                <a:spcPct val="100000"/>
              </a:lnSpc>
              <a:spcBef>
                <a:spcPts val="600"/>
              </a:spcBef>
              <a:buClr>
                <a:srgbClr val="005172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Establishment of KPIs for training in the selected job profiles, on EU level and per country</a:t>
            </a:r>
          </a:p>
          <a:p>
            <a:pPr marL="1016000" lvl="1">
              <a:lnSpc>
                <a:spcPct val="100000"/>
              </a:lnSpc>
              <a:spcBef>
                <a:spcPts val="600"/>
              </a:spcBef>
              <a:buClr>
                <a:srgbClr val="005172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en-GB" sz="1800" dirty="0">
                <a:solidFill>
                  <a:srgbClr val="005172"/>
                </a:solidFill>
              </a:rPr>
              <a:t>Foresight studies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1016000" lvl="1">
              <a:lnSpc>
                <a:spcPct val="100000"/>
              </a:lnSpc>
              <a:spcBef>
                <a:spcPts val="600"/>
              </a:spcBef>
              <a:buClr>
                <a:srgbClr val="005172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Policy support</a:t>
            </a:r>
          </a:p>
          <a:p>
            <a:pPr marL="319087" indent="-285750">
              <a:lnSpc>
                <a:spcPct val="100000"/>
              </a:lnSpc>
              <a:spcBef>
                <a:spcPts val="600"/>
              </a:spcBef>
              <a:buClr>
                <a:srgbClr val="005172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Multi-stakeholder involvement, public-private collaboration, communication and dissemination (WP5.3, 5.4)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18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b="1" dirty="0"/>
              <a:t>Design of an Agri-food Skills Observatory </a:t>
            </a:r>
          </a:p>
          <a:p>
            <a:pPr marL="730250" lvl="1" indent="0">
              <a:buClr>
                <a:srgbClr val="FF0000"/>
              </a:buClr>
              <a:buNone/>
            </a:pPr>
            <a:r>
              <a:rPr lang="en-GB" sz="1800" dirty="0"/>
              <a:t>(in line with the work of the Agri-food Pact for Skills)</a:t>
            </a:r>
          </a:p>
        </p:txBody>
      </p:sp>
    </p:spTree>
    <p:extLst>
      <p:ext uri="{BB962C8B-B14F-4D97-AF65-F5344CB8AC3E}">
        <p14:creationId xmlns:p14="http://schemas.microsoft.com/office/powerpoint/2010/main" val="9170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A0E3-254E-44F3-AAE9-3A7AFCB6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641166"/>
          </a:xfrm>
        </p:spPr>
        <p:txBody>
          <a:bodyPr/>
          <a:lstStyle/>
          <a:p>
            <a:r>
              <a:rPr lang="en-GB" dirty="0"/>
              <a:t>FIELDS EU skills strategy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86DBC-33D0-4543-95B0-EBCAF33A6D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01" y="1501762"/>
            <a:ext cx="11361584" cy="40896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Four components:</a:t>
            </a:r>
          </a:p>
          <a:p>
            <a:pPr marL="0" indent="0">
              <a:buNone/>
            </a:pPr>
            <a:endParaRPr lang="en-GB" sz="2400" dirty="0"/>
          </a:p>
          <a:p>
            <a:pPr>
              <a:lnSpc>
                <a:spcPct val="100000"/>
              </a:lnSpc>
              <a:spcAft>
                <a:spcPts val="600"/>
              </a:spcAft>
              <a:buClrTx/>
            </a:pPr>
            <a:r>
              <a:rPr lang="en-GB" sz="2000" dirty="0"/>
              <a:t>Skill needs and context -&gt; </a:t>
            </a:r>
            <a:r>
              <a:rPr lang="en-GB" sz="2000" b="1" dirty="0"/>
              <a:t>Strategic focus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Tx/>
            </a:pPr>
            <a:r>
              <a:rPr lang="en-GB" sz="2000" dirty="0"/>
              <a:t>Constraints and guidelines for (V)ET development -&gt; </a:t>
            </a:r>
            <a:r>
              <a:rPr lang="en-GB" sz="2000" b="1" dirty="0"/>
              <a:t>Strategic boundaries </a:t>
            </a:r>
            <a:r>
              <a:rPr lang="en-GB" sz="2000" dirty="0"/>
              <a:t>  (      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/>
              <a:t>Action plan -&gt; </a:t>
            </a:r>
            <a:r>
              <a:rPr lang="en-GB" sz="2000" b="1" dirty="0"/>
              <a:t>National and EU level action plan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/>
              <a:t>How to make the strategy future proof -&gt; </a:t>
            </a:r>
            <a:r>
              <a:rPr lang="en-GB" sz="2000" b="1" dirty="0"/>
              <a:t>Agri-food skills observatory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9FE5851-D6A6-424B-9021-36113D241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28195" y="2099678"/>
            <a:ext cx="641169" cy="641169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6E63350-F0FE-4040-8791-56B82ED1B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117397" y="2740847"/>
            <a:ext cx="523602" cy="52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ageningen UR">
  <a:themeElements>
    <a:clrScheme name="WHUK - 010412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948A8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/>
        </a:solidFill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Wageningen UR">
  <a:themeElements>
    <a:clrScheme name="WHUK - 010412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948A8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/>
        </a:solidFill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2_Wageningen UR">
  <a:themeElements>
    <a:clrScheme name="WHUK - 010412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948A8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/>
        </a:solidFill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812</Words>
  <Application>Microsoft Office PowerPoint</Application>
  <PresentationFormat>Breedbeeld</PresentationFormat>
  <Paragraphs>102</Paragraphs>
  <Slides>12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6</vt:i4>
      </vt:variant>
      <vt:variant>
        <vt:lpstr>Diatitels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Verdana</vt:lpstr>
      <vt:lpstr>Wingdings</vt:lpstr>
      <vt:lpstr>Wageningen UR</vt:lpstr>
      <vt:lpstr>1_Custom Design</vt:lpstr>
      <vt:lpstr>2_Custom Design</vt:lpstr>
      <vt:lpstr>Custom Design</vt:lpstr>
      <vt:lpstr>1_Wageningen UR</vt:lpstr>
      <vt:lpstr>2_Wageningen UR</vt:lpstr>
      <vt:lpstr>Progress task WP2.3 A European skills strategy  for the agriculture, food industry and forestry sectors </vt:lpstr>
      <vt:lpstr>FIELDS EU skills strategy</vt:lpstr>
      <vt:lpstr>EU strategy part 1: Context and needs</vt:lpstr>
      <vt:lpstr>EU strategy part 2: Constraints and guidelines</vt:lpstr>
      <vt:lpstr>Prerequisites for the development of curricula/training programs (WP2.3-&gt;D2.3 draft)</vt:lpstr>
      <vt:lpstr>Addressing learners/students (check lists) (WP2.3-&gt;D2.3 draft)</vt:lpstr>
      <vt:lpstr>EU strategy, part 3: Action plan</vt:lpstr>
      <vt:lpstr>EU strategy part 4: how to make the strategy future proof? </vt:lpstr>
      <vt:lpstr>FIELDS EU skills strategy</vt:lpstr>
      <vt:lpstr>Thank you</vt:lpstr>
      <vt:lpstr>Challenges in the harmonisation of VET systems</vt:lpstr>
      <vt:lpstr>European skills monitoring system is required, however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Reviewer</dc:creator>
  <cp:lastModifiedBy>Reviewers</cp:lastModifiedBy>
  <cp:revision>139</cp:revision>
  <cp:lastPrinted>2022-05-25T13:07:52Z</cp:lastPrinted>
  <dcterms:created xsi:type="dcterms:W3CDTF">2022-02-09T10:40:37Z</dcterms:created>
  <dcterms:modified xsi:type="dcterms:W3CDTF">2022-05-30T10:09:34Z</dcterms:modified>
</cp:coreProperties>
</file>