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5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3" r:id="rId2"/>
    <p:sldMasterId id="2147483705" r:id="rId3"/>
    <p:sldMasterId id="2147483681" r:id="rId4"/>
    <p:sldMasterId id="2147483717" r:id="rId5"/>
    <p:sldMasterId id="2147483739" r:id="rId6"/>
  </p:sldMasterIdLst>
  <p:notesMasterIdLst>
    <p:notesMasterId r:id="rId19"/>
  </p:notesMasterIdLst>
  <p:sldIdLst>
    <p:sldId id="530" r:id="rId7"/>
    <p:sldId id="563" r:id="rId8"/>
    <p:sldId id="559" r:id="rId9"/>
    <p:sldId id="560" r:id="rId10"/>
    <p:sldId id="553" r:id="rId11"/>
    <p:sldId id="540" r:id="rId12"/>
    <p:sldId id="561" r:id="rId13"/>
    <p:sldId id="562" r:id="rId14"/>
    <p:sldId id="564" r:id="rId15"/>
    <p:sldId id="546" r:id="rId16"/>
    <p:sldId id="541" r:id="rId17"/>
    <p:sldId id="542" r:id="rId18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60" autoAdjust="0"/>
    <p:restoredTop sz="86449" autoAdjust="0"/>
  </p:normalViewPr>
  <p:slideViewPr>
    <p:cSldViewPr snapToGrid="0" showGuides="1">
      <p:cViewPr varScale="1">
        <p:scale>
          <a:sx n="68" d="100"/>
          <a:sy n="68" d="100"/>
        </p:scale>
        <p:origin x="288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057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5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69F65691-4F6B-4BF6-9591-FFF1E2AB3384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76" tIns="47238" rIns="94476" bIns="47238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3"/>
          </a:xfrm>
          <a:prstGeom prst="rect">
            <a:avLst/>
          </a:prstGeom>
        </p:spPr>
        <p:txBody>
          <a:bodyPr vert="horz" lIns="94476" tIns="47238" rIns="94476" bIns="47238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8055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8055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043F258A-0A40-4422-8338-C8B01CDEFE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713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3F258A-0A40-4422-8338-C8B01CDEFEB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8413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3F258A-0A40-4422-8338-C8B01CDEFEB2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86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1640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3F258A-0A40-4422-8338-C8B01CDEFEB2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86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345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35344" y="3307559"/>
            <a:ext cx="353060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ijdelijke aanduiding voor afbeelding 24"/>
          <p:cNvSpPr>
            <a:spLocks noGrp="1" noChangeAspect="1"/>
          </p:cNvSpPr>
          <p:nvPr>
            <p:ph type="pic" sz="quarter" idx="19"/>
          </p:nvPr>
        </p:nvSpPr>
        <p:spPr bwMode="auto">
          <a:xfrm>
            <a:off x="8411757" y="3307559"/>
            <a:ext cx="3530600" cy="2647950"/>
          </a:xfrm>
          <a:prstGeom prst="ellipse">
            <a:avLst/>
          </a:prstGeom>
          <a:solidFill>
            <a:srgbClr val="D5D2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6"/>
          </p:nvPr>
        </p:nvSpPr>
        <p:spPr bwMode="auto">
          <a:xfrm>
            <a:off x="6286207" y="3307559"/>
            <a:ext cx="353060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4160656" y="3307559"/>
            <a:ext cx="3530600" cy="2647950"/>
          </a:xfrm>
          <a:prstGeom prst="ellipse">
            <a:avLst/>
          </a:prstGeom>
          <a:solidFill>
            <a:srgbClr val="D5D2CA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ijdelijke aanduiding voor tekst 4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47700" y="1616404"/>
            <a:ext cx="11262784" cy="371475"/>
          </a:xfrm>
          <a:prstGeom prst="rect">
            <a:avLst/>
          </a:prstGeom>
          <a:noFill/>
          <a:ln>
            <a:noFill/>
          </a:ln>
        </p:spPr>
        <p:txBody>
          <a:bodyPr lIns="36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Ondertitel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38187" y="2262401"/>
            <a:ext cx="11262783" cy="371475"/>
          </a:xfrm>
          <a:prstGeom prst="rect">
            <a:avLst/>
          </a:prstGeom>
          <a:noFill/>
          <a:ln>
            <a:noFill/>
          </a:ln>
        </p:spPr>
        <p:txBody>
          <a:bodyPr lIns="36000" rIns="90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Datum, Auteursnaam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275EE762-119D-423A-824E-E3E46F71ED34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77" b="-11844"/>
          <a:stretch/>
        </p:blipFill>
        <p:spPr bwMode="auto">
          <a:xfrm>
            <a:off x="8299777" y="6072941"/>
            <a:ext cx="1800664" cy="78505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5FB7F2ED-B937-44D5-91B0-1B5925DF3A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28919" y="5183474"/>
            <a:ext cx="1594265" cy="156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854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rectangula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17" y="230188"/>
            <a:ext cx="4368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200008" y="226800"/>
            <a:ext cx="6720000" cy="57358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660403" y="1840012"/>
            <a:ext cx="4368800" cy="4122638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Klik om de modelstijlen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14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187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716825" y="1933314"/>
            <a:ext cx="3519547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4557617" y="1933314"/>
            <a:ext cx="3519547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8"/>
          </p:nvPr>
        </p:nvSpPr>
        <p:spPr>
          <a:xfrm>
            <a:off x="8398409" y="1933314"/>
            <a:ext cx="3519547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9"/>
          </p:nvPr>
        </p:nvSpPr>
        <p:spPr>
          <a:xfrm>
            <a:off x="654051" y="4610101"/>
            <a:ext cx="3670300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8" name="Tijdelijke aanduiding voor tekst 6"/>
          <p:cNvSpPr>
            <a:spLocks noGrp="1"/>
          </p:cNvSpPr>
          <p:nvPr>
            <p:ph type="body" sz="quarter" idx="20"/>
          </p:nvPr>
        </p:nvSpPr>
        <p:spPr>
          <a:xfrm>
            <a:off x="4488227" y="4610101"/>
            <a:ext cx="3670300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9" name="Tijdelijke aanduiding voor tekst 6"/>
          <p:cNvSpPr>
            <a:spLocks noGrp="1"/>
          </p:cNvSpPr>
          <p:nvPr>
            <p:ph type="body" sz="quarter" idx="21"/>
          </p:nvPr>
        </p:nvSpPr>
        <p:spPr>
          <a:xfrm>
            <a:off x="8322403" y="4610101"/>
            <a:ext cx="3670300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10" name="Tijdelijke aanduiding voor tekst 6"/>
          <p:cNvSpPr>
            <a:spLocks noGrp="1"/>
          </p:cNvSpPr>
          <p:nvPr>
            <p:ph type="body" sz="quarter" idx="22"/>
          </p:nvPr>
        </p:nvSpPr>
        <p:spPr>
          <a:xfrm>
            <a:off x="654051" y="4985219"/>
            <a:ext cx="3670300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11" name="Tijdelijke aanduiding voor tekst 6"/>
          <p:cNvSpPr>
            <a:spLocks noGrp="1"/>
          </p:cNvSpPr>
          <p:nvPr>
            <p:ph type="body" sz="quarter" idx="23"/>
          </p:nvPr>
        </p:nvSpPr>
        <p:spPr>
          <a:xfrm>
            <a:off x="4487567" y="4985219"/>
            <a:ext cx="3670300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12" name="Tijdelijke aanduiding voor tekst 6"/>
          <p:cNvSpPr>
            <a:spLocks noGrp="1"/>
          </p:cNvSpPr>
          <p:nvPr>
            <p:ph type="body" sz="quarter" idx="24"/>
          </p:nvPr>
        </p:nvSpPr>
        <p:spPr>
          <a:xfrm>
            <a:off x="8322403" y="4985219"/>
            <a:ext cx="3670300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499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 with 2 squar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187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715199" y="1929608"/>
            <a:ext cx="5472000" cy="4027383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6434881" y="1929600"/>
            <a:ext cx="5472000" cy="40330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82046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715200" y="1402557"/>
            <a:ext cx="11203200" cy="45529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187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16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ectangula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/>
          </p:cNvSpPr>
          <p:nvPr>
            <p:ph type="pic" sz="quarter" idx="16"/>
          </p:nvPr>
        </p:nvSpPr>
        <p:spPr>
          <a:xfrm>
            <a:off x="715200" y="233362"/>
            <a:ext cx="5348469" cy="57204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afbeelding 24"/>
          <p:cNvSpPr>
            <a:spLocks noGrp="1"/>
          </p:cNvSpPr>
          <p:nvPr>
            <p:ph type="pic" sz="quarter" idx="17"/>
          </p:nvPr>
        </p:nvSpPr>
        <p:spPr>
          <a:xfrm>
            <a:off x="6436353" y="233377"/>
            <a:ext cx="5472000" cy="571955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45314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eeldvull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 bwMode="gray">
          <a:xfrm>
            <a:off x="10" y="0"/>
            <a:ext cx="12191999" cy="685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 bwMode="white">
          <a:xfrm>
            <a:off x="655524" y="230203"/>
            <a:ext cx="11257061" cy="791650"/>
          </a:xfrm>
          <a:noFill/>
          <a:ln>
            <a:gradFill>
              <a:gsLst>
                <a:gs pos="0">
                  <a:schemeClr val="bg1"/>
                </a:gs>
                <a:gs pos="1000">
                  <a:schemeClr val="bg1">
                    <a:alpha val="0"/>
                  </a:schemeClr>
                </a:gs>
                <a:gs pos="99000">
                  <a:srgbClr val="FFFFFF">
                    <a:alpha val="0"/>
                  </a:srgbClr>
                </a:gs>
                <a:gs pos="100000">
                  <a:schemeClr val="bg1"/>
                </a:gs>
              </a:gsLst>
              <a:lin ang="5400000" scaled="0"/>
            </a:gra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23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047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583095" y="1752601"/>
            <a:ext cx="11469204" cy="4314825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7451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600" y="230187"/>
            <a:ext cx="11257061" cy="7916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5" name="Tijdelijke aanduiding voor tabel 4"/>
          <p:cNvSpPr>
            <a:spLocks noGrp="1"/>
          </p:cNvSpPr>
          <p:nvPr>
            <p:ph type="tbl" sz="quarter" idx="10"/>
          </p:nvPr>
        </p:nvSpPr>
        <p:spPr>
          <a:xfrm>
            <a:off x="717551" y="1933575"/>
            <a:ext cx="11197452" cy="4028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035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ith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600" y="230188"/>
            <a:ext cx="4368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183599" y="224477"/>
            <a:ext cx="6720000" cy="504000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660401" y="1835250"/>
            <a:ext cx="4368800" cy="4127400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Klik om de modelstijlen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178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11361584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</a:p>
          <a:p>
            <a:pPr lvl="3"/>
            <a:r>
              <a:rPr lang="en-GB"/>
              <a:t>Vierde niveau</a:t>
            </a:r>
          </a:p>
          <a:p>
            <a:pPr lvl="4"/>
            <a:r>
              <a:rPr lang="en-GB"/>
              <a:t>Vijfde niveau</a:t>
            </a:r>
            <a:endParaRPr lang="en-GB" dirty="0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C11CDC49-633D-4692-8D69-BB0878DBC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28919" y="5183474"/>
            <a:ext cx="1594265" cy="156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3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ith multipl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600" y="230188"/>
            <a:ext cx="4368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660401" y="1835250"/>
            <a:ext cx="4368800" cy="3657600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Klik om de modelstijlen te bewerken</a:t>
            </a:r>
            <a:endParaRPr lang="en-GB" dirty="0"/>
          </a:p>
        </p:txBody>
      </p:sp>
      <p:sp>
        <p:nvSpPr>
          <p:cNvPr id="17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183599" y="224477"/>
            <a:ext cx="6720000" cy="504000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9" name="Rechthoek 8"/>
          <p:cNvSpPr/>
          <p:nvPr userDrawn="1"/>
        </p:nvSpPr>
        <p:spPr>
          <a:xfrm>
            <a:off x="5067871" y="6127860"/>
            <a:ext cx="6855316" cy="614149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D5D2CA"/>
                </a:solidFill>
              </a:rPr>
              <a:t>Space for partner logo’s </a:t>
            </a:r>
            <a:br>
              <a:rPr lang="en-GB" sz="1000">
                <a:solidFill>
                  <a:srgbClr val="D5D2CA"/>
                </a:solidFill>
              </a:rPr>
            </a:br>
            <a:r>
              <a:rPr lang="en-GB" sz="800">
                <a:solidFill>
                  <a:srgbClr val="D5D2CA"/>
                </a:solidFill>
              </a:rPr>
              <a:t>(place a white shape behind the logo’s to hide this text and border)</a:t>
            </a:r>
            <a:endParaRPr lang="en-GB" sz="800" dirty="0">
              <a:solidFill>
                <a:srgbClr val="D5D2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52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DF5F-C1D4-40E9-9ABD-309D812F6F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E0C78-A7BC-4A8A-9557-0390054A60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3280A-C97F-466A-AD7D-E2F9E4F20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D3A7-44BD-4187-8D38-591CC1E0834F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9BDBD-92E5-4685-90CD-F0871C50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F3169-D8C9-4574-BA60-548211AD0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6E5A4F-266A-4E66-B2BA-C9447BF9236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998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4CB97-30A7-44B8-83D8-962DEF522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21A13-1E72-440A-9BFC-8A298ACDB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B8C2B-085B-4C83-BAA1-EEE4EF08F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D3A7-44BD-4187-8D38-591CC1E0834F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8B6C1-5D7B-4ADD-8A9D-6E32B6E12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EB4F9-7E27-4F6B-ADEA-511A6495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6E5A4F-266A-4E66-B2BA-C9447BF9236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9316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F2729-93FF-4863-B78F-B322AE380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FB0B7-AE26-4D90-BBEA-1ECF2F4C4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E6922-496C-4A06-A4CE-2F0DE704C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D3A7-44BD-4187-8D38-591CC1E0834F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8E7E3-4CA9-46F0-A6A6-6CAA8ADBB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7C3C7-93CC-41C3-9C2C-37A920C67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6E5A4F-266A-4E66-B2BA-C9447BF9236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9451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E6DFC-F7CA-41E1-B330-40B1D5067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EF9CD-D15F-4328-859D-8EABC88D9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F568C-9CC2-4E1B-9B23-58A33E4D5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532099-BC48-406C-9B25-64750C5B6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D3A7-44BD-4187-8D38-591CC1E0834F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58846-83D4-4355-8CFB-8153DC6A5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8FC0B-DBB1-47CF-BFC8-A30FE2276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6E5A4F-266A-4E66-B2BA-C9447BF9236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9675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D253C-3611-4EBB-9EE6-F01F6987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A2CF1-8C6E-4DB7-9319-AE5CA6265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07C15C-5708-4884-9B97-1F76132BFD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C35D51-F948-4E61-B6A0-F33B026000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B8E38C-11A0-4308-B997-79E9A4973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EB32BC-FD8B-47B1-9FE2-6C18B150A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D3A7-44BD-4187-8D38-591CC1E0834F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0FC8F7-3DD8-462B-A2AC-5C47E5BE9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46D2DD-876C-4775-89CD-934603FE4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6E5A4F-266A-4E66-B2BA-C9447BF9236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562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E1612-864D-4EDA-B2BE-0105B362B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6BA628-DD5B-44F3-9B83-DCB418915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D3A7-44BD-4187-8D38-591CC1E0834F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F0CE7-DB30-4408-9DC8-2F32E8056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9C2ABD-4C11-43D7-8A55-322E6F5E7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6E5A4F-266A-4E66-B2BA-C9447BF9236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1479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368FB3-15D0-4F23-ABB9-65D7C9CE7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D3A7-44BD-4187-8D38-591CC1E0834F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B47837-74B0-45EE-B519-A7DD89DA5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995E4B-1EA5-439B-A836-2785EDFDC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6E5A4F-266A-4E66-B2BA-C9447BF9236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0338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805D5-8EF8-44BE-86E8-BE00AD2C4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C6AC6-F95D-421A-B666-39529E371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0568DB-F768-4930-AD6A-6C4F35028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C8476F-CB96-4343-958F-5EB865C4C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D3A7-44BD-4187-8D38-591CC1E0834F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F72993-C572-45B3-9E21-7B3415DE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055A26-502D-422C-9D72-3872FCA2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6E5A4F-266A-4E66-B2BA-C9447BF9236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3423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174C2-0C61-4101-8083-56ABEE10F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4867BC-BB1B-48BE-9F3D-6744C0201B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E16AEA-427C-476B-80B0-9D19FA630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0FA71-1B6C-4466-A0A2-1AEF80E36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D3A7-44BD-4187-8D38-591CC1E0834F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7B10C-C8FE-4EAF-8099-48F7913CE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6A4DED-E2AA-4995-920F-F3FA73E33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6E5A4F-266A-4E66-B2BA-C9447BF9236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37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  <p:sp>
        <p:nvSpPr>
          <p:cNvPr id="4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6391143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6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8EC8D-94E3-47DF-A888-6716C89EB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40A3EE-12AC-4024-97D1-61BC84E84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C2725-CB99-42E5-8F6B-5CD8716F7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D3A7-44BD-4187-8D38-591CC1E0834F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A6C1C-CE04-4F18-887F-8A7D26535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9D71A-D20F-410D-96A9-E6D7BF8F5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6E5A4F-266A-4E66-B2BA-C9447BF9236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1138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7D6181-7B95-4C79-B7FB-C72C30E0B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4B8A35-3CDB-4687-945A-566F715DD0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47B92-73FB-4109-8B0C-5815A4F7C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D3A7-44BD-4187-8D38-591CC1E0834F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851AF-E29E-454D-8173-B1BAE4449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9499D-A712-4341-B6F6-BF6D6243E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6E5A4F-266A-4E66-B2BA-C9447BF9236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7180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A3659-F558-4652-8BA3-7FA4B28CDD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A495BC-4F44-4D80-AB01-FBE05CCF82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C5C2D-21BF-44E8-BC98-5C1228B45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E250-441A-4D3B-9FC4-F71716857CB7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0651D-D929-475A-B4FC-1E40C9063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71638-2BCE-4931-BE79-B4C6ED7F2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04CA-8ABD-4B6A-A523-0964B2CED96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397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48D64-D13B-4946-B344-8DAFBA1CD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C04D8-96FD-465F-8B4A-777E2D01F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4EC99-B477-4183-B518-A70B24B52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E250-441A-4D3B-9FC4-F71716857CB7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180B6-94D1-411E-A019-BE294D308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3C353-FBC9-40AD-909B-4A53BA36A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04CA-8ABD-4B6A-A523-0964B2CED96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2281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1EA42-945B-4ADA-95F7-2B98823B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B8B5E-6A2B-4B6D-9DA7-161152184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21C43-23AE-4461-9743-1FF7D2AED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E250-441A-4D3B-9FC4-F71716857CB7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E062A-3CB2-47A7-8AD0-D539DBF8B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9FEE4-A1F9-48BF-B32D-1EE68A294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04CA-8ABD-4B6A-A523-0964B2CED96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0737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C6FFE-208E-40F3-855B-9DD6B57F1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931ED-9713-48DD-9FF2-F6486206B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54493-C14F-4AE8-9D6B-98ED703CC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43B8F7-A76C-43A9-B621-849D6D100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E250-441A-4D3B-9FC4-F71716857CB7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4895D1-A302-4F4C-86B1-58F795A96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50263-5545-48C5-BB87-BFEA60203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04CA-8ABD-4B6A-A523-0964B2CED96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8968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AC4A7-8817-4E22-AE72-8C5ABA528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CA1B8-6D28-43E5-9D32-CF1CD5BB5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16D958-2432-4A2D-84A8-C0932B3683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B0E5FC-F934-40F3-8CD3-EADADE1EC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E439A4-909D-473D-A593-F22E59F2F2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4809C4-803F-4E57-A0F7-BAC6EDB81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E250-441A-4D3B-9FC4-F71716857CB7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8DC9BF-0BAD-455D-A63E-CA4F351C2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D3AC3A-D7BE-4006-812C-6C2605F48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04CA-8ABD-4B6A-A523-0964B2CED96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2032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ACF0E-19AA-45CE-AEA2-EB1B11088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73C772-B854-4890-9196-9B0786DD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E250-441A-4D3B-9FC4-F71716857CB7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45ADB8-7FD0-43F2-A883-2974832CA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BDB427-6818-4BD1-BF74-1A99AFA7D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04CA-8ABD-4B6A-A523-0964B2CED96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5718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9BC14B-A7E5-4D1C-8B0E-36B61E0C8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E250-441A-4D3B-9FC4-F71716857CB7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2FE0EF-4549-4EEA-9E4B-59B04CC26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ED21B-33F1-40C9-A774-935587F1F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04CA-8ABD-4B6A-A523-0964B2CED96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5423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FE050-592D-4E37-B18F-2FA8D82A4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B14D4-1965-4836-805A-BBFA3ADC5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D5786E-6592-4A4B-A59F-1A321F257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CF0E0-7089-4F98-A2F7-5745B2A42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E250-441A-4D3B-9FC4-F71716857CB7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794FD-2BC2-4DD8-A454-A27FF4C44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B05554-D04E-4EE8-BD61-EA526484A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04CA-8ABD-4B6A-A523-0964B2CED96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364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6434881" y="1929600"/>
            <a:ext cx="5472000" cy="40330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98189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F314C-9C70-4CA7-B89F-EA62178D6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B443A-D79C-406F-8107-98E75E422D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2C7712-76ED-43DA-AF64-D8F7E5858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34077-B4B8-42C0-ADE5-453513F1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E250-441A-4D3B-9FC4-F71716857CB7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3BD6AC-78F4-4936-8604-7ED0DF1A7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591EE-A9B3-4FBF-853F-F39A4284C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04CA-8ABD-4B6A-A523-0964B2CED96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3110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A5AE2-B437-48DA-B8E1-E5C1BE083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92877C-A3ED-4C92-9B8F-F9D5CD82E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7533D-D472-4233-ACF0-36069B2E6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E250-441A-4D3B-9FC4-F71716857CB7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C0F08-AF1C-42B0-B622-F8604F68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907E1-4AC8-4351-8409-AACBAE1B7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04CA-8ABD-4B6A-A523-0964B2CED96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6835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574862-65B8-48F6-9165-90A42821B6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3FF5C9-A83D-48D7-873F-E95E96FB1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A8B6E-A13B-473F-98EA-E2E5CA567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E250-441A-4D3B-9FC4-F71716857CB7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87D88-6194-44E4-B5C2-0349107A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BE868-A0C6-4B31-B6FD-653A49033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04CA-8ABD-4B6A-A523-0964B2CED96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9303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3BA41-71D7-4B9E-B272-B1665D0C6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1DC99-7CD6-4CB8-B38B-465C8CAA3F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238E3-792C-4751-BEA8-333CF5F0C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4FF8-9860-40CE-AFA7-B01E22F5525E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AEA54-C1E1-427E-87DF-3546A8A32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93F3A-5E46-477A-8C3A-861B06CBB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6031-2CB2-4CF7-93E8-F3EB56D315E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3034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81A41-3840-4AE7-AF8B-FA759784F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EFEF6-C8CC-44A0-9CF6-7AF768D54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0DBE5-AE1B-45ED-844F-8EAA8D247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4FF8-9860-40CE-AFA7-B01E22F5525E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8B491-C52D-4BA5-8069-3F178585D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C5BFF-106D-4BFD-B1B2-058DEC16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6031-2CB2-4CF7-93E8-F3EB56D315E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7602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29EDC-8210-4893-BBC8-47AABF511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3AFBE-EB59-40D2-84FE-A62E0787E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C1D80-291B-4A38-B106-FCA4C781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4FF8-9860-40CE-AFA7-B01E22F5525E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7E262-8329-4BCD-AE50-D23734013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38D47-3915-4E7F-91B6-8A3594400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6031-2CB2-4CF7-93E8-F3EB56D315E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7076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A8BB-BCAE-4A16-B0DC-0B5F93D53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9CBD2-A762-4C69-ABF3-05AA554144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F09AB4-4492-4A24-B4DA-29E8DC50A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2B637B-7DD2-49E5-921E-01FE177C2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4FF8-9860-40CE-AFA7-B01E22F5525E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CF69-595F-490B-B1D4-9C8A2EBA4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C4BBB0-42FD-4FD4-BF1B-AAFCA3C21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6031-2CB2-4CF7-93E8-F3EB56D315E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8935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93F26-04EC-469F-AB53-068BB76E4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0E924-BB0A-438C-85EC-03119D4E5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D8638-DED6-42A0-862C-30032B8CB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792EB3-B115-4A26-9F3A-702B5E97E4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E00D70-1E24-4799-A200-AA3063E15E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83E5E3-F63C-474C-8115-DED881A42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4FF8-9860-40CE-AFA7-B01E22F5525E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F7474D-42D1-4918-BCB3-A433B4BF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3BF6F3-E729-4967-B2AC-98F9AA97A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6031-2CB2-4CF7-93E8-F3EB56D315E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2995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4E891-D3A2-40F5-9094-99458FF4B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33485F-F6FA-4A37-B048-ED15B8E60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4FF8-9860-40CE-AFA7-B01E22F5525E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A37CCA-B7CB-4EA5-B3FA-7BD041105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2347D-5A8B-4994-98AC-882655B59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6031-2CB2-4CF7-93E8-F3EB56D315E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4477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3C82BE-A12E-45D7-980D-F0A40C32A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4FF8-9860-40CE-AFA7-B01E22F5525E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90C76A-AD6B-4EFA-9D92-E14185B65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AA6118-8FFB-4F5D-A3F1-DBBAF99F3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6031-2CB2-4CF7-93E8-F3EB56D315E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60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  <p:sp>
        <p:nvSpPr>
          <p:cNvPr id="6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6388100" y="1752601"/>
            <a:ext cx="5520000" cy="4314825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415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56470-7B18-41CD-B07F-C5884E212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30247-2ABD-4AC3-9D45-D8A2DC4AD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93D7CA-742B-44A0-80E0-DE227247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73D4A-9464-4AB0-9DF3-1611E836C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4FF8-9860-40CE-AFA7-B01E22F5525E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E21CD-F9D5-40DF-88A8-FD715A5C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19D29A-1A36-4FE8-ADC8-A226B8B7C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6031-2CB2-4CF7-93E8-F3EB56D315E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78898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F5B94-0966-4EC7-A27A-F470AAAD2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410D77-F67C-4DA9-AFA4-68B29B345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6BC1DF-CBBB-40DD-B3A6-23DCBBE60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AB527-D420-4390-8B7D-38232576A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4FF8-9860-40CE-AFA7-B01E22F5525E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BFDF-B77E-4974-AF6D-A53E7E8E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C28769-BA68-49F0-99E2-269A3E8F3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6031-2CB2-4CF7-93E8-F3EB56D315E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7858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20BBE-F5E7-4DB6-8164-15611D7B3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74BADB-6488-4446-8F50-96CE0C0C0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0FA95-47B9-43A6-B4EA-61C316FF3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4FF8-9860-40CE-AFA7-B01E22F5525E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C620E-AF5A-41BB-83C0-8F9C63DCD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E28F7-1512-44B8-AB75-43F51454B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6031-2CB2-4CF7-93E8-F3EB56D315E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098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2E48C6-27C9-49F3-BDBE-8763673FB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26E750-739B-4C11-8040-6B6772D10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9A9ED-7A73-4011-8346-6BF67AC75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4FF8-9860-40CE-AFA7-B01E22F5525E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44FF5-90C4-4E4B-95E4-4D7FFCD02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B5F8C-B8F4-4F27-B97D-486EFB678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6031-2CB2-4CF7-93E8-F3EB56D315E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5613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35344" y="3307559"/>
            <a:ext cx="353060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ijdelijke aanduiding voor afbeelding 24"/>
          <p:cNvSpPr>
            <a:spLocks noGrp="1" noChangeAspect="1"/>
          </p:cNvSpPr>
          <p:nvPr>
            <p:ph type="pic" sz="quarter" idx="19"/>
          </p:nvPr>
        </p:nvSpPr>
        <p:spPr bwMode="auto">
          <a:xfrm>
            <a:off x="8411757" y="3307559"/>
            <a:ext cx="3530600" cy="2647950"/>
          </a:xfrm>
          <a:prstGeom prst="ellipse">
            <a:avLst/>
          </a:prstGeom>
          <a:solidFill>
            <a:srgbClr val="D5D2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6"/>
          </p:nvPr>
        </p:nvSpPr>
        <p:spPr bwMode="auto">
          <a:xfrm>
            <a:off x="6286207" y="3307559"/>
            <a:ext cx="353060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4160656" y="3307559"/>
            <a:ext cx="3530600" cy="2647950"/>
          </a:xfrm>
          <a:prstGeom prst="ellipse">
            <a:avLst/>
          </a:prstGeom>
          <a:solidFill>
            <a:srgbClr val="D5D2CA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ijdelijke aanduiding voor tekst 4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47700" y="1616404"/>
            <a:ext cx="11262784" cy="371475"/>
          </a:xfrm>
          <a:prstGeom prst="rect">
            <a:avLst/>
          </a:prstGeom>
          <a:noFill/>
          <a:ln>
            <a:noFill/>
          </a:ln>
        </p:spPr>
        <p:txBody>
          <a:bodyPr lIns="36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Ondertitel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38187" y="2262401"/>
            <a:ext cx="11262783" cy="371475"/>
          </a:xfrm>
          <a:prstGeom prst="rect">
            <a:avLst/>
          </a:prstGeom>
          <a:noFill/>
          <a:ln>
            <a:noFill/>
          </a:ln>
        </p:spPr>
        <p:txBody>
          <a:bodyPr lIns="36000" rIns="90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Datum, Auteursnaam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7716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11361584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</a:p>
          <a:p>
            <a:pPr lvl="3"/>
            <a:r>
              <a:rPr lang="en-GB"/>
              <a:t>Vierde niveau</a:t>
            </a:r>
          </a:p>
          <a:p>
            <a:pPr lvl="4"/>
            <a:r>
              <a:rPr lang="en-GB"/>
              <a:t>Vijfde niveau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897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  <p:sp>
        <p:nvSpPr>
          <p:cNvPr id="4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6391143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75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6434881" y="1929600"/>
            <a:ext cx="5472000" cy="40330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204080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  <p:sp>
        <p:nvSpPr>
          <p:cNvPr id="6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6388100" y="1752601"/>
            <a:ext cx="5520000" cy="4314825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719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  <p:sp>
        <p:nvSpPr>
          <p:cNvPr id="5" name="Tijdelijke aanduiding voor tabel 4"/>
          <p:cNvSpPr>
            <a:spLocks noGrp="1"/>
          </p:cNvSpPr>
          <p:nvPr>
            <p:ph type="tbl" sz="quarter" idx="11"/>
          </p:nvPr>
        </p:nvSpPr>
        <p:spPr>
          <a:xfrm>
            <a:off x="6388100" y="1933575"/>
            <a:ext cx="5520000" cy="4028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323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  <p:sp>
        <p:nvSpPr>
          <p:cNvPr id="5" name="Tijdelijke aanduiding voor tabel 4"/>
          <p:cNvSpPr>
            <a:spLocks noGrp="1"/>
          </p:cNvSpPr>
          <p:nvPr>
            <p:ph type="tbl" sz="quarter" idx="11"/>
          </p:nvPr>
        </p:nvSpPr>
        <p:spPr>
          <a:xfrm>
            <a:off x="6388100" y="1933575"/>
            <a:ext cx="5520000" cy="4028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309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8" name="Tijdelijke aanduiding voor SmartArt 7"/>
          <p:cNvSpPr>
            <a:spLocks noGrp="1"/>
          </p:cNvSpPr>
          <p:nvPr>
            <p:ph type="dgm" sz="quarter" idx="10"/>
          </p:nvPr>
        </p:nvSpPr>
        <p:spPr>
          <a:xfrm>
            <a:off x="717561" y="1828800"/>
            <a:ext cx="11205633" cy="4133850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794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14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multipl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35344" y="3307559"/>
            <a:ext cx="353060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20"/>
          </p:nvPr>
        </p:nvSpPr>
        <p:spPr bwMode="auto">
          <a:xfrm>
            <a:off x="8411757" y="3307559"/>
            <a:ext cx="3530600" cy="2647950"/>
          </a:xfrm>
          <a:prstGeom prst="ellipse">
            <a:avLst/>
          </a:prstGeom>
          <a:solidFill>
            <a:srgbClr val="D5D2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ijdelijke aanduiding voor afbeelding 24"/>
          <p:cNvSpPr>
            <a:spLocks noGrp="1" noChangeAspect="1"/>
          </p:cNvSpPr>
          <p:nvPr>
            <p:ph type="pic" sz="quarter" idx="21"/>
          </p:nvPr>
        </p:nvSpPr>
        <p:spPr bwMode="auto">
          <a:xfrm>
            <a:off x="6286207" y="3307559"/>
            <a:ext cx="353060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4160656" y="3307559"/>
            <a:ext cx="3530600" cy="2647950"/>
          </a:xfrm>
          <a:prstGeom prst="ellipse">
            <a:avLst/>
          </a:prstGeom>
          <a:solidFill>
            <a:srgbClr val="D5D2CA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655524" y="230187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647700" y="1616404"/>
            <a:ext cx="11262784" cy="371475"/>
          </a:xfrm>
          <a:prstGeom prst="rect">
            <a:avLst/>
          </a:prstGeom>
          <a:noFill/>
          <a:ln>
            <a:noFill/>
          </a:ln>
        </p:spPr>
        <p:txBody>
          <a:bodyPr lIns="36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Ondertitel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35011" y="2262401"/>
            <a:ext cx="11262783" cy="371475"/>
          </a:xfrm>
          <a:prstGeom prst="rect">
            <a:avLst/>
          </a:prstGeom>
          <a:noFill/>
          <a:ln>
            <a:noFill/>
          </a:ln>
        </p:spPr>
        <p:txBody>
          <a:bodyPr lIns="36000" rIns="90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Datum, Auteursnaam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3" name="Rechthoek 12"/>
          <p:cNvSpPr/>
          <p:nvPr userDrawn="1"/>
        </p:nvSpPr>
        <p:spPr>
          <a:xfrm>
            <a:off x="5067871" y="6127860"/>
            <a:ext cx="6855316" cy="614149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D5D2CA"/>
                </a:solidFill>
              </a:rPr>
              <a:t>Space for partner logo’s </a:t>
            </a:r>
            <a:br>
              <a:rPr lang="en-GB" sz="1000">
                <a:solidFill>
                  <a:srgbClr val="D5D2CA"/>
                </a:solidFill>
              </a:rPr>
            </a:br>
            <a:r>
              <a:rPr lang="en-GB" sz="800">
                <a:solidFill>
                  <a:srgbClr val="D5D2CA"/>
                </a:solidFill>
              </a:rPr>
              <a:t>(place a white shape behind the logo’s to hide this text and border)</a:t>
            </a:r>
            <a:endParaRPr lang="en-GB" sz="800" dirty="0">
              <a:solidFill>
                <a:srgbClr val="D5D2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14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rectangula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17" y="230188"/>
            <a:ext cx="4368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200008" y="226800"/>
            <a:ext cx="6720000" cy="57358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660403" y="1840012"/>
            <a:ext cx="4368800" cy="4122638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Klik om de modelstijlen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0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187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716825" y="1933314"/>
            <a:ext cx="3519547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4557617" y="1933314"/>
            <a:ext cx="3519547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8"/>
          </p:nvPr>
        </p:nvSpPr>
        <p:spPr>
          <a:xfrm>
            <a:off x="8398409" y="1933314"/>
            <a:ext cx="3519547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9"/>
          </p:nvPr>
        </p:nvSpPr>
        <p:spPr>
          <a:xfrm>
            <a:off x="654051" y="4610101"/>
            <a:ext cx="3670300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8" name="Tijdelijke aanduiding voor tekst 6"/>
          <p:cNvSpPr>
            <a:spLocks noGrp="1"/>
          </p:cNvSpPr>
          <p:nvPr>
            <p:ph type="body" sz="quarter" idx="20"/>
          </p:nvPr>
        </p:nvSpPr>
        <p:spPr>
          <a:xfrm>
            <a:off x="4488227" y="4610101"/>
            <a:ext cx="3670300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9" name="Tijdelijke aanduiding voor tekst 6"/>
          <p:cNvSpPr>
            <a:spLocks noGrp="1"/>
          </p:cNvSpPr>
          <p:nvPr>
            <p:ph type="body" sz="quarter" idx="21"/>
          </p:nvPr>
        </p:nvSpPr>
        <p:spPr>
          <a:xfrm>
            <a:off x="8322403" y="4610101"/>
            <a:ext cx="3670300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10" name="Tijdelijke aanduiding voor tekst 6"/>
          <p:cNvSpPr>
            <a:spLocks noGrp="1"/>
          </p:cNvSpPr>
          <p:nvPr>
            <p:ph type="body" sz="quarter" idx="22"/>
          </p:nvPr>
        </p:nvSpPr>
        <p:spPr>
          <a:xfrm>
            <a:off x="654051" y="4985219"/>
            <a:ext cx="3670300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11" name="Tijdelijke aanduiding voor tekst 6"/>
          <p:cNvSpPr>
            <a:spLocks noGrp="1"/>
          </p:cNvSpPr>
          <p:nvPr>
            <p:ph type="body" sz="quarter" idx="23"/>
          </p:nvPr>
        </p:nvSpPr>
        <p:spPr>
          <a:xfrm>
            <a:off x="4487567" y="4985219"/>
            <a:ext cx="3670300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12" name="Tijdelijke aanduiding voor tekst 6"/>
          <p:cNvSpPr>
            <a:spLocks noGrp="1"/>
          </p:cNvSpPr>
          <p:nvPr>
            <p:ph type="body" sz="quarter" idx="24"/>
          </p:nvPr>
        </p:nvSpPr>
        <p:spPr>
          <a:xfrm>
            <a:off x="8322403" y="4985219"/>
            <a:ext cx="3670300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52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 with 2 squar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187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715199" y="1929608"/>
            <a:ext cx="5472000" cy="4027383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6434881" y="1929600"/>
            <a:ext cx="5472000" cy="40330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73054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715200" y="1402557"/>
            <a:ext cx="11203200" cy="45529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187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647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ectangula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/>
          </p:cNvSpPr>
          <p:nvPr>
            <p:ph type="pic" sz="quarter" idx="16"/>
          </p:nvPr>
        </p:nvSpPr>
        <p:spPr>
          <a:xfrm>
            <a:off x="715200" y="233362"/>
            <a:ext cx="5348469" cy="57204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afbeelding 24"/>
          <p:cNvSpPr>
            <a:spLocks noGrp="1"/>
          </p:cNvSpPr>
          <p:nvPr>
            <p:ph type="pic" sz="quarter" idx="17"/>
          </p:nvPr>
        </p:nvSpPr>
        <p:spPr>
          <a:xfrm>
            <a:off x="6436353" y="233377"/>
            <a:ext cx="5472000" cy="571955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047894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eeldvull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 bwMode="gray">
          <a:xfrm>
            <a:off x="10" y="0"/>
            <a:ext cx="12191999" cy="685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 bwMode="white">
          <a:xfrm>
            <a:off x="655524" y="230203"/>
            <a:ext cx="11257061" cy="791650"/>
          </a:xfrm>
          <a:noFill/>
          <a:ln>
            <a:gradFill>
              <a:gsLst>
                <a:gs pos="0">
                  <a:schemeClr val="bg1"/>
                </a:gs>
                <a:gs pos="1000">
                  <a:schemeClr val="bg1">
                    <a:alpha val="0"/>
                  </a:schemeClr>
                </a:gs>
                <a:gs pos="99000">
                  <a:srgbClr val="FFFFFF">
                    <a:alpha val="0"/>
                  </a:srgbClr>
                </a:gs>
                <a:gs pos="100000">
                  <a:schemeClr val="bg1"/>
                </a:gs>
              </a:gsLst>
              <a:lin ang="5400000" scaled="0"/>
            </a:gra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52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882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8" name="Tijdelijke aanduiding voor SmartArt 7"/>
          <p:cNvSpPr>
            <a:spLocks noGrp="1"/>
          </p:cNvSpPr>
          <p:nvPr>
            <p:ph type="dgm" sz="quarter" idx="10"/>
          </p:nvPr>
        </p:nvSpPr>
        <p:spPr>
          <a:xfrm>
            <a:off x="717561" y="1828800"/>
            <a:ext cx="11205633" cy="4133850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502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583095" y="1752601"/>
            <a:ext cx="11469204" cy="4314825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558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600" y="230187"/>
            <a:ext cx="11257061" cy="7916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5" name="Tijdelijke aanduiding voor tabel 4"/>
          <p:cNvSpPr>
            <a:spLocks noGrp="1"/>
          </p:cNvSpPr>
          <p:nvPr>
            <p:ph type="tbl" sz="quarter" idx="10"/>
          </p:nvPr>
        </p:nvSpPr>
        <p:spPr>
          <a:xfrm>
            <a:off x="717551" y="1933575"/>
            <a:ext cx="11197452" cy="4028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952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ith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600" y="230188"/>
            <a:ext cx="4368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183599" y="224477"/>
            <a:ext cx="6720000" cy="504000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660401" y="1835250"/>
            <a:ext cx="4368800" cy="4127400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Klik om de modelstijlen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69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ith multipl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600" y="230188"/>
            <a:ext cx="4368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660401" y="1835250"/>
            <a:ext cx="4368800" cy="3657600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Klik om de modelstijlen te bewerken</a:t>
            </a:r>
            <a:endParaRPr lang="en-GB" dirty="0"/>
          </a:p>
        </p:txBody>
      </p:sp>
      <p:sp>
        <p:nvSpPr>
          <p:cNvPr id="17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183599" y="224477"/>
            <a:ext cx="6720000" cy="504000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9" name="Rechthoek 8"/>
          <p:cNvSpPr/>
          <p:nvPr userDrawn="1"/>
        </p:nvSpPr>
        <p:spPr>
          <a:xfrm>
            <a:off x="5067871" y="6127860"/>
            <a:ext cx="6855316" cy="614149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D5D2CA"/>
                </a:solidFill>
              </a:rPr>
              <a:t>Space for partner logo’s </a:t>
            </a:r>
            <a:br>
              <a:rPr lang="en-GB" sz="1000">
                <a:solidFill>
                  <a:srgbClr val="D5D2CA"/>
                </a:solidFill>
              </a:rPr>
            </a:br>
            <a:r>
              <a:rPr lang="en-GB" sz="800">
                <a:solidFill>
                  <a:srgbClr val="D5D2CA"/>
                </a:solidFill>
              </a:rPr>
              <a:t>(place a white shape behind the logo’s to hide this text and border)</a:t>
            </a:r>
            <a:endParaRPr lang="en-GB" sz="800" dirty="0">
              <a:solidFill>
                <a:srgbClr val="D5D2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96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86125"/>
            <a:ext cx="10972800" cy="90487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noProof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altLang="en-US" noProof="1"/>
              <a:t>Click to edit Master subtitle style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09600" y="1046171"/>
            <a:ext cx="10972800" cy="840125"/>
          </a:xfrm>
        </p:spPr>
        <p:txBody>
          <a:bodyPr/>
          <a:lstStyle>
            <a:lvl1pPr>
              <a:defRPr sz="4400" noProof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altLang="en-US" noProof="1"/>
              <a:t>Click to edit Master title style</a:t>
            </a:r>
          </a:p>
        </p:txBody>
      </p:sp>
      <p:grpSp>
        <p:nvGrpSpPr>
          <p:cNvPr id="38964" name="Group 52"/>
          <p:cNvGrpSpPr>
            <a:grpSpLocks/>
          </p:cNvGrpSpPr>
          <p:nvPr/>
        </p:nvGrpSpPr>
        <p:grpSpPr bwMode="auto">
          <a:xfrm>
            <a:off x="-2117" y="1714500"/>
            <a:ext cx="12194117" cy="5143500"/>
            <a:chOff x="-1" y="1079"/>
            <a:chExt cx="5761" cy="3240"/>
          </a:xfrm>
        </p:grpSpPr>
        <p:pic>
          <p:nvPicPr>
            <p:cNvPr id="38963" name="Picture 51" descr="_UN_NL_kl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227"/>
            <a:stretch>
              <a:fillRect/>
            </a:stretch>
          </p:blipFill>
          <p:spPr bwMode="auto">
            <a:xfrm>
              <a:off x="0" y="3779"/>
              <a:ext cx="57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59" name="Picture 47" descr="WUR-beeldstrip_PPT-templat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700"/>
              <a:ext cx="5760" cy="1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17" name="Line 5"/>
            <p:cNvSpPr>
              <a:spLocks noChangeShapeType="1"/>
            </p:cNvSpPr>
            <p:nvPr/>
          </p:nvSpPr>
          <p:spPr bwMode="auto">
            <a:xfrm>
              <a:off x="-1" y="1079"/>
              <a:ext cx="5760" cy="0"/>
            </a:xfrm>
            <a:prstGeom prst="line">
              <a:avLst/>
            </a:prstGeom>
            <a:noFill/>
            <a:ln w="12700">
              <a:solidFill>
                <a:srgbClr val="80BA64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5172"/>
                </a:solidFill>
                <a:latin typeface="Calibri" pitchFamily="34" charset="0"/>
              </a:endParaRPr>
            </a:p>
          </p:txBody>
        </p:sp>
      </p:grpSp>
      <p:sp>
        <p:nvSpPr>
          <p:cNvPr id="38957" name="Line 45"/>
          <p:cNvSpPr>
            <a:spLocks noChangeShapeType="1"/>
          </p:cNvSpPr>
          <p:nvPr/>
        </p:nvSpPr>
        <p:spPr bwMode="auto">
          <a:xfrm>
            <a:off x="-2117" y="5995988"/>
            <a:ext cx="121920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srgbClr val="00517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1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35344" y="3307559"/>
            <a:ext cx="353060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ijdelijke aanduiding voor afbeelding 24"/>
          <p:cNvSpPr>
            <a:spLocks noGrp="1" noChangeAspect="1"/>
          </p:cNvSpPr>
          <p:nvPr>
            <p:ph type="pic" sz="quarter" idx="19"/>
          </p:nvPr>
        </p:nvSpPr>
        <p:spPr bwMode="auto">
          <a:xfrm>
            <a:off x="8411757" y="3307559"/>
            <a:ext cx="3530600" cy="2647950"/>
          </a:xfrm>
          <a:prstGeom prst="ellipse">
            <a:avLst/>
          </a:prstGeom>
          <a:solidFill>
            <a:srgbClr val="D5D2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6"/>
          </p:nvPr>
        </p:nvSpPr>
        <p:spPr bwMode="auto">
          <a:xfrm>
            <a:off x="6286207" y="3307559"/>
            <a:ext cx="353060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4160656" y="3307559"/>
            <a:ext cx="3530600" cy="2647950"/>
          </a:xfrm>
          <a:prstGeom prst="ellipse">
            <a:avLst/>
          </a:prstGeom>
          <a:solidFill>
            <a:srgbClr val="D5D2CA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ijdelijke aanduiding voor tekst 4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47700" y="1616404"/>
            <a:ext cx="11262784" cy="371475"/>
          </a:xfrm>
          <a:prstGeom prst="rect">
            <a:avLst/>
          </a:prstGeom>
          <a:noFill/>
          <a:ln>
            <a:noFill/>
          </a:ln>
        </p:spPr>
        <p:txBody>
          <a:bodyPr lIns="36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Ondertitel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38187" y="2262401"/>
            <a:ext cx="11262783" cy="371475"/>
          </a:xfrm>
          <a:prstGeom prst="rect">
            <a:avLst/>
          </a:prstGeom>
          <a:noFill/>
          <a:ln>
            <a:noFill/>
          </a:ln>
        </p:spPr>
        <p:txBody>
          <a:bodyPr lIns="36000" rIns="90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Datum, Auteursnaam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275EE762-119D-423A-824E-E3E46F71ED34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77" b="-11844"/>
          <a:stretch/>
        </p:blipFill>
        <p:spPr bwMode="auto">
          <a:xfrm>
            <a:off x="8299777" y="6072941"/>
            <a:ext cx="1800664" cy="78505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5FB7F2ED-B937-44D5-91B0-1B5925DF3A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28919" y="5183474"/>
            <a:ext cx="1594265" cy="156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92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slid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11361584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</a:p>
          <a:p>
            <a:pPr lvl="3"/>
            <a:r>
              <a:rPr lang="en-GB"/>
              <a:t>Vierde niveau</a:t>
            </a:r>
          </a:p>
          <a:p>
            <a:pPr lvl="4"/>
            <a:r>
              <a:rPr lang="en-GB"/>
              <a:t>Vijfde niveau</a:t>
            </a:r>
            <a:endParaRPr lang="en-GB" dirty="0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C11CDC49-633D-4692-8D69-BB0878DBC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28919" y="5183474"/>
            <a:ext cx="1594265" cy="156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9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  <p:sp>
        <p:nvSpPr>
          <p:cNvPr id="4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6391143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80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6434881" y="1929600"/>
            <a:ext cx="5472000" cy="40330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91938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  <p:sp>
        <p:nvSpPr>
          <p:cNvPr id="6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6388100" y="1752601"/>
            <a:ext cx="5520000" cy="4314825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3139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AEA6D8-9D09-4C68-B284-B60F76D5A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96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561600" y="1835249"/>
            <a:ext cx="552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/>
              <a:t>Klik om de modelstijlen te bewerken</a:t>
            </a:r>
          </a:p>
          <a:p>
            <a:pPr lvl="1"/>
            <a:r>
              <a:rPr lang="en-GB"/>
              <a:t>Tweede niveau</a:t>
            </a:r>
          </a:p>
          <a:p>
            <a:pPr lvl="2"/>
            <a:r>
              <a:rPr lang="en-GB"/>
              <a:t>Derde niveau</a:t>
            </a:r>
            <a:endParaRPr lang="en-GB" dirty="0"/>
          </a:p>
        </p:txBody>
      </p:sp>
      <p:sp>
        <p:nvSpPr>
          <p:cNvPr id="5" name="Tijdelijke aanduiding voor tabel 4"/>
          <p:cNvSpPr>
            <a:spLocks noGrp="1"/>
          </p:cNvSpPr>
          <p:nvPr>
            <p:ph type="tbl" sz="quarter" idx="11"/>
          </p:nvPr>
        </p:nvSpPr>
        <p:spPr>
          <a:xfrm>
            <a:off x="6388100" y="1933575"/>
            <a:ext cx="5520000" cy="4028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9695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</a:p>
        </p:txBody>
      </p:sp>
      <p:sp>
        <p:nvSpPr>
          <p:cNvPr id="8" name="Tijdelijke aanduiding voor SmartArt 7"/>
          <p:cNvSpPr>
            <a:spLocks noGrp="1"/>
          </p:cNvSpPr>
          <p:nvPr>
            <p:ph type="dgm" sz="quarter" idx="10"/>
          </p:nvPr>
        </p:nvSpPr>
        <p:spPr>
          <a:xfrm>
            <a:off x="717561" y="1828800"/>
            <a:ext cx="11205633" cy="4133850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37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8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multipl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35344" y="3307559"/>
            <a:ext cx="353060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20"/>
          </p:nvPr>
        </p:nvSpPr>
        <p:spPr bwMode="auto">
          <a:xfrm>
            <a:off x="8411757" y="3307559"/>
            <a:ext cx="3530600" cy="2647950"/>
          </a:xfrm>
          <a:prstGeom prst="ellipse">
            <a:avLst/>
          </a:prstGeom>
          <a:solidFill>
            <a:srgbClr val="D5D2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ijdelijke aanduiding voor afbeelding 24"/>
          <p:cNvSpPr>
            <a:spLocks noGrp="1" noChangeAspect="1"/>
          </p:cNvSpPr>
          <p:nvPr>
            <p:ph type="pic" sz="quarter" idx="21"/>
          </p:nvPr>
        </p:nvSpPr>
        <p:spPr bwMode="auto">
          <a:xfrm>
            <a:off x="6286207" y="3307559"/>
            <a:ext cx="353060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4160656" y="3307559"/>
            <a:ext cx="3530600" cy="2647950"/>
          </a:xfrm>
          <a:prstGeom prst="ellipse">
            <a:avLst/>
          </a:prstGeom>
          <a:solidFill>
            <a:srgbClr val="D5D2CA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655524" y="230187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647700" y="1616404"/>
            <a:ext cx="11262784" cy="371475"/>
          </a:xfrm>
          <a:prstGeom prst="rect">
            <a:avLst/>
          </a:prstGeom>
          <a:noFill/>
          <a:ln>
            <a:noFill/>
          </a:ln>
        </p:spPr>
        <p:txBody>
          <a:bodyPr lIns="36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Ondertitel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35011" y="2262401"/>
            <a:ext cx="11262783" cy="371475"/>
          </a:xfrm>
          <a:prstGeom prst="rect">
            <a:avLst/>
          </a:prstGeom>
          <a:noFill/>
          <a:ln>
            <a:noFill/>
          </a:ln>
        </p:spPr>
        <p:txBody>
          <a:bodyPr lIns="36000" rIns="90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Datum, Auteursnaam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3" name="Rechthoek 12"/>
          <p:cNvSpPr/>
          <p:nvPr userDrawn="1"/>
        </p:nvSpPr>
        <p:spPr>
          <a:xfrm>
            <a:off x="5067871" y="6127860"/>
            <a:ext cx="6855316" cy="614149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D5D2CA"/>
                </a:solidFill>
              </a:rPr>
              <a:t>Space for partner logo’s </a:t>
            </a:r>
            <a:br>
              <a:rPr lang="en-GB" sz="1000">
                <a:solidFill>
                  <a:srgbClr val="D5D2CA"/>
                </a:solidFill>
              </a:rPr>
            </a:br>
            <a:r>
              <a:rPr lang="en-GB" sz="800">
                <a:solidFill>
                  <a:srgbClr val="D5D2CA"/>
                </a:solidFill>
              </a:rPr>
              <a:t>(place a white shape behind the logo’s to hide this text and border)</a:t>
            </a:r>
            <a:endParaRPr lang="en-GB" sz="800" dirty="0">
              <a:solidFill>
                <a:srgbClr val="D5D2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20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rectangula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17" y="230188"/>
            <a:ext cx="4368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200008" y="226800"/>
            <a:ext cx="6720000" cy="57358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660403" y="1840012"/>
            <a:ext cx="4368800" cy="4122638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Klik om de modelstijlen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965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187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716825" y="1933314"/>
            <a:ext cx="3519547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4557617" y="1933314"/>
            <a:ext cx="3519547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8"/>
          </p:nvPr>
        </p:nvSpPr>
        <p:spPr>
          <a:xfrm>
            <a:off x="8398409" y="1933314"/>
            <a:ext cx="3519547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9"/>
          </p:nvPr>
        </p:nvSpPr>
        <p:spPr>
          <a:xfrm>
            <a:off x="654051" y="4610101"/>
            <a:ext cx="3670300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8" name="Tijdelijke aanduiding voor tekst 6"/>
          <p:cNvSpPr>
            <a:spLocks noGrp="1"/>
          </p:cNvSpPr>
          <p:nvPr>
            <p:ph type="body" sz="quarter" idx="20"/>
          </p:nvPr>
        </p:nvSpPr>
        <p:spPr>
          <a:xfrm>
            <a:off x="4488227" y="4610101"/>
            <a:ext cx="3670300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9" name="Tijdelijke aanduiding voor tekst 6"/>
          <p:cNvSpPr>
            <a:spLocks noGrp="1"/>
          </p:cNvSpPr>
          <p:nvPr>
            <p:ph type="body" sz="quarter" idx="21"/>
          </p:nvPr>
        </p:nvSpPr>
        <p:spPr>
          <a:xfrm>
            <a:off x="8322403" y="4610101"/>
            <a:ext cx="3670300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10" name="Tijdelijke aanduiding voor tekst 6"/>
          <p:cNvSpPr>
            <a:spLocks noGrp="1"/>
          </p:cNvSpPr>
          <p:nvPr>
            <p:ph type="body" sz="quarter" idx="22"/>
          </p:nvPr>
        </p:nvSpPr>
        <p:spPr>
          <a:xfrm>
            <a:off x="654051" y="4985219"/>
            <a:ext cx="3670300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11" name="Tijdelijke aanduiding voor tekst 6"/>
          <p:cNvSpPr>
            <a:spLocks noGrp="1"/>
          </p:cNvSpPr>
          <p:nvPr>
            <p:ph type="body" sz="quarter" idx="23"/>
          </p:nvPr>
        </p:nvSpPr>
        <p:spPr>
          <a:xfrm>
            <a:off x="4487567" y="4985219"/>
            <a:ext cx="3670300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  <p:sp>
        <p:nvSpPr>
          <p:cNvPr id="12" name="Tijdelijke aanduiding voor tekst 6"/>
          <p:cNvSpPr>
            <a:spLocks noGrp="1"/>
          </p:cNvSpPr>
          <p:nvPr>
            <p:ph type="body" sz="quarter" idx="24"/>
          </p:nvPr>
        </p:nvSpPr>
        <p:spPr>
          <a:xfrm>
            <a:off x="8322403" y="4985219"/>
            <a:ext cx="3670300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/>
              <a:t>Klik om de modelstijl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43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 with 2 squar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187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715199" y="1929608"/>
            <a:ext cx="5472000" cy="4027383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6434881" y="1929600"/>
            <a:ext cx="5472000" cy="40330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39088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715200" y="1402557"/>
            <a:ext cx="11203200" cy="45529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187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55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ectangula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/>
          </p:cNvSpPr>
          <p:nvPr>
            <p:ph type="pic" sz="quarter" idx="16"/>
          </p:nvPr>
        </p:nvSpPr>
        <p:spPr>
          <a:xfrm>
            <a:off x="715200" y="233362"/>
            <a:ext cx="5348469" cy="57204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afbeelding 24"/>
          <p:cNvSpPr>
            <a:spLocks noGrp="1"/>
          </p:cNvSpPr>
          <p:nvPr>
            <p:ph type="pic" sz="quarter" idx="17"/>
          </p:nvPr>
        </p:nvSpPr>
        <p:spPr>
          <a:xfrm>
            <a:off x="6436353" y="233377"/>
            <a:ext cx="5472000" cy="571955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5196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eeldvull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 bwMode="gray">
          <a:xfrm>
            <a:off x="10" y="0"/>
            <a:ext cx="12191999" cy="685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 bwMode="white">
          <a:xfrm>
            <a:off x="655524" y="230203"/>
            <a:ext cx="11257061" cy="791650"/>
          </a:xfrm>
          <a:noFill/>
          <a:ln>
            <a:gradFill>
              <a:gsLst>
                <a:gs pos="0">
                  <a:schemeClr val="bg1"/>
                </a:gs>
                <a:gs pos="1000">
                  <a:schemeClr val="bg1">
                    <a:alpha val="0"/>
                  </a:schemeClr>
                </a:gs>
                <a:gs pos="99000">
                  <a:srgbClr val="FFFFFF">
                    <a:alpha val="0"/>
                  </a:srgbClr>
                </a:gs>
                <a:gs pos="100000">
                  <a:schemeClr val="bg1"/>
                </a:gs>
              </a:gsLst>
              <a:lin ang="5400000" scaled="0"/>
            </a:gra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13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multipl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35344" y="3307559"/>
            <a:ext cx="353060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20"/>
          </p:nvPr>
        </p:nvSpPr>
        <p:spPr bwMode="auto">
          <a:xfrm>
            <a:off x="8411757" y="3307559"/>
            <a:ext cx="3530600" cy="2647950"/>
          </a:xfrm>
          <a:prstGeom prst="ellipse">
            <a:avLst/>
          </a:prstGeom>
          <a:solidFill>
            <a:srgbClr val="D5D2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ijdelijke aanduiding voor afbeelding 24"/>
          <p:cNvSpPr>
            <a:spLocks noGrp="1" noChangeAspect="1"/>
          </p:cNvSpPr>
          <p:nvPr>
            <p:ph type="pic" sz="quarter" idx="21"/>
          </p:nvPr>
        </p:nvSpPr>
        <p:spPr bwMode="auto">
          <a:xfrm>
            <a:off x="6286207" y="3307559"/>
            <a:ext cx="353060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4160656" y="3307559"/>
            <a:ext cx="3530600" cy="2647950"/>
          </a:xfrm>
          <a:prstGeom prst="ellipse">
            <a:avLst/>
          </a:prstGeom>
          <a:solidFill>
            <a:srgbClr val="D5D2CA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655524" y="230187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647700" y="1616404"/>
            <a:ext cx="11262784" cy="371475"/>
          </a:xfrm>
          <a:prstGeom prst="rect">
            <a:avLst/>
          </a:prstGeom>
          <a:noFill/>
          <a:ln>
            <a:noFill/>
          </a:ln>
        </p:spPr>
        <p:txBody>
          <a:bodyPr lIns="36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Ondertitel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35011" y="2262401"/>
            <a:ext cx="11262783" cy="371475"/>
          </a:xfrm>
          <a:prstGeom prst="rect">
            <a:avLst/>
          </a:prstGeom>
          <a:noFill/>
          <a:ln>
            <a:noFill/>
          </a:ln>
        </p:spPr>
        <p:txBody>
          <a:bodyPr lIns="36000" rIns="90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Datum, Auteursnaam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3" name="Rechthoek 12"/>
          <p:cNvSpPr/>
          <p:nvPr userDrawn="1"/>
        </p:nvSpPr>
        <p:spPr>
          <a:xfrm>
            <a:off x="5067871" y="6127860"/>
            <a:ext cx="6855316" cy="614149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D5D2CA"/>
                </a:solidFill>
              </a:rPr>
              <a:t>Space for partner logo’s </a:t>
            </a:r>
            <a:br>
              <a:rPr lang="en-GB" sz="1000">
                <a:solidFill>
                  <a:srgbClr val="D5D2CA"/>
                </a:solidFill>
              </a:rPr>
            </a:br>
            <a:r>
              <a:rPr lang="en-GB" sz="800">
                <a:solidFill>
                  <a:srgbClr val="D5D2CA"/>
                </a:solidFill>
              </a:rPr>
              <a:t>(place a white shape behind the logo’s to hide this text and border)</a:t>
            </a:r>
            <a:endParaRPr lang="en-GB" sz="800" dirty="0">
              <a:solidFill>
                <a:srgbClr val="D5D2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413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17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791650"/>
          </a:xfrm>
        </p:spPr>
        <p:txBody>
          <a:bodyPr/>
          <a:lstStyle/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3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583095" y="1752601"/>
            <a:ext cx="11469204" cy="4314825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775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600" y="230187"/>
            <a:ext cx="11257061" cy="7916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5" name="Tijdelijke aanduiding voor tabel 4"/>
          <p:cNvSpPr>
            <a:spLocks noGrp="1"/>
          </p:cNvSpPr>
          <p:nvPr>
            <p:ph type="tbl" sz="quarter" idx="10"/>
          </p:nvPr>
        </p:nvSpPr>
        <p:spPr>
          <a:xfrm>
            <a:off x="717551" y="1933575"/>
            <a:ext cx="11197452" cy="4028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8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ith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600" y="230188"/>
            <a:ext cx="4368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183599" y="224477"/>
            <a:ext cx="6720000" cy="504000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660401" y="1835250"/>
            <a:ext cx="4368800" cy="4127400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Klik om de modelstijlen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6983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ith multipl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600" y="230188"/>
            <a:ext cx="4368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660401" y="1835250"/>
            <a:ext cx="4368800" cy="3657600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Klik om de modelstijlen te bewerken</a:t>
            </a:r>
            <a:endParaRPr lang="en-GB" dirty="0"/>
          </a:p>
        </p:txBody>
      </p:sp>
      <p:sp>
        <p:nvSpPr>
          <p:cNvPr id="17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183599" y="224477"/>
            <a:ext cx="6720000" cy="504000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9" name="Rechthoek 8"/>
          <p:cNvSpPr/>
          <p:nvPr userDrawn="1"/>
        </p:nvSpPr>
        <p:spPr>
          <a:xfrm>
            <a:off x="5067871" y="6127860"/>
            <a:ext cx="6855316" cy="614149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D5D2CA"/>
                </a:solidFill>
              </a:rPr>
              <a:t>Space for partner logo’s </a:t>
            </a:r>
            <a:br>
              <a:rPr lang="en-GB" sz="1000">
                <a:solidFill>
                  <a:srgbClr val="D5D2CA"/>
                </a:solidFill>
              </a:rPr>
            </a:br>
            <a:r>
              <a:rPr lang="en-GB" sz="800">
                <a:solidFill>
                  <a:srgbClr val="D5D2CA"/>
                </a:solidFill>
              </a:rPr>
              <a:t>(place a white shape behind the logo’s to hide this text and border)</a:t>
            </a:r>
            <a:endParaRPr lang="en-GB" sz="800" dirty="0">
              <a:solidFill>
                <a:srgbClr val="D5D2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53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18" Type="http://schemas.openxmlformats.org/officeDocument/2006/relationships/slideLayout" Target="../slideLayouts/slideLayout71.xml"/><Relationship Id="rId3" Type="http://schemas.openxmlformats.org/officeDocument/2006/relationships/slideLayout" Target="../slideLayouts/slideLayout56.xml"/><Relationship Id="rId21" Type="http://schemas.openxmlformats.org/officeDocument/2006/relationships/slideLayout" Target="../slideLayouts/slideLayout74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1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55.xml"/><Relationship Id="rId16" Type="http://schemas.openxmlformats.org/officeDocument/2006/relationships/slideLayout" Target="../slideLayouts/slideLayout69.xml"/><Relationship Id="rId20" Type="http://schemas.openxmlformats.org/officeDocument/2006/relationships/slideLayout" Target="../slideLayouts/slideLayout73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8.xml"/><Relationship Id="rId15" Type="http://schemas.openxmlformats.org/officeDocument/2006/relationships/slideLayout" Target="../slideLayouts/slideLayout68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63.xml"/><Relationship Id="rId19" Type="http://schemas.openxmlformats.org/officeDocument/2006/relationships/slideLayout" Target="../slideLayouts/slideLayout72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Relationship Id="rId22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77.xml"/><Relationship Id="rId21" Type="http://schemas.openxmlformats.org/officeDocument/2006/relationships/theme" Target="../theme/theme6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slideLayout" Target="../slideLayouts/slideLayout94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24" Type="http://schemas.openxmlformats.org/officeDocument/2006/relationships/image" Target="../media/image4.png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>
          <a:blip r:embed="rId2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655524" y="230203"/>
            <a:ext cx="11257061" cy="791650"/>
          </a:xfrm>
          <a:prstGeom prst="rect">
            <a:avLst/>
          </a:prstGeom>
          <a:noFill/>
          <a:ln w="0">
            <a:gradFill>
              <a:gsLst>
                <a:gs pos="0">
                  <a:schemeClr val="tx1"/>
                </a:gs>
                <a:gs pos="1000">
                  <a:schemeClr val="tx1">
                    <a:alpha val="0"/>
                  </a:schemeClr>
                </a:gs>
                <a:gs pos="99000">
                  <a:srgbClr val="005172">
                    <a:alpha val="0"/>
                  </a:srgbClr>
                </a:gs>
                <a:gs pos="100000">
                  <a:schemeClr val="tx1"/>
                </a:gs>
              </a:gsLst>
              <a:lin ang="5400000" scaled="0"/>
            </a:gradFill>
          </a:ln>
        </p:spPr>
        <p:txBody>
          <a:bodyPr vert="horz" wrap="square" lIns="18000" tIns="0" rIns="91440" bIns="3240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1028" name="Tijdelijke aanduiding voor tekst 23"/>
          <p:cNvSpPr>
            <a:spLocks noGrp="1"/>
          </p:cNvSpPr>
          <p:nvPr>
            <p:ph type="body" idx="1"/>
          </p:nvPr>
        </p:nvSpPr>
        <p:spPr bwMode="auto">
          <a:xfrm>
            <a:off x="561600" y="1843200"/>
            <a:ext cx="11361584" cy="40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om</a:t>
            </a:r>
            <a:r>
              <a:rPr lang="en-GB" dirty="0"/>
              <a:t>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  <a:p>
            <a:pPr lvl="1"/>
            <a:r>
              <a:rPr lang="en-GB" dirty="0" err="1"/>
              <a:t>Tweede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2"/>
            <a:r>
              <a:rPr lang="en-GB" dirty="0" err="1"/>
              <a:t>Derde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3"/>
            <a:r>
              <a:rPr lang="en-GB" dirty="0" err="1"/>
              <a:t>Vierde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4"/>
            <a:r>
              <a:rPr lang="en-GB" dirty="0" err="1"/>
              <a:t>Vijfde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4"/>
            <a:endParaRPr lang="en-GB" dirty="0"/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2A60C133-321B-45B4-86CF-F3AD3C87CEAE}"/>
              </a:ext>
            </a:extLst>
          </p:cNvPr>
          <p:cNvPicPr>
            <a:picLocks noChangeAspect="1"/>
          </p:cNvPicPr>
          <p:nvPr userDrawn="1"/>
        </p:nvPicPr>
        <p:blipFill>
          <a:blip r:embed="rId24"/>
          <a:stretch>
            <a:fillRect/>
          </a:stretch>
        </p:blipFill>
        <p:spPr>
          <a:xfrm>
            <a:off x="10328919" y="5183474"/>
            <a:ext cx="1594265" cy="156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9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fontAlgn="base">
        <a:lnSpc>
          <a:spcPts val="4000"/>
        </a:lnSpc>
        <a:spcBef>
          <a:spcPct val="0"/>
        </a:spcBef>
        <a:spcAft>
          <a:spcPct val="0"/>
        </a:spcAft>
        <a:defRPr sz="3000" kern="1200">
          <a:solidFill>
            <a:schemeClr val="bg2"/>
          </a:solidFill>
          <a:latin typeface="Verdana" pitchFamily="34" charset="0"/>
          <a:ea typeface="+mj-ea"/>
          <a:cs typeface="+mj-cs"/>
        </a:defRPr>
      </a:lvl1pPr>
      <a:lvl2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252413" indent="-252413" algn="l" rtl="0" fontAlgn="base">
        <a:lnSpc>
          <a:spcPts val="2500"/>
        </a:lnSpc>
        <a:spcBef>
          <a:spcPts val="1200"/>
        </a:spcBef>
        <a:spcAft>
          <a:spcPct val="0"/>
        </a:spcAft>
        <a:buClr>
          <a:schemeClr val="bg2"/>
        </a:buClr>
        <a:buSzPct val="140000"/>
        <a:buFont typeface="Wingdings" pitchFamily="2" charset="2"/>
        <a:buChar char="§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1pPr>
      <a:lvl2pPr marL="982663" indent="-285750" algn="l" rtl="0" fontAlgn="base">
        <a:lnSpc>
          <a:spcPts val="2500"/>
        </a:lnSpc>
        <a:spcBef>
          <a:spcPts val="1000"/>
        </a:spcBef>
        <a:spcAft>
          <a:spcPct val="0"/>
        </a:spcAft>
        <a:buClr>
          <a:schemeClr val="bg2"/>
        </a:buClr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2pPr>
      <a:lvl3pPr marL="1879600" indent="-319088" algn="l" rtl="0" fontAlgn="base">
        <a:lnSpc>
          <a:spcPts val="2500"/>
        </a:lnSpc>
        <a:spcBef>
          <a:spcPts val="1000"/>
        </a:spcBef>
        <a:spcAft>
          <a:spcPct val="0"/>
        </a:spcAft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3pPr>
      <a:lvl4pPr marL="2692400" indent="-360363" algn="l" rtl="0" fontAlgn="base">
        <a:lnSpc>
          <a:spcPts val="2500"/>
        </a:lnSpc>
        <a:spcBef>
          <a:spcPct val="20000"/>
        </a:spcBef>
        <a:spcAft>
          <a:spcPct val="0"/>
        </a:spcAft>
        <a:buSzPct val="115000"/>
        <a:buFont typeface="Verdana" pitchFamily="34" charset="0"/>
        <a:buChar char="●"/>
        <a:defRPr sz="2200" kern="1200" baseline="0">
          <a:solidFill>
            <a:schemeClr val="bg2"/>
          </a:solidFill>
          <a:latin typeface="Verdana" pitchFamily="34" charset="0"/>
          <a:ea typeface="+mn-ea"/>
          <a:cs typeface="+mn-cs"/>
        </a:defRPr>
      </a:lvl4pPr>
      <a:lvl5pPr marL="3405188" indent="-352425" algn="l" rtl="0" fontAlgn="base">
        <a:lnSpc>
          <a:spcPts val="2500"/>
        </a:lnSpc>
        <a:spcBef>
          <a:spcPct val="20000"/>
        </a:spcBef>
        <a:spcAft>
          <a:spcPct val="0"/>
        </a:spcAft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B79F02-46CE-4796-838A-3FCCB687C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866E8-6AA6-49C3-9B3E-4916D043A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B10E1-711D-4164-927D-CF413D7918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CD3A7-44BD-4187-8D38-591CC1E0834F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38FBD-B078-4382-B528-1D07B1B8B7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96A1E-7C16-45D6-BBAD-707D75F7D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E5A4F-266A-4E66-B2BA-C9447BF9236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70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85DCCB-D9B1-44F6-83B4-B817AB333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3DBAA-5567-454D-A551-E20F80BBF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6F9AC-711E-45E2-A5FC-A699F65EBD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8E250-441A-4D3B-9FC4-F71716857CB7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9CEF7-168E-4E5B-9E56-0DDD029F7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F70CC-8F35-4547-8B82-22DEEC8103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A04CA-8ABD-4B6A-A523-0964B2CED96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519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4AD4D3-EF24-4F19-8753-EB460D4F6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A3621-ABA4-4317-937E-9C880074C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D28C9-F20E-493C-84E3-B7890D79C4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94FF8-9860-40CE-AFA7-B01E22F5525E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350B2-8DDC-42BE-A824-8E46535CE0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12B3B-F2A1-497A-8C60-C37F8FB5D6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6031-2CB2-4CF7-93E8-F3EB56D315E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46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>
          <a:blip r:embed="rId2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655524" y="230203"/>
            <a:ext cx="11257061" cy="791650"/>
          </a:xfrm>
          <a:prstGeom prst="rect">
            <a:avLst/>
          </a:prstGeom>
          <a:noFill/>
          <a:ln w="0">
            <a:gradFill>
              <a:gsLst>
                <a:gs pos="0">
                  <a:schemeClr val="tx1"/>
                </a:gs>
                <a:gs pos="1000">
                  <a:schemeClr val="tx1">
                    <a:alpha val="0"/>
                  </a:schemeClr>
                </a:gs>
                <a:gs pos="99000">
                  <a:srgbClr val="005172">
                    <a:alpha val="0"/>
                  </a:srgbClr>
                </a:gs>
                <a:gs pos="100000">
                  <a:schemeClr val="tx1"/>
                </a:gs>
              </a:gsLst>
              <a:lin ang="5400000" scaled="0"/>
            </a:gradFill>
          </a:ln>
        </p:spPr>
        <p:txBody>
          <a:bodyPr vert="horz" wrap="square" lIns="18000" tIns="0" rIns="91440" bIns="3240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1028" name="Tijdelijke aanduiding voor tekst 23"/>
          <p:cNvSpPr>
            <a:spLocks noGrp="1"/>
          </p:cNvSpPr>
          <p:nvPr>
            <p:ph type="body" idx="1"/>
          </p:nvPr>
        </p:nvSpPr>
        <p:spPr bwMode="auto">
          <a:xfrm>
            <a:off x="561600" y="1843200"/>
            <a:ext cx="11361584" cy="40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om</a:t>
            </a:r>
            <a:r>
              <a:rPr lang="en-GB" dirty="0"/>
              <a:t>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  <a:p>
            <a:pPr lvl="1"/>
            <a:r>
              <a:rPr lang="en-GB" dirty="0" err="1"/>
              <a:t>Tweede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2"/>
            <a:r>
              <a:rPr lang="en-GB" dirty="0" err="1"/>
              <a:t>Derde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3"/>
            <a:r>
              <a:rPr lang="en-GB" dirty="0" err="1"/>
              <a:t>Vierde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4"/>
            <a:r>
              <a:rPr lang="en-GB" dirty="0" err="1"/>
              <a:t>Vijfde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4"/>
            <a:endParaRPr lang="en-GB" dirty="0"/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39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  <p:sldLayoutId id="2147483737" r:id="rId20"/>
    <p:sldLayoutId id="2147483738" r:id="rId2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fontAlgn="base">
        <a:lnSpc>
          <a:spcPts val="4000"/>
        </a:lnSpc>
        <a:spcBef>
          <a:spcPct val="0"/>
        </a:spcBef>
        <a:spcAft>
          <a:spcPct val="0"/>
        </a:spcAft>
        <a:defRPr sz="3000" kern="1200">
          <a:solidFill>
            <a:schemeClr val="bg2"/>
          </a:solidFill>
          <a:latin typeface="Verdana" pitchFamily="34" charset="0"/>
          <a:ea typeface="+mj-ea"/>
          <a:cs typeface="+mj-cs"/>
        </a:defRPr>
      </a:lvl1pPr>
      <a:lvl2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252413" indent="-252413" algn="l" rtl="0" fontAlgn="base">
        <a:lnSpc>
          <a:spcPts val="2500"/>
        </a:lnSpc>
        <a:spcBef>
          <a:spcPts val="1200"/>
        </a:spcBef>
        <a:spcAft>
          <a:spcPct val="0"/>
        </a:spcAft>
        <a:buClr>
          <a:schemeClr val="bg2"/>
        </a:buClr>
        <a:buSzPct val="140000"/>
        <a:buFont typeface="Wingdings" pitchFamily="2" charset="2"/>
        <a:buChar char="§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1pPr>
      <a:lvl2pPr marL="982663" indent="-285750" algn="l" rtl="0" fontAlgn="base">
        <a:lnSpc>
          <a:spcPts val="2500"/>
        </a:lnSpc>
        <a:spcBef>
          <a:spcPts val="1000"/>
        </a:spcBef>
        <a:spcAft>
          <a:spcPct val="0"/>
        </a:spcAft>
        <a:buClr>
          <a:schemeClr val="bg2"/>
        </a:buClr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2pPr>
      <a:lvl3pPr marL="1879600" indent="-319088" algn="l" rtl="0" fontAlgn="base">
        <a:lnSpc>
          <a:spcPts val="2500"/>
        </a:lnSpc>
        <a:spcBef>
          <a:spcPts val="1000"/>
        </a:spcBef>
        <a:spcAft>
          <a:spcPct val="0"/>
        </a:spcAft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3pPr>
      <a:lvl4pPr marL="2692400" indent="-360363" algn="l" rtl="0" fontAlgn="base">
        <a:lnSpc>
          <a:spcPts val="2500"/>
        </a:lnSpc>
        <a:spcBef>
          <a:spcPct val="20000"/>
        </a:spcBef>
        <a:spcAft>
          <a:spcPct val="0"/>
        </a:spcAft>
        <a:buSzPct val="115000"/>
        <a:buFont typeface="Verdana" pitchFamily="34" charset="0"/>
        <a:buChar char="●"/>
        <a:defRPr sz="2200" kern="1200" baseline="0">
          <a:solidFill>
            <a:schemeClr val="bg2"/>
          </a:solidFill>
          <a:latin typeface="Verdana" pitchFamily="34" charset="0"/>
          <a:ea typeface="+mn-ea"/>
          <a:cs typeface="+mn-cs"/>
        </a:defRPr>
      </a:lvl4pPr>
      <a:lvl5pPr marL="3405188" indent="-352425" algn="l" rtl="0" fontAlgn="base">
        <a:lnSpc>
          <a:spcPts val="2500"/>
        </a:lnSpc>
        <a:spcBef>
          <a:spcPct val="20000"/>
        </a:spcBef>
        <a:spcAft>
          <a:spcPct val="0"/>
        </a:spcAft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>
          <a:blip r:embed="rId2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655524" y="230203"/>
            <a:ext cx="11257061" cy="791650"/>
          </a:xfrm>
          <a:prstGeom prst="rect">
            <a:avLst/>
          </a:prstGeom>
          <a:noFill/>
          <a:ln w="0">
            <a:gradFill>
              <a:gsLst>
                <a:gs pos="0">
                  <a:schemeClr val="tx1"/>
                </a:gs>
                <a:gs pos="1000">
                  <a:schemeClr val="tx1">
                    <a:alpha val="0"/>
                  </a:schemeClr>
                </a:gs>
                <a:gs pos="99000">
                  <a:srgbClr val="005172">
                    <a:alpha val="0"/>
                  </a:srgbClr>
                </a:gs>
                <a:gs pos="100000">
                  <a:schemeClr val="tx1"/>
                </a:gs>
              </a:gsLst>
              <a:lin ang="5400000" scaled="0"/>
            </a:gradFill>
          </a:ln>
        </p:spPr>
        <p:txBody>
          <a:bodyPr vert="horz" wrap="square" lIns="18000" tIns="0" rIns="91440" bIns="3240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Klik om de stijl te bewerken</a:t>
            </a:r>
            <a:endParaRPr lang="en-GB" dirty="0"/>
          </a:p>
        </p:txBody>
      </p:sp>
      <p:sp>
        <p:nvSpPr>
          <p:cNvPr id="1028" name="Tijdelijke aanduiding voor tekst 23"/>
          <p:cNvSpPr>
            <a:spLocks noGrp="1"/>
          </p:cNvSpPr>
          <p:nvPr>
            <p:ph type="body" idx="1"/>
          </p:nvPr>
        </p:nvSpPr>
        <p:spPr bwMode="auto">
          <a:xfrm>
            <a:off x="561600" y="1843200"/>
            <a:ext cx="11361584" cy="40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om</a:t>
            </a:r>
            <a:r>
              <a:rPr lang="en-GB" dirty="0"/>
              <a:t>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  <a:p>
            <a:pPr lvl="1"/>
            <a:r>
              <a:rPr lang="en-GB" dirty="0" err="1"/>
              <a:t>Tweede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2"/>
            <a:r>
              <a:rPr lang="en-GB" dirty="0" err="1"/>
              <a:t>Derde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3"/>
            <a:r>
              <a:rPr lang="en-GB" dirty="0" err="1"/>
              <a:t>Vierde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4"/>
            <a:r>
              <a:rPr lang="en-GB" dirty="0" err="1"/>
              <a:t>Vijfde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4"/>
            <a:endParaRPr lang="en-GB" dirty="0"/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A6EDE144-9BE3-44B6-969B-D6AE9FD25DA7}"/>
              </a:ext>
            </a:extLst>
          </p:cNvPr>
          <p:cNvPicPr/>
          <p:nvPr userDrawn="1"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77" b="-11844"/>
          <a:stretch/>
        </p:blipFill>
        <p:spPr bwMode="auto">
          <a:xfrm>
            <a:off x="8299777" y="6072941"/>
            <a:ext cx="1800664" cy="78505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2A60C133-321B-45B4-86CF-F3AD3C87CEAE}"/>
              </a:ext>
            </a:extLst>
          </p:cNvPr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>
            <a:off x="10328919" y="5183474"/>
            <a:ext cx="1594265" cy="156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19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  <p:sldLayoutId id="2147483753" r:id="rId14"/>
    <p:sldLayoutId id="2147483754" r:id="rId15"/>
    <p:sldLayoutId id="2147483755" r:id="rId16"/>
    <p:sldLayoutId id="2147483756" r:id="rId17"/>
    <p:sldLayoutId id="2147483757" r:id="rId18"/>
    <p:sldLayoutId id="2147483758" r:id="rId19"/>
    <p:sldLayoutId id="2147483759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fontAlgn="base">
        <a:lnSpc>
          <a:spcPts val="4000"/>
        </a:lnSpc>
        <a:spcBef>
          <a:spcPct val="0"/>
        </a:spcBef>
        <a:spcAft>
          <a:spcPct val="0"/>
        </a:spcAft>
        <a:defRPr sz="3000" kern="1200">
          <a:solidFill>
            <a:schemeClr val="bg2"/>
          </a:solidFill>
          <a:latin typeface="Verdana" pitchFamily="34" charset="0"/>
          <a:ea typeface="+mj-ea"/>
          <a:cs typeface="+mj-cs"/>
        </a:defRPr>
      </a:lvl1pPr>
      <a:lvl2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252413" indent="-252413" algn="l" rtl="0" fontAlgn="base">
        <a:lnSpc>
          <a:spcPts val="2500"/>
        </a:lnSpc>
        <a:spcBef>
          <a:spcPts val="1200"/>
        </a:spcBef>
        <a:spcAft>
          <a:spcPct val="0"/>
        </a:spcAft>
        <a:buClr>
          <a:schemeClr val="bg2"/>
        </a:buClr>
        <a:buSzPct val="140000"/>
        <a:buFont typeface="Wingdings" pitchFamily="2" charset="2"/>
        <a:buChar char="§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1pPr>
      <a:lvl2pPr marL="982663" indent="-285750" algn="l" rtl="0" fontAlgn="base">
        <a:lnSpc>
          <a:spcPts val="2500"/>
        </a:lnSpc>
        <a:spcBef>
          <a:spcPts val="1000"/>
        </a:spcBef>
        <a:spcAft>
          <a:spcPct val="0"/>
        </a:spcAft>
        <a:buClr>
          <a:schemeClr val="bg2"/>
        </a:buClr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2pPr>
      <a:lvl3pPr marL="1879600" indent="-319088" algn="l" rtl="0" fontAlgn="base">
        <a:lnSpc>
          <a:spcPts val="2500"/>
        </a:lnSpc>
        <a:spcBef>
          <a:spcPts val="1000"/>
        </a:spcBef>
        <a:spcAft>
          <a:spcPct val="0"/>
        </a:spcAft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3pPr>
      <a:lvl4pPr marL="2692400" indent="-360363" algn="l" rtl="0" fontAlgn="base">
        <a:lnSpc>
          <a:spcPts val="2500"/>
        </a:lnSpc>
        <a:spcBef>
          <a:spcPct val="20000"/>
        </a:spcBef>
        <a:spcAft>
          <a:spcPct val="0"/>
        </a:spcAft>
        <a:buSzPct val="115000"/>
        <a:buFont typeface="Verdana" pitchFamily="34" charset="0"/>
        <a:buChar char="●"/>
        <a:defRPr sz="2200" kern="1200" baseline="0">
          <a:solidFill>
            <a:schemeClr val="bg2"/>
          </a:solidFill>
          <a:latin typeface="Verdana" pitchFamily="34" charset="0"/>
          <a:ea typeface="+mn-ea"/>
          <a:cs typeface="+mn-cs"/>
        </a:defRPr>
      </a:lvl4pPr>
      <a:lvl5pPr marL="3405188" indent="-352425" algn="l" rtl="0" fontAlgn="base">
        <a:lnSpc>
          <a:spcPts val="2500"/>
        </a:lnSpc>
        <a:spcBef>
          <a:spcPct val="20000"/>
        </a:spcBef>
        <a:spcAft>
          <a:spcPct val="0"/>
        </a:spcAft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inux.org/File:Green_check.sv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inux.org/File:Green_check.sv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id="{FE80CCB2-4461-4012-821A-E0E40D071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1633" y="1771871"/>
            <a:ext cx="8861700" cy="1801607"/>
          </a:xfrm>
        </p:spPr>
        <p:txBody>
          <a:bodyPr/>
          <a:lstStyle/>
          <a:p>
            <a:pPr algn="ctr"/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Progress task WP2.3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European skills strategy 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agriculture, food industry and forestry sectors </a:t>
            </a:r>
            <a:endParaRPr lang="en-GB" sz="2400" dirty="0"/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DB6C55BA-72E7-4FBF-AE92-F95B9671D96F}"/>
              </a:ext>
            </a:extLst>
          </p:cNvPr>
          <p:cNvSpPr txBox="1">
            <a:spLocks/>
          </p:cNvSpPr>
          <p:nvPr/>
        </p:nvSpPr>
        <p:spPr>
          <a:xfrm>
            <a:off x="682212" y="4323919"/>
            <a:ext cx="11017415" cy="1973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Jacques Trienekens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Wageningen University and Research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dirty="0">
              <a:solidFill>
                <a:sysClr val="windowText" lastClr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nl-NL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A4676C2-ABDD-4FCC-AE47-07C15CF920C0}"/>
              </a:ext>
            </a:extLst>
          </p:cNvPr>
          <p:cNvSpPr txBox="1"/>
          <p:nvPr/>
        </p:nvSpPr>
        <p:spPr>
          <a:xfrm>
            <a:off x="1895654" y="235002"/>
            <a:ext cx="9078686" cy="6515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800" dirty="0">
                <a:latin typeface="Verdana" pitchFamily="34" charset="0"/>
              </a:rPr>
              <a:t>Fields 5th project meeting 30-31/05/2022</a:t>
            </a:r>
            <a:endParaRPr lang="en-GB" sz="28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22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167DEEB-F028-4FB9-9D9B-DF2001246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600" y="230188"/>
            <a:ext cx="4368000" cy="791650"/>
          </a:xfrm>
        </p:spPr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DEF858D-851A-4E3F-BD15-209C9A9452C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75529" y="5213450"/>
            <a:ext cx="7513113" cy="1644550"/>
          </a:xfrm>
        </p:spPr>
        <p:txBody>
          <a:bodyPr/>
          <a:lstStyle/>
          <a:p>
            <a:r>
              <a:rPr lang="en-GB" dirty="0"/>
              <a:t>Jacques </a:t>
            </a:r>
            <a:r>
              <a:rPr lang="en-GB" dirty="0" err="1"/>
              <a:t>Trienekens</a:t>
            </a:r>
            <a:br>
              <a:rPr lang="en-GB" dirty="0"/>
            </a:br>
            <a:r>
              <a:rPr lang="en-GB" dirty="0"/>
              <a:t>(Wageningen university)</a:t>
            </a:r>
          </a:p>
          <a:p>
            <a:endParaRPr lang="en-GB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3D31702-C0A5-47D4-9EE2-7EB290EABC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1631" y="373284"/>
            <a:ext cx="8132769" cy="4377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30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423EE-7C12-46FF-8BDC-FA8581700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581560"/>
          </a:xfrm>
        </p:spPr>
        <p:txBody>
          <a:bodyPr/>
          <a:lstStyle/>
          <a:p>
            <a:r>
              <a:rPr lang="en-GB" dirty="0"/>
              <a:t>Challenges in the harmonisation of VET systems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D50CF-47B0-4788-8CFD-8381692B60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5729" y="1561481"/>
            <a:ext cx="10160542" cy="4089600"/>
          </a:xfrm>
        </p:spPr>
        <p:txBody>
          <a:bodyPr/>
          <a:lstStyle/>
          <a:p>
            <a:r>
              <a:rPr lang="en-US" sz="2000" dirty="0"/>
              <a:t>Differences in skill needs between countries, due to sector differences, differences in business structure, differences in climate conditions, </a:t>
            </a:r>
            <a:r>
              <a:rPr lang="en-US" sz="2000" dirty="0" err="1"/>
              <a:t>etc</a:t>
            </a:r>
            <a:endParaRPr lang="en-US" sz="2000" dirty="0"/>
          </a:p>
          <a:p>
            <a:r>
              <a:rPr lang="en-US" sz="2000" dirty="0"/>
              <a:t>Differences in skill levels across countries and different competence levels of trainers</a:t>
            </a:r>
          </a:p>
          <a:p>
            <a:r>
              <a:rPr lang="en-US" sz="2000" dirty="0"/>
              <a:t>Differences in the national education systems</a:t>
            </a:r>
          </a:p>
          <a:p>
            <a:pPr marL="252413" marR="0" lvl="0" indent="-252413" algn="l" defTabSz="914400" rtl="0" eaLnBrk="1" fontAlgn="base" latinLnBrk="0" hangingPunct="1">
              <a:lnSpc>
                <a:spcPts val="2500"/>
              </a:lnSpc>
              <a:spcBef>
                <a:spcPts val="1200"/>
              </a:spcBef>
              <a:spcAft>
                <a:spcPct val="0"/>
              </a:spcAft>
              <a:buClr>
                <a:srgbClr val="005172"/>
              </a:buClr>
              <a:buSzPct val="140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EU regulatory systems not optimal, e.g.</a:t>
            </a:r>
          </a:p>
          <a:p>
            <a:pPr marL="1016000" lvl="1">
              <a:spcBef>
                <a:spcPts val="1200"/>
              </a:spcBef>
              <a:buClr>
                <a:srgbClr val="005172"/>
              </a:buClr>
              <a:buSzPct val="140000"/>
              <a:buFont typeface="Arial" panose="020B0604020202020204" pitchFamily="34" charset="0"/>
              <a:buChar char="•"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The European Qualification Framework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EQF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) and National Qualifications frameworks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NQF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) operate at different levels. </a:t>
            </a:r>
          </a:p>
          <a:p>
            <a:pPr marL="1016000" lvl="1">
              <a:spcBef>
                <a:spcPts val="1200"/>
              </a:spcBef>
              <a:buClr>
                <a:srgbClr val="005172"/>
              </a:buClr>
              <a:buSzPct val="140000"/>
              <a:buFont typeface="Arial" panose="020B0604020202020204" pitchFamily="34" charset="0"/>
              <a:buChar char="•"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There is no integral system of degree recognition in the EU yet</a:t>
            </a:r>
          </a:p>
          <a:p>
            <a:pPr marL="1016000" lvl="1">
              <a:spcBef>
                <a:spcPts val="1200"/>
              </a:spcBef>
              <a:buClr>
                <a:srgbClr val="005172"/>
              </a:buClr>
              <a:buSzPct val="14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rgbClr val="005172"/>
                </a:solidFill>
              </a:rPr>
              <a:t>No implementation plan for European Skills Agenda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5172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252413" marR="0" lvl="0" indent="-252413" algn="l" defTabSz="914400" rtl="0" eaLnBrk="1" fontAlgn="base" latinLnBrk="0" hangingPunct="1">
              <a:lnSpc>
                <a:spcPts val="2500"/>
              </a:lnSpc>
              <a:spcBef>
                <a:spcPts val="1200"/>
              </a:spcBef>
              <a:spcAft>
                <a:spcPct val="0"/>
              </a:spcAft>
              <a:buClr>
                <a:srgbClr val="005172"/>
              </a:buClr>
              <a:buSzPct val="140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5172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endParaRPr lang="en-US" sz="20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9056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473A4-D977-4D43-AE88-07B445FF6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524" y="230204"/>
            <a:ext cx="11257061" cy="516246"/>
          </a:xfrm>
        </p:spPr>
        <p:txBody>
          <a:bodyPr/>
          <a:lstStyle/>
          <a:p>
            <a:r>
              <a:rPr lang="en-GB" sz="2800" dirty="0"/>
              <a:t>European skills monitoring system is required, however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412DA-96FE-4C89-882D-F8BF6DCFA8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7573" y="1555331"/>
            <a:ext cx="10151211" cy="4089600"/>
          </a:xfrm>
        </p:spPr>
        <p:txBody>
          <a:bodyPr/>
          <a:lstStyle/>
          <a:p>
            <a:r>
              <a:rPr lang="en-US" sz="2000" dirty="0"/>
              <a:t>Lack of a common methodology for skill needs and monitoring </a:t>
            </a:r>
          </a:p>
          <a:p>
            <a:r>
              <a:rPr lang="en-US" sz="2000" dirty="0"/>
              <a:t>Limited inclusion of transversal/soft skills in evaluations in most countries</a:t>
            </a:r>
          </a:p>
          <a:p>
            <a:r>
              <a:rPr lang="en-US" sz="2000" dirty="0"/>
              <a:t>Lack of commitment of member states and stakeholders to provide feedback</a:t>
            </a:r>
          </a:p>
          <a:p>
            <a:r>
              <a:rPr lang="en-US" sz="2000" dirty="0"/>
              <a:t>Funding and maintenance of the monitoring system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i="1" dirty="0"/>
              <a:t>Current organisations, e.g. Eurostat, EU Education and Training monitor, Eurydice, </a:t>
            </a:r>
            <a:r>
              <a:rPr lang="en-GB" sz="2000" i="1" dirty="0" err="1"/>
              <a:t>Cedefop</a:t>
            </a:r>
            <a:r>
              <a:rPr lang="en-GB" sz="2000" i="1" dirty="0"/>
              <a:t>, EU projects</a:t>
            </a:r>
          </a:p>
        </p:txBody>
      </p:sp>
    </p:spTree>
    <p:extLst>
      <p:ext uri="{BB962C8B-B14F-4D97-AF65-F5344CB8AC3E}">
        <p14:creationId xmlns:p14="http://schemas.microsoft.com/office/powerpoint/2010/main" val="258611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0A0E3-254E-44F3-AAE9-3A7AFCB60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641166"/>
          </a:xfrm>
        </p:spPr>
        <p:txBody>
          <a:bodyPr/>
          <a:lstStyle/>
          <a:p>
            <a:r>
              <a:rPr lang="en-GB" dirty="0"/>
              <a:t>FIELDS EU skills strategy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86DBC-33D0-4543-95B0-EBCAF33A6D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1001" y="1501762"/>
            <a:ext cx="11361584" cy="408960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Four components:</a:t>
            </a:r>
          </a:p>
          <a:p>
            <a:pPr marL="0" indent="0">
              <a:buNone/>
            </a:pPr>
            <a:endParaRPr lang="en-GB" sz="2400" dirty="0"/>
          </a:p>
          <a:p>
            <a:pPr>
              <a:lnSpc>
                <a:spcPct val="100000"/>
              </a:lnSpc>
              <a:spcAft>
                <a:spcPts val="600"/>
              </a:spcAft>
              <a:buClrTx/>
            </a:pPr>
            <a:r>
              <a:rPr lang="en-GB" sz="2400" dirty="0"/>
              <a:t>Skill needs and context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Tx/>
            </a:pPr>
            <a:r>
              <a:rPr lang="en-GB" sz="2400" dirty="0"/>
              <a:t>Constraints and guidelines for (V)ET development (     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400" dirty="0"/>
              <a:t>Action plan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400" dirty="0"/>
              <a:t>How to make the strategy future proof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9FE5851-D6A6-424B-9021-36113D241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786633" y="2151274"/>
            <a:ext cx="641169" cy="641169"/>
          </a:xfrm>
          <a:prstGeom prst="rect">
            <a:avLst/>
          </a:prstGeom>
        </p:spPr>
      </p:pic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6E63350-F0FE-4040-8791-56B82ED1B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856297" y="2905398"/>
            <a:ext cx="523602" cy="523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37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139728-D7D8-4F59-916D-805E84B81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608893"/>
          </a:xfrm>
        </p:spPr>
        <p:txBody>
          <a:bodyPr/>
          <a:lstStyle/>
          <a:p>
            <a:r>
              <a:rPr lang="en-GB" dirty="0"/>
              <a:t>EU strategy part 1: Context and needs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86C78D-6977-4958-BE80-75C56A44DF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1001" y="1508677"/>
            <a:ext cx="11361584" cy="4089600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Trend analysis and development of scenarios (EU level + differences between countries) (WP1.5 -&gt; D1.8))</a:t>
            </a:r>
          </a:p>
          <a:p>
            <a:r>
              <a:rPr lang="en-GB" dirty="0"/>
              <a:t>Skill and training needs (EU level + differences between countries) (WP1.3/1.4-&gt; D1.5 and D1.7)</a:t>
            </a:r>
          </a:p>
          <a:p>
            <a:r>
              <a:rPr lang="en-GB" dirty="0"/>
              <a:t>Job profiles focus and prioritisation (WP2.1/2.2 -&gt; D2.1 and D 2.2; WP2.4 -  focus on national level)</a:t>
            </a:r>
          </a:p>
          <a:p>
            <a:pPr lvl="1"/>
            <a:endParaRPr lang="en-GB" dirty="0"/>
          </a:p>
          <a:p>
            <a:pPr marL="309563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b="1" dirty="0"/>
              <a:t>Strategic focus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GB" b="1" dirty="0"/>
              <a:t>	</a:t>
            </a:r>
            <a:r>
              <a:rPr lang="en-GB" sz="1800" dirty="0"/>
              <a:t>(job profiles and skills, on EU and national level)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20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139728-D7D8-4F59-916D-805E84B81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641166"/>
          </a:xfrm>
        </p:spPr>
        <p:txBody>
          <a:bodyPr/>
          <a:lstStyle/>
          <a:p>
            <a:r>
              <a:rPr lang="en-GB" dirty="0"/>
              <a:t>EU strategy part 2: Constraints and guidelines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86C78D-6977-4958-BE80-75C56A44DF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1001" y="1384200"/>
            <a:ext cx="11361584" cy="4089600"/>
          </a:xfrm>
        </p:spPr>
        <p:txBody>
          <a:bodyPr/>
          <a:lstStyle/>
          <a:p>
            <a:r>
              <a:rPr lang="en-GB" dirty="0"/>
              <a:t>Prerequisites for the development of training programs (WP2.3 -&gt; D2.3 first draft)</a:t>
            </a:r>
          </a:p>
          <a:p>
            <a:r>
              <a:rPr lang="en-GB" dirty="0"/>
              <a:t>Checklists for the development of courses/programs (D2.3 first draft)</a:t>
            </a:r>
          </a:p>
          <a:p>
            <a:r>
              <a:rPr lang="en-GB" dirty="0"/>
              <a:t>Methodological considerations (WP 3.1-&gt; D3.1)</a:t>
            </a:r>
          </a:p>
          <a:p>
            <a:pPr>
              <a:buClr>
                <a:srgbClr val="005172"/>
              </a:buClr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Funding and regulatory framework (WP5.1/5.2; reflection on WP2.5 transferability;</a:t>
            </a:r>
            <a:r>
              <a:rPr lang="en-GB" dirty="0">
                <a:solidFill>
                  <a:srgbClr val="005172"/>
                </a:solidFill>
              </a:rPr>
              <a:t> WP2.4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)</a:t>
            </a:r>
          </a:p>
          <a:p>
            <a:pPr>
              <a:buClr>
                <a:srgbClr val="005172"/>
              </a:buClr>
              <a:defRPr/>
            </a:pPr>
            <a:r>
              <a:rPr lang="en-GB" dirty="0">
                <a:solidFill>
                  <a:srgbClr val="005172"/>
                </a:solidFill>
              </a:rPr>
              <a:t>Scenario considerations (WP1.5-&gt;D1.8)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5172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1593850" lvl="2" indent="0">
              <a:buClr>
                <a:srgbClr val="005172"/>
              </a:buClr>
              <a:buNone/>
              <a:defRPr/>
            </a:pPr>
            <a:endParaRPr lang="en-GB" dirty="0">
              <a:solidFill>
                <a:srgbClr val="005172"/>
              </a:solidFill>
            </a:endParaRPr>
          </a:p>
          <a:p>
            <a:pPr marL="309563" indent="-342900"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Strategic boundaries </a:t>
            </a:r>
          </a:p>
          <a:p>
            <a:pPr marL="730250" lvl="1" indent="0">
              <a:buClr>
                <a:srgbClr val="FF0000"/>
              </a:buClr>
              <a:buNone/>
              <a:defRPr/>
            </a:pPr>
            <a:r>
              <a:rPr lang="en-US" sz="1800" dirty="0">
                <a:solidFill>
                  <a:srgbClr val="005172"/>
                </a:solidFill>
              </a:rPr>
              <a:t>(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The social, economic, technology, legal, political, cultural framework we work from)</a:t>
            </a:r>
          </a:p>
          <a:p>
            <a:pPr marL="309563" indent="-342900"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5172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50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678BA-FF08-4AB2-B217-99378224F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524" y="0"/>
            <a:ext cx="11257061" cy="1000461"/>
          </a:xfrm>
        </p:spPr>
        <p:txBody>
          <a:bodyPr/>
          <a:lstStyle/>
          <a:p>
            <a:r>
              <a:rPr lang="en-GB" sz="2400" dirty="0"/>
              <a:t>Prerequisites for the development of curricula/training programs (WP2.3-&gt;D2.3 draft)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98F8621-D6CD-4502-8A4B-25F2583904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5524" y="1384200"/>
            <a:ext cx="11361584" cy="4089600"/>
          </a:xfrm>
        </p:spPr>
        <p:txBody>
          <a:bodyPr/>
          <a:lstStyle/>
          <a:p>
            <a:pPr marL="252413" marR="0" lvl="0" indent="-252413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5172"/>
              </a:buClr>
              <a:buSzPct val="140000"/>
              <a:buFont typeface="Wingdings" pitchFamily="2" charset="2"/>
              <a:buChar char="§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Differentiation of (technical) training needs per country</a:t>
            </a:r>
          </a:p>
          <a:p>
            <a:pPr marL="982663" marR="0" lvl="1" indent="-28575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172"/>
              </a:buClr>
              <a:buSzPct val="115000"/>
              <a:buFont typeface="Verdana" pitchFamily="34" charset="0"/>
              <a:buChar char="●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attention to commonalities,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ip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‘’basic’’ courses </a:t>
            </a:r>
          </a:p>
          <a:p>
            <a:pPr marL="252413" marR="0" lvl="0" indent="-252413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5172"/>
              </a:buClr>
              <a:buSzPct val="140000"/>
              <a:buFont typeface="Wingdings" pitchFamily="2" charset="2"/>
              <a:buChar char="§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A key position for management/entrepreneurship and soft skills</a:t>
            </a:r>
          </a:p>
          <a:p>
            <a:pPr marL="982663" marR="0" lvl="1" indent="-28575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172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management skills, creative thinking, 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relational skills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!</a:t>
            </a:r>
          </a:p>
          <a:p>
            <a:pPr marL="252413" marR="0" lvl="0" indent="-252413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5172"/>
              </a:buClr>
              <a:buSzPct val="140000"/>
              <a:buFont typeface="Wingdings" pitchFamily="2" charset="2"/>
              <a:buChar char="§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Training in practice</a:t>
            </a:r>
          </a:p>
          <a:p>
            <a:pPr marL="982663" marR="0" lvl="1" indent="-28575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172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real-life problems, troubleshooting, 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communication skills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(mentored)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</a:t>
            </a:r>
          </a:p>
          <a:p>
            <a:pPr marL="252413" marR="0" lvl="0" indent="-252413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5172"/>
              </a:buClr>
              <a:buSzPct val="140000"/>
              <a:buFont typeface="Wingdings" pitchFamily="2" charset="2"/>
              <a:buChar char="§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Move towards online training</a:t>
            </a:r>
          </a:p>
          <a:p>
            <a:pPr marL="982663" marR="0" lvl="1" indent="-28575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172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Covid-19, flipped classroom, 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basic courses (freely) available</a:t>
            </a:r>
          </a:p>
          <a:p>
            <a:pPr marL="252413" marR="0" lvl="0" indent="-252413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5172"/>
              </a:buClr>
              <a:buSzPct val="140000"/>
              <a:buFont typeface="Wingdings" pitchFamily="2" charset="2"/>
              <a:buChar char="§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Attention to underprivileged groups and gender issues </a:t>
            </a:r>
          </a:p>
          <a:p>
            <a:pPr marL="982663" marR="0" lvl="1" indent="-28575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172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basic skills, 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decision making functions, (maternity) leave women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7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21E90-1924-4D40-9F93-E3A0F4454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608893"/>
          </a:xfrm>
        </p:spPr>
        <p:txBody>
          <a:bodyPr/>
          <a:lstStyle/>
          <a:p>
            <a:r>
              <a:rPr lang="en-GB" sz="2400" dirty="0"/>
              <a:t>Addressing learners/students (check lists) (WP2.3-&gt;D2.3 draft)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F4C7688-491D-45CF-A0E1-BBD8BF59882E}"/>
              </a:ext>
            </a:extLst>
          </p:cNvPr>
          <p:cNvGraphicFramePr>
            <a:graphicFrameLocks noGrp="1"/>
          </p:cNvGraphicFramePr>
          <p:nvPr/>
        </p:nvGraphicFramePr>
        <p:xfrm>
          <a:off x="964940" y="1623842"/>
          <a:ext cx="9559991" cy="3460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59991">
                  <a:extLst>
                    <a:ext uri="{9D8B030D-6E8A-4147-A177-3AD203B41FA5}">
                      <a16:colId xmlns:a16="http://schemas.microsoft.com/office/drawing/2014/main" val="1693849416"/>
                    </a:ext>
                  </a:extLst>
                </a:gridCol>
              </a:tblGrid>
              <a:tr h="117534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</a:rPr>
                        <a:t>Timing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u="sng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Schedule courses in off peak time (evening, weekends) or in hybrid mode</a:t>
                      </a:r>
                      <a:endParaRPr lang="nl-NL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Design tailor-made fast tracks for business management 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nl-NL" sz="16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19" marR="39219" marT="0" marB="0"/>
                </a:tc>
                <a:extLst>
                  <a:ext uri="{0D108BD9-81ED-4DB2-BD59-A6C34878D82A}">
                    <a16:rowId xmlns:a16="http://schemas.microsoft.com/office/drawing/2014/main" val="3266211489"/>
                  </a:ext>
                </a:extLst>
              </a:tr>
              <a:tr h="119086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600" u="sng" dirty="0">
                          <a:effectLst/>
                        </a:rPr>
                        <a:t>Communication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nl-NL" sz="1600" u="sng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Emphasize the meaningfulness of jobs </a:t>
                      </a:r>
                      <a:endParaRPr lang="nl-NL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Modules and courses should be certified; micro credentials should be offered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nl-NL" sz="16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19" marR="39219" marT="0" marB="0"/>
                </a:tc>
                <a:extLst>
                  <a:ext uri="{0D108BD9-81ED-4DB2-BD59-A6C34878D82A}">
                    <a16:rowId xmlns:a16="http://schemas.microsoft.com/office/drawing/2014/main" val="3003800091"/>
                  </a:ext>
                </a:extLst>
              </a:tr>
              <a:tr h="102235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600" u="sng" dirty="0">
                          <a:effectLst/>
                        </a:rPr>
                        <a:t>Funding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nl-NL" sz="1600" u="sng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Provide e-learning for free, via e-learning platforms</a:t>
                      </a:r>
                      <a:endParaRPr lang="nl-NL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Link subsidies to training certificate requirement  </a:t>
                      </a:r>
                      <a:endParaRPr lang="nl-NL" sz="16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19" marR="39219" marT="0" marB="0"/>
                </a:tc>
                <a:extLst>
                  <a:ext uri="{0D108BD9-81ED-4DB2-BD59-A6C34878D82A}">
                    <a16:rowId xmlns:a16="http://schemas.microsoft.com/office/drawing/2014/main" val="43688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23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139728-D7D8-4F59-916D-805E84B81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524" y="122627"/>
            <a:ext cx="11257061" cy="512074"/>
          </a:xfrm>
        </p:spPr>
        <p:txBody>
          <a:bodyPr/>
          <a:lstStyle/>
          <a:p>
            <a:r>
              <a:rPr lang="en-GB" dirty="0"/>
              <a:t>EU strategy, part 3: Action plan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86C78D-6977-4958-BE80-75C56A44DF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5524" y="1056087"/>
            <a:ext cx="11361584" cy="4089600"/>
          </a:xfrm>
        </p:spPr>
        <p:txBody>
          <a:bodyPr/>
          <a:lstStyle/>
          <a:p>
            <a:r>
              <a:rPr lang="en-GB" sz="2000" dirty="0"/>
              <a:t>Development of national roadmaps (WP2.4)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 National focus regarding job profiles, curricula, methodology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 Timing, man hours and funding, </a:t>
            </a:r>
            <a:r>
              <a:rPr lang="en-US" sz="2000" dirty="0" err="1"/>
              <a:t>organisations</a:t>
            </a:r>
            <a:r>
              <a:rPr lang="en-US" sz="2000" dirty="0"/>
              <a:t>/stakeholders involved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 Output indicators (</a:t>
            </a:r>
            <a:r>
              <a:rPr lang="en-US" sz="2000" dirty="0" err="1"/>
              <a:t>KPIs</a:t>
            </a:r>
            <a:r>
              <a:rPr lang="en-US" sz="2000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 Scenario considerations (WP1.5-&gt;D1.8)</a:t>
            </a:r>
          </a:p>
          <a:p>
            <a:pPr marL="309563" indent="-342900"/>
            <a:r>
              <a:rPr lang="en-US" sz="2000" dirty="0"/>
              <a:t>Curricula development (WP 3.2-3.5) (Curricula design, apprenticeship schemes, training content, train the trainer materials)</a:t>
            </a:r>
            <a:endParaRPr lang="en-GB" sz="2000" dirty="0"/>
          </a:p>
          <a:p>
            <a:pPr marL="309563" indent="-342900">
              <a:buClr>
                <a:srgbClr val="005172"/>
              </a:buClr>
              <a:defRPr/>
            </a:pPr>
            <a:r>
              <a:rPr lang="en-GB" sz="2000" dirty="0">
                <a:solidFill>
                  <a:srgbClr val="005172"/>
                </a:solidFill>
              </a:rPr>
              <a:t>Key issues in implementation (WP4)</a:t>
            </a:r>
          </a:p>
          <a:p>
            <a:pPr marL="1039813" lvl="1" indent="-342900">
              <a:buClr>
                <a:srgbClr val="005172"/>
              </a:buClr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5172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309563" indent="-342900"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en-GB" sz="2000" b="1" dirty="0">
                <a:solidFill>
                  <a:srgbClr val="005172"/>
                </a:solidFill>
              </a:rPr>
              <a:t>National and EU level action plan</a:t>
            </a:r>
          </a:p>
          <a:p>
            <a:pPr marL="0" indent="0">
              <a:buClr>
                <a:srgbClr val="FF0000"/>
              </a:buClr>
              <a:buNone/>
              <a:defRPr/>
            </a:pPr>
            <a:r>
              <a:rPr lang="en-GB" sz="1800" dirty="0">
                <a:solidFill>
                  <a:srgbClr val="005172"/>
                </a:solidFill>
              </a:rPr>
              <a:t>	(Constraints and opportunities for program/course development)</a:t>
            </a:r>
            <a:endParaRPr lang="en-US" sz="1800" dirty="0">
              <a:solidFill>
                <a:srgbClr val="005172"/>
              </a:solidFill>
            </a:endParaRPr>
          </a:p>
          <a:p>
            <a:pPr marL="309563" indent="-342900">
              <a:buClr>
                <a:srgbClr val="005172"/>
              </a:buClr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5172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39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139728-D7D8-4F59-916D-805E84B81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15" y="144142"/>
            <a:ext cx="11855620" cy="673439"/>
          </a:xfrm>
        </p:spPr>
        <p:txBody>
          <a:bodyPr/>
          <a:lstStyle/>
          <a:p>
            <a:r>
              <a:rPr lang="en-GB" sz="2800" dirty="0"/>
              <a:t>EU strategy part 4: how to make the strategy future proof? 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86C78D-6977-4958-BE80-75C56A44DF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5208" y="1287381"/>
            <a:ext cx="11361584" cy="4089600"/>
          </a:xfrm>
        </p:spPr>
        <p:txBody>
          <a:bodyPr/>
          <a:lstStyle/>
          <a:p>
            <a:pPr marL="319087" indent="-285750">
              <a:lnSpc>
                <a:spcPct val="100000"/>
              </a:lnSpc>
              <a:spcBef>
                <a:spcPts val="600"/>
              </a:spcBef>
              <a:buClr>
                <a:srgbClr val="005172"/>
              </a:buClr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A supra-national institute responsible for design and maintenance of a monitoring infrastructure for skills, including </a:t>
            </a:r>
          </a:p>
          <a:p>
            <a:pPr marL="1016000" lvl="1">
              <a:lnSpc>
                <a:spcPct val="100000"/>
              </a:lnSpc>
              <a:spcBef>
                <a:spcPts val="600"/>
              </a:spcBef>
              <a:buClr>
                <a:srgbClr val="005172"/>
              </a:buClr>
              <a:buSzPct val="80000"/>
              <a:buFont typeface="Wingdings" panose="05000000000000000000" pitchFamily="2" charset="2"/>
              <a:buChar char="q"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Quantification of skill/training needs per country and on EU level</a:t>
            </a:r>
          </a:p>
          <a:p>
            <a:pPr marL="1016000" lvl="1">
              <a:lnSpc>
                <a:spcPct val="100000"/>
              </a:lnSpc>
              <a:spcBef>
                <a:spcPts val="600"/>
              </a:spcBef>
              <a:buClr>
                <a:srgbClr val="005172"/>
              </a:buClr>
              <a:buSzPct val="80000"/>
              <a:buFont typeface="Wingdings" panose="05000000000000000000" pitchFamily="2" charset="2"/>
              <a:buChar char="q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Establishment of KPIs for training in the selected job profiles, on EU level and per country</a:t>
            </a:r>
          </a:p>
          <a:p>
            <a:pPr marL="1016000" lvl="1">
              <a:lnSpc>
                <a:spcPct val="100000"/>
              </a:lnSpc>
              <a:spcBef>
                <a:spcPts val="600"/>
              </a:spcBef>
              <a:buClr>
                <a:srgbClr val="005172"/>
              </a:buClr>
              <a:buSzPct val="80000"/>
              <a:buFont typeface="Wingdings" panose="05000000000000000000" pitchFamily="2" charset="2"/>
              <a:buChar char="q"/>
              <a:defRPr/>
            </a:pPr>
            <a:r>
              <a:rPr lang="en-GB" sz="1800" dirty="0">
                <a:solidFill>
                  <a:srgbClr val="005172"/>
                </a:solidFill>
              </a:rPr>
              <a:t>Foresight studies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5172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1016000" lvl="1">
              <a:lnSpc>
                <a:spcPct val="100000"/>
              </a:lnSpc>
              <a:spcBef>
                <a:spcPts val="600"/>
              </a:spcBef>
              <a:buClr>
                <a:srgbClr val="005172"/>
              </a:buClr>
              <a:buSzPct val="80000"/>
              <a:buFont typeface="Wingdings" panose="05000000000000000000" pitchFamily="2" charset="2"/>
              <a:buChar char="q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Policy support</a:t>
            </a:r>
          </a:p>
          <a:p>
            <a:pPr marL="319087" indent="-285750">
              <a:lnSpc>
                <a:spcPct val="100000"/>
              </a:lnSpc>
              <a:spcBef>
                <a:spcPts val="600"/>
              </a:spcBef>
              <a:buClr>
                <a:srgbClr val="005172"/>
              </a:buClr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517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Multi-stakeholder involvement, public-private collaboration, communication and dissemination (WP5.3, 5.4)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GB" sz="1800" b="1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2000" b="1" dirty="0"/>
              <a:t>Design of an Agri-food Skills Observatory </a:t>
            </a:r>
          </a:p>
          <a:p>
            <a:pPr marL="730250" lvl="1" indent="0">
              <a:buClr>
                <a:srgbClr val="FF0000"/>
              </a:buClr>
              <a:buNone/>
            </a:pPr>
            <a:r>
              <a:rPr lang="en-GB" sz="1800" dirty="0"/>
              <a:t>(in line with the work of the Agri-food Pact for Skills)</a:t>
            </a:r>
          </a:p>
        </p:txBody>
      </p:sp>
    </p:spTree>
    <p:extLst>
      <p:ext uri="{BB962C8B-B14F-4D97-AF65-F5344CB8AC3E}">
        <p14:creationId xmlns:p14="http://schemas.microsoft.com/office/powerpoint/2010/main" val="91706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0A0E3-254E-44F3-AAE9-3A7AFCB60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524" y="230203"/>
            <a:ext cx="11257061" cy="641166"/>
          </a:xfrm>
        </p:spPr>
        <p:txBody>
          <a:bodyPr/>
          <a:lstStyle/>
          <a:p>
            <a:r>
              <a:rPr lang="en-GB" dirty="0"/>
              <a:t>FIELDS EU skills strategy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86DBC-33D0-4543-95B0-EBCAF33A6D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1001" y="1501762"/>
            <a:ext cx="11361584" cy="408960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Four components:</a:t>
            </a:r>
          </a:p>
          <a:p>
            <a:pPr marL="0" indent="0">
              <a:buNone/>
            </a:pPr>
            <a:endParaRPr lang="en-GB" sz="2400" dirty="0"/>
          </a:p>
          <a:p>
            <a:pPr>
              <a:lnSpc>
                <a:spcPct val="100000"/>
              </a:lnSpc>
              <a:spcAft>
                <a:spcPts val="600"/>
              </a:spcAft>
              <a:buClrTx/>
            </a:pPr>
            <a:r>
              <a:rPr lang="en-GB" sz="2000" dirty="0"/>
              <a:t>Skill needs and context -&gt; </a:t>
            </a:r>
            <a:r>
              <a:rPr lang="en-GB" sz="2000" b="1" dirty="0"/>
              <a:t>Strategic focus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Tx/>
            </a:pPr>
            <a:r>
              <a:rPr lang="en-GB" sz="2000" dirty="0"/>
              <a:t>Constraints and guidelines for (V)ET development -&gt; </a:t>
            </a:r>
            <a:r>
              <a:rPr lang="en-GB" sz="2000" b="1" dirty="0"/>
              <a:t>Strategic boundaries </a:t>
            </a:r>
            <a:r>
              <a:rPr lang="en-GB" sz="2000" dirty="0"/>
              <a:t>  (      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000" dirty="0"/>
              <a:t>Action plan -&gt; </a:t>
            </a:r>
            <a:r>
              <a:rPr lang="en-GB" sz="2000" b="1" dirty="0"/>
              <a:t>National and EU level action plan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000" dirty="0"/>
              <a:t>How to make the strategy future proof -&gt; </a:t>
            </a:r>
            <a:r>
              <a:rPr lang="en-GB" sz="2000" b="1" dirty="0"/>
              <a:t>Agri-food skills observatory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9FE5851-D6A6-424B-9021-36113D241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28195" y="2099678"/>
            <a:ext cx="641169" cy="641169"/>
          </a:xfrm>
          <a:prstGeom prst="rect">
            <a:avLst/>
          </a:prstGeom>
        </p:spPr>
      </p:pic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6E63350-F0FE-4040-8791-56B82ED1B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117397" y="2740847"/>
            <a:ext cx="523602" cy="523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73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ageningen UR">
  <a:themeElements>
    <a:clrScheme name="WHUK - 010412">
      <a:dk1>
        <a:srgbClr val="005172"/>
      </a:dk1>
      <a:lt1>
        <a:srgbClr val="FFFFFF"/>
      </a:lt1>
      <a:dk2>
        <a:srgbClr val="34B233"/>
      </a:dk2>
      <a:lt2>
        <a:srgbClr val="005172"/>
      </a:lt2>
      <a:accent1>
        <a:srgbClr val="519FD7"/>
      </a:accent1>
      <a:accent2>
        <a:srgbClr val="948A85"/>
      </a:accent2>
      <a:accent3>
        <a:srgbClr val="D5D2CA"/>
      </a:accent3>
      <a:accent4>
        <a:srgbClr val="FF7900"/>
      </a:accent4>
      <a:accent5>
        <a:srgbClr val="00549F"/>
      </a:accent5>
      <a:accent6>
        <a:srgbClr val="000000"/>
      </a:accent6>
      <a:hlink>
        <a:srgbClr val="00549F"/>
      </a:hlink>
      <a:folHlink>
        <a:srgbClr val="000000"/>
      </a:folHlink>
    </a:clrScheme>
    <a:fontScheme name="Wageningen U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3"/>
        </a:solidFill>
      </a:spPr>
      <a:bodyPr wrap="none" rtlCol="0">
        <a:spAutoFit/>
      </a:bodyPr>
      <a:lstStyle>
        <a:defPPr>
          <a:lnSpc>
            <a:spcPts val="1800"/>
          </a:lnSpc>
          <a:defRPr sz="1400" dirty="0" err="1" smtClean="0">
            <a:latin typeface="Verdan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Wageningen UR">
  <a:themeElements>
    <a:clrScheme name="WHUK - 010412">
      <a:dk1>
        <a:srgbClr val="005172"/>
      </a:dk1>
      <a:lt1>
        <a:srgbClr val="FFFFFF"/>
      </a:lt1>
      <a:dk2>
        <a:srgbClr val="34B233"/>
      </a:dk2>
      <a:lt2>
        <a:srgbClr val="005172"/>
      </a:lt2>
      <a:accent1>
        <a:srgbClr val="519FD7"/>
      </a:accent1>
      <a:accent2>
        <a:srgbClr val="948A85"/>
      </a:accent2>
      <a:accent3>
        <a:srgbClr val="D5D2CA"/>
      </a:accent3>
      <a:accent4>
        <a:srgbClr val="FF7900"/>
      </a:accent4>
      <a:accent5>
        <a:srgbClr val="00549F"/>
      </a:accent5>
      <a:accent6>
        <a:srgbClr val="000000"/>
      </a:accent6>
      <a:hlink>
        <a:srgbClr val="00549F"/>
      </a:hlink>
      <a:folHlink>
        <a:srgbClr val="000000"/>
      </a:folHlink>
    </a:clrScheme>
    <a:fontScheme name="Wageningen U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3"/>
        </a:solidFill>
      </a:spPr>
      <a:bodyPr wrap="none" rtlCol="0">
        <a:spAutoFit/>
      </a:bodyPr>
      <a:lstStyle>
        <a:defPPr>
          <a:lnSpc>
            <a:spcPts val="1800"/>
          </a:lnSpc>
          <a:defRPr sz="1400" dirty="0" err="1" smtClean="0">
            <a:latin typeface="Verdana" pitchFamily="34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2_Wageningen UR">
  <a:themeElements>
    <a:clrScheme name="WHUK - 010412">
      <a:dk1>
        <a:srgbClr val="005172"/>
      </a:dk1>
      <a:lt1>
        <a:srgbClr val="FFFFFF"/>
      </a:lt1>
      <a:dk2>
        <a:srgbClr val="34B233"/>
      </a:dk2>
      <a:lt2>
        <a:srgbClr val="005172"/>
      </a:lt2>
      <a:accent1>
        <a:srgbClr val="519FD7"/>
      </a:accent1>
      <a:accent2>
        <a:srgbClr val="948A85"/>
      </a:accent2>
      <a:accent3>
        <a:srgbClr val="D5D2CA"/>
      </a:accent3>
      <a:accent4>
        <a:srgbClr val="FF7900"/>
      </a:accent4>
      <a:accent5>
        <a:srgbClr val="00549F"/>
      </a:accent5>
      <a:accent6>
        <a:srgbClr val="000000"/>
      </a:accent6>
      <a:hlink>
        <a:srgbClr val="00549F"/>
      </a:hlink>
      <a:folHlink>
        <a:srgbClr val="000000"/>
      </a:folHlink>
    </a:clrScheme>
    <a:fontScheme name="Wageningen U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3"/>
        </a:solidFill>
      </a:spPr>
      <a:bodyPr wrap="none" rtlCol="0">
        <a:spAutoFit/>
      </a:bodyPr>
      <a:lstStyle>
        <a:defPPr>
          <a:lnSpc>
            <a:spcPts val="1800"/>
          </a:lnSpc>
          <a:defRPr sz="1400" dirty="0" err="1" smtClean="0">
            <a:latin typeface="Verdana" pitchFamily="34" charset="0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2261</TotalTime>
  <Words>812</Words>
  <Application>Microsoft Office PowerPoint</Application>
  <PresentationFormat>Breedbeeld</PresentationFormat>
  <Paragraphs>102</Paragraphs>
  <Slides>12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6</vt:i4>
      </vt:variant>
      <vt:variant>
        <vt:lpstr>Diatitels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Verdana</vt:lpstr>
      <vt:lpstr>Wingdings</vt:lpstr>
      <vt:lpstr>Wageningen UR</vt:lpstr>
      <vt:lpstr>1_Custom Design</vt:lpstr>
      <vt:lpstr>2_Custom Design</vt:lpstr>
      <vt:lpstr>Custom Design</vt:lpstr>
      <vt:lpstr>1_Wageningen UR</vt:lpstr>
      <vt:lpstr>2_Wageningen UR</vt:lpstr>
      <vt:lpstr>Progress task WP2.3 A European skills strategy  for the agriculture, food industry and forestry sectors </vt:lpstr>
      <vt:lpstr>FIELDS EU skills strategy</vt:lpstr>
      <vt:lpstr>EU strategy part 1: Context and needs</vt:lpstr>
      <vt:lpstr>EU strategy part 2: Constraints and guidelines</vt:lpstr>
      <vt:lpstr>Prerequisites for the development of curricula/training programs (WP2.3-&gt;D2.3 draft)</vt:lpstr>
      <vt:lpstr>Addressing learners/students (check lists) (WP2.3-&gt;D2.3 draft)</vt:lpstr>
      <vt:lpstr>EU strategy, part 3: Action plan</vt:lpstr>
      <vt:lpstr>EU strategy part 4: how to make the strategy future proof? </vt:lpstr>
      <vt:lpstr>FIELDS EU skills strategy</vt:lpstr>
      <vt:lpstr>Thank you</vt:lpstr>
      <vt:lpstr>Challenges in the harmonisation of VET systems</vt:lpstr>
      <vt:lpstr>European skills monitoring system is required, however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Reviewer</dc:creator>
  <cp:lastModifiedBy>Reviewers</cp:lastModifiedBy>
  <cp:revision>139</cp:revision>
  <cp:lastPrinted>2022-05-25T13:07:52Z</cp:lastPrinted>
  <dcterms:created xsi:type="dcterms:W3CDTF">2022-02-09T10:40:37Z</dcterms:created>
  <dcterms:modified xsi:type="dcterms:W3CDTF">2022-05-30T10:09:34Z</dcterms:modified>
</cp:coreProperties>
</file>