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61" r:id="rId3"/>
    <p:sldId id="262" r:id="rId4"/>
    <p:sldId id="263" r:id="rId5"/>
    <p:sldId id="274" r:id="rId6"/>
    <p:sldId id="268" r:id="rId7"/>
    <p:sldId id="272" r:id="rId8"/>
    <p:sldId id="273" r:id="rId9"/>
    <p:sldId id="264" r:id="rId10"/>
    <p:sldId id="266" r:id="rId11"/>
    <p:sldId id="265" r:id="rId12"/>
    <p:sldId id="275" r:id="rId13"/>
    <p:sldId id="278"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14"/>
    <p:restoredTop sz="94713"/>
  </p:normalViewPr>
  <p:slideViewPr>
    <p:cSldViewPr snapToGrid="0">
      <p:cViewPr varScale="1">
        <p:scale>
          <a:sx n="68" d="100"/>
          <a:sy n="68" d="100"/>
        </p:scale>
        <p:origin x="240" y="10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606FEC-DD85-435D-B74A-535EDB9817D2}" type="datetimeFigureOut">
              <a:rPr lang="it-IT" smtClean="0"/>
              <a:t>27/05/22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DD874C-30C7-45B5-BD62-D8F00C057614}" type="slidenum">
              <a:rPr lang="it-IT" smtClean="0"/>
              <a:t>‹#›</a:t>
            </a:fld>
            <a:endParaRPr lang="it-IT"/>
          </a:p>
        </p:txBody>
      </p:sp>
    </p:spTree>
    <p:extLst>
      <p:ext uri="{BB962C8B-B14F-4D97-AF65-F5344CB8AC3E}">
        <p14:creationId xmlns:p14="http://schemas.microsoft.com/office/powerpoint/2010/main" val="2105984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1</a:t>
            </a:fld>
            <a:endParaRPr lang="en-US"/>
          </a:p>
        </p:txBody>
      </p:sp>
    </p:spTree>
    <p:extLst>
      <p:ext uri="{BB962C8B-B14F-4D97-AF65-F5344CB8AC3E}">
        <p14:creationId xmlns:p14="http://schemas.microsoft.com/office/powerpoint/2010/main" val="13915994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11</a:t>
            </a:fld>
            <a:endParaRPr lang="en-US"/>
          </a:p>
        </p:txBody>
      </p:sp>
    </p:spTree>
    <p:extLst>
      <p:ext uri="{BB962C8B-B14F-4D97-AF65-F5344CB8AC3E}">
        <p14:creationId xmlns:p14="http://schemas.microsoft.com/office/powerpoint/2010/main" val="9883947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12</a:t>
            </a:fld>
            <a:endParaRPr lang="en-US"/>
          </a:p>
        </p:txBody>
      </p:sp>
    </p:spTree>
    <p:extLst>
      <p:ext uri="{BB962C8B-B14F-4D97-AF65-F5344CB8AC3E}">
        <p14:creationId xmlns:p14="http://schemas.microsoft.com/office/powerpoint/2010/main" val="754427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13</a:t>
            </a:fld>
            <a:endParaRPr lang="en-US"/>
          </a:p>
        </p:txBody>
      </p:sp>
    </p:spTree>
    <p:extLst>
      <p:ext uri="{BB962C8B-B14F-4D97-AF65-F5344CB8AC3E}">
        <p14:creationId xmlns:p14="http://schemas.microsoft.com/office/powerpoint/2010/main" val="3552054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3</a:t>
            </a:fld>
            <a:endParaRPr lang="en-US"/>
          </a:p>
        </p:txBody>
      </p:sp>
    </p:spTree>
    <p:extLst>
      <p:ext uri="{BB962C8B-B14F-4D97-AF65-F5344CB8AC3E}">
        <p14:creationId xmlns:p14="http://schemas.microsoft.com/office/powerpoint/2010/main" val="1158001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4</a:t>
            </a:fld>
            <a:endParaRPr lang="en-US"/>
          </a:p>
        </p:txBody>
      </p:sp>
    </p:spTree>
    <p:extLst>
      <p:ext uri="{BB962C8B-B14F-4D97-AF65-F5344CB8AC3E}">
        <p14:creationId xmlns:p14="http://schemas.microsoft.com/office/powerpoint/2010/main" val="1206597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5</a:t>
            </a:fld>
            <a:endParaRPr lang="en-US"/>
          </a:p>
        </p:txBody>
      </p:sp>
    </p:spTree>
    <p:extLst>
      <p:ext uri="{BB962C8B-B14F-4D97-AF65-F5344CB8AC3E}">
        <p14:creationId xmlns:p14="http://schemas.microsoft.com/office/powerpoint/2010/main" val="3917643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6</a:t>
            </a:fld>
            <a:endParaRPr lang="en-US"/>
          </a:p>
        </p:txBody>
      </p:sp>
    </p:spTree>
    <p:extLst>
      <p:ext uri="{BB962C8B-B14F-4D97-AF65-F5344CB8AC3E}">
        <p14:creationId xmlns:p14="http://schemas.microsoft.com/office/powerpoint/2010/main" val="10273626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7</a:t>
            </a:fld>
            <a:endParaRPr lang="en-US"/>
          </a:p>
        </p:txBody>
      </p:sp>
    </p:spTree>
    <p:extLst>
      <p:ext uri="{BB962C8B-B14F-4D97-AF65-F5344CB8AC3E}">
        <p14:creationId xmlns:p14="http://schemas.microsoft.com/office/powerpoint/2010/main" val="31074988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8</a:t>
            </a:fld>
            <a:endParaRPr lang="en-US"/>
          </a:p>
        </p:txBody>
      </p:sp>
    </p:spTree>
    <p:extLst>
      <p:ext uri="{BB962C8B-B14F-4D97-AF65-F5344CB8AC3E}">
        <p14:creationId xmlns:p14="http://schemas.microsoft.com/office/powerpoint/2010/main" val="25507125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9</a:t>
            </a:fld>
            <a:endParaRPr lang="en-US"/>
          </a:p>
        </p:txBody>
      </p:sp>
    </p:spTree>
    <p:extLst>
      <p:ext uri="{BB962C8B-B14F-4D97-AF65-F5344CB8AC3E}">
        <p14:creationId xmlns:p14="http://schemas.microsoft.com/office/powerpoint/2010/main" val="633119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10</a:t>
            </a:fld>
            <a:endParaRPr lang="en-US"/>
          </a:p>
        </p:txBody>
      </p:sp>
    </p:spTree>
    <p:extLst>
      <p:ext uri="{BB962C8B-B14F-4D97-AF65-F5344CB8AC3E}">
        <p14:creationId xmlns:p14="http://schemas.microsoft.com/office/powerpoint/2010/main" val="3892818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31B9A5-B6A4-4BD4-96F9-24FAAB405FA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C72E3420-2F32-4DAE-885C-1639D17B4B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4B31FB39-8B9F-499C-8AA2-85374E7FA54E}"/>
              </a:ext>
            </a:extLst>
          </p:cNvPr>
          <p:cNvSpPr>
            <a:spLocks noGrp="1"/>
          </p:cNvSpPr>
          <p:nvPr>
            <p:ph type="dt" sz="half" idx="10"/>
          </p:nvPr>
        </p:nvSpPr>
        <p:spPr/>
        <p:txBody>
          <a:bodyPr/>
          <a:lstStyle/>
          <a:p>
            <a:fld id="{59D63FE7-9F1A-46D3-9009-FB54C9F9A6B4}" type="datetimeFigureOut">
              <a:rPr lang="it-IT" smtClean="0"/>
              <a:t>27/05/22</a:t>
            </a:fld>
            <a:endParaRPr lang="it-IT"/>
          </a:p>
        </p:txBody>
      </p:sp>
      <p:sp>
        <p:nvSpPr>
          <p:cNvPr id="5" name="Segnaposto piè di pagina 4">
            <a:extLst>
              <a:ext uri="{FF2B5EF4-FFF2-40B4-BE49-F238E27FC236}">
                <a16:creationId xmlns:a16="http://schemas.microsoft.com/office/drawing/2014/main" id="{445203C6-3076-4F80-8C9E-746A9317095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DC1D5C2-60A8-47F5-81D9-6D15F7B7F10D}"/>
              </a:ext>
            </a:extLst>
          </p:cNvPr>
          <p:cNvSpPr>
            <a:spLocks noGrp="1"/>
          </p:cNvSpPr>
          <p:nvPr>
            <p:ph type="sldNum" sz="quarter" idx="12"/>
          </p:nvPr>
        </p:nvSpPr>
        <p:spPr/>
        <p:txBody>
          <a:bodyPr/>
          <a:lstStyle/>
          <a:p>
            <a:fld id="{15602D1C-E401-47AC-804E-DF6EF7D9D548}" type="slidenum">
              <a:rPr lang="it-IT" smtClean="0"/>
              <a:t>‹#›</a:t>
            </a:fld>
            <a:endParaRPr lang="it-IT"/>
          </a:p>
        </p:txBody>
      </p:sp>
    </p:spTree>
    <p:extLst>
      <p:ext uri="{BB962C8B-B14F-4D97-AF65-F5344CB8AC3E}">
        <p14:creationId xmlns:p14="http://schemas.microsoft.com/office/powerpoint/2010/main" val="1873537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03B978-1674-446C-AE8C-25ECE59223B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5EBD49A-28DD-4BD2-A4AA-4CECEC71CD3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E6B7167-3759-4AB0-8B06-A61D53CDFF3F}"/>
              </a:ext>
            </a:extLst>
          </p:cNvPr>
          <p:cNvSpPr>
            <a:spLocks noGrp="1"/>
          </p:cNvSpPr>
          <p:nvPr>
            <p:ph type="dt" sz="half" idx="10"/>
          </p:nvPr>
        </p:nvSpPr>
        <p:spPr/>
        <p:txBody>
          <a:bodyPr/>
          <a:lstStyle/>
          <a:p>
            <a:fld id="{59D63FE7-9F1A-46D3-9009-FB54C9F9A6B4}" type="datetimeFigureOut">
              <a:rPr lang="it-IT" smtClean="0"/>
              <a:t>27/05/22</a:t>
            </a:fld>
            <a:endParaRPr lang="it-IT"/>
          </a:p>
        </p:txBody>
      </p:sp>
      <p:sp>
        <p:nvSpPr>
          <p:cNvPr id="5" name="Segnaposto piè di pagina 4">
            <a:extLst>
              <a:ext uri="{FF2B5EF4-FFF2-40B4-BE49-F238E27FC236}">
                <a16:creationId xmlns:a16="http://schemas.microsoft.com/office/drawing/2014/main" id="{BCC6F752-F2F2-42EA-A2F3-8AF03B71BB8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87E00D7-F4A9-4D96-B477-D64495B70D59}"/>
              </a:ext>
            </a:extLst>
          </p:cNvPr>
          <p:cNvSpPr>
            <a:spLocks noGrp="1"/>
          </p:cNvSpPr>
          <p:nvPr>
            <p:ph type="sldNum" sz="quarter" idx="12"/>
          </p:nvPr>
        </p:nvSpPr>
        <p:spPr/>
        <p:txBody>
          <a:bodyPr/>
          <a:lstStyle/>
          <a:p>
            <a:fld id="{15602D1C-E401-47AC-804E-DF6EF7D9D548}" type="slidenum">
              <a:rPr lang="it-IT" smtClean="0"/>
              <a:t>‹#›</a:t>
            </a:fld>
            <a:endParaRPr lang="it-IT"/>
          </a:p>
        </p:txBody>
      </p:sp>
    </p:spTree>
    <p:extLst>
      <p:ext uri="{BB962C8B-B14F-4D97-AF65-F5344CB8AC3E}">
        <p14:creationId xmlns:p14="http://schemas.microsoft.com/office/powerpoint/2010/main" val="2202333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134520C-3BDF-4D85-A665-17A75FCC94E3}"/>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ECF5045-F48A-4525-B21A-AED68BBA576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DD02720-716D-4D34-8AE3-0C28A30D3BC0}"/>
              </a:ext>
            </a:extLst>
          </p:cNvPr>
          <p:cNvSpPr>
            <a:spLocks noGrp="1"/>
          </p:cNvSpPr>
          <p:nvPr>
            <p:ph type="dt" sz="half" idx="10"/>
          </p:nvPr>
        </p:nvSpPr>
        <p:spPr/>
        <p:txBody>
          <a:bodyPr/>
          <a:lstStyle/>
          <a:p>
            <a:fld id="{59D63FE7-9F1A-46D3-9009-FB54C9F9A6B4}" type="datetimeFigureOut">
              <a:rPr lang="it-IT" smtClean="0"/>
              <a:t>27/05/22</a:t>
            </a:fld>
            <a:endParaRPr lang="it-IT"/>
          </a:p>
        </p:txBody>
      </p:sp>
      <p:sp>
        <p:nvSpPr>
          <p:cNvPr id="5" name="Segnaposto piè di pagina 4">
            <a:extLst>
              <a:ext uri="{FF2B5EF4-FFF2-40B4-BE49-F238E27FC236}">
                <a16:creationId xmlns:a16="http://schemas.microsoft.com/office/drawing/2014/main" id="{F8830727-D95A-471D-B9DA-F2DA1FF7D6C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132981C-374F-4A8C-BD82-4C6EEFFBEDDF}"/>
              </a:ext>
            </a:extLst>
          </p:cNvPr>
          <p:cNvSpPr>
            <a:spLocks noGrp="1"/>
          </p:cNvSpPr>
          <p:nvPr>
            <p:ph type="sldNum" sz="quarter" idx="12"/>
          </p:nvPr>
        </p:nvSpPr>
        <p:spPr/>
        <p:txBody>
          <a:bodyPr/>
          <a:lstStyle/>
          <a:p>
            <a:fld id="{15602D1C-E401-47AC-804E-DF6EF7D9D548}" type="slidenum">
              <a:rPr lang="it-IT" smtClean="0"/>
              <a:t>‹#›</a:t>
            </a:fld>
            <a:endParaRPr lang="it-IT"/>
          </a:p>
        </p:txBody>
      </p:sp>
    </p:spTree>
    <p:extLst>
      <p:ext uri="{BB962C8B-B14F-4D97-AF65-F5344CB8AC3E}">
        <p14:creationId xmlns:p14="http://schemas.microsoft.com/office/powerpoint/2010/main" val="3294563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428735-50D7-4EBD-91A5-039D158263C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61B1ED8-8A28-4BC6-85A6-9079DEAC7E07}"/>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119BB86-11B4-47F3-94E5-0391B16CCAA7}"/>
              </a:ext>
            </a:extLst>
          </p:cNvPr>
          <p:cNvSpPr>
            <a:spLocks noGrp="1"/>
          </p:cNvSpPr>
          <p:nvPr>
            <p:ph type="dt" sz="half" idx="10"/>
          </p:nvPr>
        </p:nvSpPr>
        <p:spPr/>
        <p:txBody>
          <a:bodyPr/>
          <a:lstStyle/>
          <a:p>
            <a:fld id="{59D63FE7-9F1A-46D3-9009-FB54C9F9A6B4}" type="datetimeFigureOut">
              <a:rPr lang="it-IT" smtClean="0"/>
              <a:t>27/05/22</a:t>
            </a:fld>
            <a:endParaRPr lang="it-IT"/>
          </a:p>
        </p:txBody>
      </p:sp>
      <p:sp>
        <p:nvSpPr>
          <p:cNvPr id="5" name="Segnaposto piè di pagina 4">
            <a:extLst>
              <a:ext uri="{FF2B5EF4-FFF2-40B4-BE49-F238E27FC236}">
                <a16:creationId xmlns:a16="http://schemas.microsoft.com/office/drawing/2014/main" id="{4A54DFE7-1E91-4361-894B-102EF52C182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F26ED82-E6DD-4291-ACB1-B617088B2283}"/>
              </a:ext>
            </a:extLst>
          </p:cNvPr>
          <p:cNvSpPr>
            <a:spLocks noGrp="1"/>
          </p:cNvSpPr>
          <p:nvPr>
            <p:ph type="sldNum" sz="quarter" idx="12"/>
          </p:nvPr>
        </p:nvSpPr>
        <p:spPr/>
        <p:txBody>
          <a:bodyPr/>
          <a:lstStyle/>
          <a:p>
            <a:fld id="{15602D1C-E401-47AC-804E-DF6EF7D9D548}" type="slidenum">
              <a:rPr lang="it-IT" smtClean="0"/>
              <a:t>‹#›</a:t>
            </a:fld>
            <a:endParaRPr lang="it-IT"/>
          </a:p>
        </p:txBody>
      </p:sp>
    </p:spTree>
    <p:extLst>
      <p:ext uri="{BB962C8B-B14F-4D97-AF65-F5344CB8AC3E}">
        <p14:creationId xmlns:p14="http://schemas.microsoft.com/office/powerpoint/2010/main" val="3806965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466CAE-D95D-42A2-866A-D8D80F5FD06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70D542C-CE86-4485-A253-4D33CD4687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888C70F-F41E-481E-B9FF-64E6459E7FEA}"/>
              </a:ext>
            </a:extLst>
          </p:cNvPr>
          <p:cNvSpPr>
            <a:spLocks noGrp="1"/>
          </p:cNvSpPr>
          <p:nvPr>
            <p:ph type="dt" sz="half" idx="10"/>
          </p:nvPr>
        </p:nvSpPr>
        <p:spPr/>
        <p:txBody>
          <a:bodyPr/>
          <a:lstStyle/>
          <a:p>
            <a:fld id="{59D63FE7-9F1A-46D3-9009-FB54C9F9A6B4}" type="datetimeFigureOut">
              <a:rPr lang="it-IT" smtClean="0"/>
              <a:t>27/05/22</a:t>
            </a:fld>
            <a:endParaRPr lang="it-IT"/>
          </a:p>
        </p:txBody>
      </p:sp>
      <p:sp>
        <p:nvSpPr>
          <p:cNvPr id="5" name="Segnaposto piè di pagina 4">
            <a:extLst>
              <a:ext uri="{FF2B5EF4-FFF2-40B4-BE49-F238E27FC236}">
                <a16:creationId xmlns:a16="http://schemas.microsoft.com/office/drawing/2014/main" id="{4A8FC16A-B4F7-49D3-8EDC-0D391C8FC56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8C9FDC7-44D4-49E0-A354-61352DBBACB2}"/>
              </a:ext>
            </a:extLst>
          </p:cNvPr>
          <p:cNvSpPr>
            <a:spLocks noGrp="1"/>
          </p:cNvSpPr>
          <p:nvPr>
            <p:ph type="sldNum" sz="quarter" idx="12"/>
          </p:nvPr>
        </p:nvSpPr>
        <p:spPr/>
        <p:txBody>
          <a:bodyPr/>
          <a:lstStyle/>
          <a:p>
            <a:fld id="{15602D1C-E401-47AC-804E-DF6EF7D9D548}" type="slidenum">
              <a:rPr lang="it-IT" smtClean="0"/>
              <a:t>‹#›</a:t>
            </a:fld>
            <a:endParaRPr lang="it-IT"/>
          </a:p>
        </p:txBody>
      </p:sp>
    </p:spTree>
    <p:extLst>
      <p:ext uri="{BB962C8B-B14F-4D97-AF65-F5344CB8AC3E}">
        <p14:creationId xmlns:p14="http://schemas.microsoft.com/office/powerpoint/2010/main" val="508325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FA9A50-EE1E-433A-B6AC-52DA06ECBBF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DF97B0F-911E-481B-89FF-8594560E90DA}"/>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179235D-5878-4BAE-915D-C89EDB59725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9FB569D-B2AA-48E2-B794-CB86C2F3D5F8}"/>
              </a:ext>
            </a:extLst>
          </p:cNvPr>
          <p:cNvSpPr>
            <a:spLocks noGrp="1"/>
          </p:cNvSpPr>
          <p:nvPr>
            <p:ph type="dt" sz="half" idx="10"/>
          </p:nvPr>
        </p:nvSpPr>
        <p:spPr/>
        <p:txBody>
          <a:bodyPr/>
          <a:lstStyle/>
          <a:p>
            <a:fld id="{59D63FE7-9F1A-46D3-9009-FB54C9F9A6B4}" type="datetimeFigureOut">
              <a:rPr lang="it-IT" smtClean="0"/>
              <a:t>27/05/22</a:t>
            </a:fld>
            <a:endParaRPr lang="it-IT"/>
          </a:p>
        </p:txBody>
      </p:sp>
      <p:sp>
        <p:nvSpPr>
          <p:cNvPr id="6" name="Segnaposto piè di pagina 5">
            <a:extLst>
              <a:ext uri="{FF2B5EF4-FFF2-40B4-BE49-F238E27FC236}">
                <a16:creationId xmlns:a16="http://schemas.microsoft.com/office/drawing/2014/main" id="{62F01D4A-D6FE-46C5-9663-E2068ECFFEF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F09552-B19F-4249-B0EE-4C715944E43A}"/>
              </a:ext>
            </a:extLst>
          </p:cNvPr>
          <p:cNvSpPr>
            <a:spLocks noGrp="1"/>
          </p:cNvSpPr>
          <p:nvPr>
            <p:ph type="sldNum" sz="quarter" idx="12"/>
          </p:nvPr>
        </p:nvSpPr>
        <p:spPr/>
        <p:txBody>
          <a:bodyPr/>
          <a:lstStyle/>
          <a:p>
            <a:fld id="{15602D1C-E401-47AC-804E-DF6EF7D9D548}" type="slidenum">
              <a:rPr lang="it-IT" smtClean="0"/>
              <a:t>‹#›</a:t>
            </a:fld>
            <a:endParaRPr lang="it-IT"/>
          </a:p>
        </p:txBody>
      </p:sp>
    </p:spTree>
    <p:extLst>
      <p:ext uri="{BB962C8B-B14F-4D97-AF65-F5344CB8AC3E}">
        <p14:creationId xmlns:p14="http://schemas.microsoft.com/office/powerpoint/2010/main" val="3075003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E88C66-19BB-4A2F-8867-8F377A61C9B8}"/>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001F2E6-5BC3-4F5C-B571-67508F2484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18C1ED27-4EC8-44EF-873B-D63C74F0918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2BE8653B-4161-4BB5-A75A-CEFD880DEF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65163DA-E9E8-45CF-BDAE-A298C14F209A}"/>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00F3EA2-967C-45C5-BEBE-28255B4BD2EB}"/>
              </a:ext>
            </a:extLst>
          </p:cNvPr>
          <p:cNvSpPr>
            <a:spLocks noGrp="1"/>
          </p:cNvSpPr>
          <p:nvPr>
            <p:ph type="dt" sz="half" idx="10"/>
          </p:nvPr>
        </p:nvSpPr>
        <p:spPr/>
        <p:txBody>
          <a:bodyPr/>
          <a:lstStyle/>
          <a:p>
            <a:fld id="{59D63FE7-9F1A-46D3-9009-FB54C9F9A6B4}" type="datetimeFigureOut">
              <a:rPr lang="it-IT" smtClean="0"/>
              <a:t>27/05/22</a:t>
            </a:fld>
            <a:endParaRPr lang="it-IT"/>
          </a:p>
        </p:txBody>
      </p:sp>
      <p:sp>
        <p:nvSpPr>
          <p:cNvPr id="8" name="Segnaposto piè di pagina 7">
            <a:extLst>
              <a:ext uri="{FF2B5EF4-FFF2-40B4-BE49-F238E27FC236}">
                <a16:creationId xmlns:a16="http://schemas.microsoft.com/office/drawing/2014/main" id="{B9C4B274-BA2D-40BB-B032-07E0A1174C8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489531DE-BE7E-439B-9A8F-7F807EBD096E}"/>
              </a:ext>
            </a:extLst>
          </p:cNvPr>
          <p:cNvSpPr>
            <a:spLocks noGrp="1"/>
          </p:cNvSpPr>
          <p:nvPr>
            <p:ph type="sldNum" sz="quarter" idx="12"/>
          </p:nvPr>
        </p:nvSpPr>
        <p:spPr/>
        <p:txBody>
          <a:bodyPr/>
          <a:lstStyle/>
          <a:p>
            <a:fld id="{15602D1C-E401-47AC-804E-DF6EF7D9D548}" type="slidenum">
              <a:rPr lang="it-IT" smtClean="0"/>
              <a:t>‹#›</a:t>
            </a:fld>
            <a:endParaRPr lang="it-IT"/>
          </a:p>
        </p:txBody>
      </p:sp>
    </p:spTree>
    <p:extLst>
      <p:ext uri="{BB962C8B-B14F-4D97-AF65-F5344CB8AC3E}">
        <p14:creationId xmlns:p14="http://schemas.microsoft.com/office/powerpoint/2010/main" val="2722882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9AA4DB-2BEB-4512-9E9E-F5D259CE07BB}"/>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116C3C6C-8AE0-4877-8AA3-1C3F800B16F3}"/>
              </a:ext>
            </a:extLst>
          </p:cNvPr>
          <p:cNvSpPr>
            <a:spLocks noGrp="1"/>
          </p:cNvSpPr>
          <p:nvPr>
            <p:ph type="dt" sz="half" idx="10"/>
          </p:nvPr>
        </p:nvSpPr>
        <p:spPr/>
        <p:txBody>
          <a:bodyPr/>
          <a:lstStyle/>
          <a:p>
            <a:fld id="{59D63FE7-9F1A-46D3-9009-FB54C9F9A6B4}" type="datetimeFigureOut">
              <a:rPr lang="it-IT" smtClean="0"/>
              <a:t>27/05/22</a:t>
            </a:fld>
            <a:endParaRPr lang="it-IT"/>
          </a:p>
        </p:txBody>
      </p:sp>
      <p:sp>
        <p:nvSpPr>
          <p:cNvPr id="4" name="Segnaposto piè di pagina 3">
            <a:extLst>
              <a:ext uri="{FF2B5EF4-FFF2-40B4-BE49-F238E27FC236}">
                <a16:creationId xmlns:a16="http://schemas.microsoft.com/office/drawing/2014/main" id="{956171DB-9D86-4FEA-B2A9-7AAEE2A5F5D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1C13CB6-D6BA-4292-8955-D40BA39E80A7}"/>
              </a:ext>
            </a:extLst>
          </p:cNvPr>
          <p:cNvSpPr>
            <a:spLocks noGrp="1"/>
          </p:cNvSpPr>
          <p:nvPr>
            <p:ph type="sldNum" sz="quarter" idx="12"/>
          </p:nvPr>
        </p:nvSpPr>
        <p:spPr/>
        <p:txBody>
          <a:bodyPr/>
          <a:lstStyle/>
          <a:p>
            <a:fld id="{15602D1C-E401-47AC-804E-DF6EF7D9D548}" type="slidenum">
              <a:rPr lang="it-IT" smtClean="0"/>
              <a:t>‹#›</a:t>
            </a:fld>
            <a:endParaRPr lang="it-IT"/>
          </a:p>
        </p:txBody>
      </p:sp>
    </p:spTree>
    <p:extLst>
      <p:ext uri="{BB962C8B-B14F-4D97-AF65-F5344CB8AC3E}">
        <p14:creationId xmlns:p14="http://schemas.microsoft.com/office/powerpoint/2010/main" val="2161425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A0CFA68-F180-49BE-951C-59967B3006C9}"/>
              </a:ext>
            </a:extLst>
          </p:cNvPr>
          <p:cNvSpPr>
            <a:spLocks noGrp="1"/>
          </p:cNvSpPr>
          <p:nvPr>
            <p:ph type="dt" sz="half" idx="10"/>
          </p:nvPr>
        </p:nvSpPr>
        <p:spPr/>
        <p:txBody>
          <a:bodyPr/>
          <a:lstStyle/>
          <a:p>
            <a:fld id="{59D63FE7-9F1A-46D3-9009-FB54C9F9A6B4}" type="datetimeFigureOut">
              <a:rPr lang="it-IT" smtClean="0"/>
              <a:t>27/05/22</a:t>
            </a:fld>
            <a:endParaRPr lang="it-IT"/>
          </a:p>
        </p:txBody>
      </p:sp>
      <p:sp>
        <p:nvSpPr>
          <p:cNvPr id="3" name="Segnaposto piè di pagina 2">
            <a:extLst>
              <a:ext uri="{FF2B5EF4-FFF2-40B4-BE49-F238E27FC236}">
                <a16:creationId xmlns:a16="http://schemas.microsoft.com/office/drawing/2014/main" id="{95E3B8BD-2BE5-4250-A354-284010EB8137}"/>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5E5BF74E-5DD8-408B-B9FA-CC86B0C14E41}"/>
              </a:ext>
            </a:extLst>
          </p:cNvPr>
          <p:cNvSpPr>
            <a:spLocks noGrp="1"/>
          </p:cNvSpPr>
          <p:nvPr>
            <p:ph type="sldNum" sz="quarter" idx="12"/>
          </p:nvPr>
        </p:nvSpPr>
        <p:spPr/>
        <p:txBody>
          <a:bodyPr/>
          <a:lstStyle/>
          <a:p>
            <a:fld id="{15602D1C-E401-47AC-804E-DF6EF7D9D548}" type="slidenum">
              <a:rPr lang="it-IT" smtClean="0"/>
              <a:t>‹#›</a:t>
            </a:fld>
            <a:endParaRPr lang="it-IT"/>
          </a:p>
        </p:txBody>
      </p:sp>
    </p:spTree>
    <p:extLst>
      <p:ext uri="{BB962C8B-B14F-4D97-AF65-F5344CB8AC3E}">
        <p14:creationId xmlns:p14="http://schemas.microsoft.com/office/powerpoint/2010/main" val="2448316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24C44A-53DF-4E7E-8F9C-351A9E1621A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43EEA00-329D-4C1A-87BF-A9DF5C78A2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E7F35F7-80D6-4DA3-B2A3-81E6CABB50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1A4113C-C31F-46DF-A3C5-6CD385C4AD4C}"/>
              </a:ext>
            </a:extLst>
          </p:cNvPr>
          <p:cNvSpPr>
            <a:spLocks noGrp="1"/>
          </p:cNvSpPr>
          <p:nvPr>
            <p:ph type="dt" sz="half" idx="10"/>
          </p:nvPr>
        </p:nvSpPr>
        <p:spPr/>
        <p:txBody>
          <a:bodyPr/>
          <a:lstStyle/>
          <a:p>
            <a:fld id="{59D63FE7-9F1A-46D3-9009-FB54C9F9A6B4}" type="datetimeFigureOut">
              <a:rPr lang="it-IT" smtClean="0"/>
              <a:t>27/05/22</a:t>
            </a:fld>
            <a:endParaRPr lang="it-IT"/>
          </a:p>
        </p:txBody>
      </p:sp>
      <p:sp>
        <p:nvSpPr>
          <p:cNvPr id="6" name="Segnaposto piè di pagina 5">
            <a:extLst>
              <a:ext uri="{FF2B5EF4-FFF2-40B4-BE49-F238E27FC236}">
                <a16:creationId xmlns:a16="http://schemas.microsoft.com/office/drawing/2014/main" id="{CF84829B-496A-45C9-B9CC-34ACD468824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895F935-D064-46B5-88BB-ECB871740477}"/>
              </a:ext>
            </a:extLst>
          </p:cNvPr>
          <p:cNvSpPr>
            <a:spLocks noGrp="1"/>
          </p:cNvSpPr>
          <p:nvPr>
            <p:ph type="sldNum" sz="quarter" idx="12"/>
          </p:nvPr>
        </p:nvSpPr>
        <p:spPr/>
        <p:txBody>
          <a:bodyPr/>
          <a:lstStyle/>
          <a:p>
            <a:fld id="{15602D1C-E401-47AC-804E-DF6EF7D9D548}" type="slidenum">
              <a:rPr lang="it-IT" smtClean="0"/>
              <a:t>‹#›</a:t>
            </a:fld>
            <a:endParaRPr lang="it-IT"/>
          </a:p>
        </p:txBody>
      </p:sp>
    </p:spTree>
    <p:extLst>
      <p:ext uri="{BB962C8B-B14F-4D97-AF65-F5344CB8AC3E}">
        <p14:creationId xmlns:p14="http://schemas.microsoft.com/office/powerpoint/2010/main" val="4158402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504FAB-6492-4142-98E0-D83CCCC1153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7A955C4-5B71-4900-A7D4-3AC5B58776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21B38AC5-12C6-466F-A823-B198BE5D15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8FB2CA1-F76F-401F-9DA4-2FDC47D0EA4A}"/>
              </a:ext>
            </a:extLst>
          </p:cNvPr>
          <p:cNvSpPr>
            <a:spLocks noGrp="1"/>
          </p:cNvSpPr>
          <p:nvPr>
            <p:ph type="dt" sz="half" idx="10"/>
          </p:nvPr>
        </p:nvSpPr>
        <p:spPr/>
        <p:txBody>
          <a:bodyPr/>
          <a:lstStyle/>
          <a:p>
            <a:fld id="{59D63FE7-9F1A-46D3-9009-FB54C9F9A6B4}" type="datetimeFigureOut">
              <a:rPr lang="it-IT" smtClean="0"/>
              <a:t>27/05/22</a:t>
            </a:fld>
            <a:endParaRPr lang="it-IT"/>
          </a:p>
        </p:txBody>
      </p:sp>
      <p:sp>
        <p:nvSpPr>
          <p:cNvPr id="6" name="Segnaposto piè di pagina 5">
            <a:extLst>
              <a:ext uri="{FF2B5EF4-FFF2-40B4-BE49-F238E27FC236}">
                <a16:creationId xmlns:a16="http://schemas.microsoft.com/office/drawing/2014/main" id="{F2553E1D-1C14-4979-8F16-2CA01190665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8D6D4AD-B0E2-4213-872D-B1B9CB14A968}"/>
              </a:ext>
            </a:extLst>
          </p:cNvPr>
          <p:cNvSpPr>
            <a:spLocks noGrp="1"/>
          </p:cNvSpPr>
          <p:nvPr>
            <p:ph type="sldNum" sz="quarter" idx="12"/>
          </p:nvPr>
        </p:nvSpPr>
        <p:spPr/>
        <p:txBody>
          <a:bodyPr/>
          <a:lstStyle/>
          <a:p>
            <a:fld id="{15602D1C-E401-47AC-804E-DF6EF7D9D548}" type="slidenum">
              <a:rPr lang="it-IT" smtClean="0"/>
              <a:t>‹#›</a:t>
            </a:fld>
            <a:endParaRPr lang="it-IT"/>
          </a:p>
        </p:txBody>
      </p:sp>
    </p:spTree>
    <p:extLst>
      <p:ext uri="{BB962C8B-B14F-4D97-AF65-F5344CB8AC3E}">
        <p14:creationId xmlns:p14="http://schemas.microsoft.com/office/powerpoint/2010/main" val="1646313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2EEB5B2-4317-47BB-9A64-E8AA29E1C0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C13234B-18AE-409A-9FFD-F4DC66F30D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726566B-32D0-4BE1-A17F-A109D8162F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D63FE7-9F1A-46D3-9009-FB54C9F9A6B4}" type="datetimeFigureOut">
              <a:rPr lang="it-IT" smtClean="0"/>
              <a:t>27/05/22</a:t>
            </a:fld>
            <a:endParaRPr lang="it-IT"/>
          </a:p>
        </p:txBody>
      </p:sp>
      <p:sp>
        <p:nvSpPr>
          <p:cNvPr id="5" name="Segnaposto piè di pagina 4">
            <a:extLst>
              <a:ext uri="{FF2B5EF4-FFF2-40B4-BE49-F238E27FC236}">
                <a16:creationId xmlns:a16="http://schemas.microsoft.com/office/drawing/2014/main" id="{AC29CB68-F7AB-4C11-8D01-0C319EBC26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262F5BA-E6BD-43D1-96A0-8E4DD4DF6F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602D1C-E401-47AC-804E-DF6EF7D9D548}" type="slidenum">
              <a:rPr lang="it-IT" smtClean="0"/>
              <a:t>‹#›</a:t>
            </a:fld>
            <a:endParaRPr lang="it-IT"/>
          </a:p>
        </p:txBody>
      </p:sp>
    </p:spTree>
    <p:extLst>
      <p:ext uri="{BB962C8B-B14F-4D97-AF65-F5344CB8AC3E}">
        <p14:creationId xmlns:p14="http://schemas.microsoft.com/office/powerpoint/2010/main" val="3688866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8" Type="http://schemas.openxmlformats.org/officeDocument/2006/relationships/hyperlink" Target="mailto:claudio.carpineti@gmail.com" TargetMode="External"/><Relationship Id="rId3" Type="http://schemas.openxmlformats.org/officeDocument/2006/relationships/image" Target="../media/image1.png"/><Relationship Id="rId7" Type="http://schemas.openxmlformats.org/officeDocument/2006/relationships/hyperlink" Target="mailto:tomao@enapra.it"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mailto:d.rossi@confagricoltura.it"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755648" y="2399987"/>
            <a:ext cx="8680704" cy="1268522"/>
          </a:xfrm>
        </p:spPr>
        <p:txBody>
          <a:bodyPr>
            <a:noAutofit/>
          </a:bodyPr>
          <a:lstStyle/>
          <a:p>
            <a:r>
              <a:rPr lang="en-US" sz="4400" dirty="0"/>
              <a:t>WP2 </a:t>
            </a:r>
            <a:br>
              <a:rPr lang="en-US" sz="4400" dirty="0"/>
            </a:br>
            <a:r>
              <a:rPr lang="en-US" sz="4400" b="1" dirty="0"/>
              <a:t>T 2.4  </a:t>
            </a:r>
            <a:r>
              <a:rPr lang="en-US" sz="4400" dirty="0"/>
              <a:t>Roadmap formulation and refining</a:t>
            </a:r>
          </a:p>
        </p:txBody>
      </p:sp>
      <p:sp>
        <p:nvSpPr>
          <p:cNvPr id="4" name="Υπότιτλος 3"/>
          <p:cNvSpPr>
            <a:spLocks noGrp="1"/>
          </p:cNvSpPr>
          <p:nvPr>
            <p:ph type="subTitle" idx="1"/>
          </p:nvPr>
        </p:nvSpPr>
        <p:spPr>
          <a:xfrm>
            <a:off x="2675312" y="4148639"/>
            <a:ext cx="6858000" cy="1217688"/>
          </a:xfrm>
        </p:spPr>
        <p:txBody>
          <a:bodyPr>
            <a:normAutofit fontScale="92500" lnSpcReduction="10000"/>
          </a:bodyPr>
          <a:lstStyle/>
          <a:p>
            <a:r>
              <a:rPr lang="en-US" dirty="0"/>
              <a:t>Daniel Rossi, Delegate R&amp;I</a:t>
            </a:r>
          </a:p>
          <a:p>
            <a:r>
              <a:rPr lang="en-US" dirty="0"/>
              <a:t>Camilla Tomao, Claudio </a:t>
            </a:r>
            <a:r>
              <a:rPr lang="en-US" dirty="0" err="1"/>
              <a:t>Carpineti</a:t>
            </a:r>
            <a:r>
              <a:rPr lang="en-US" dirty="0"/>
              <a:t>, Elisabetta </a:t>
            </a:r>
            <a:r>
              <a:rPr lang="en-US" dirty="0" err="1"/>
              <a:t>Pierantoni</a:t>
            </a:r>
            <a:endParaRPr lang="en-US" dirty="0"/>
          </a:p>
          <a:p>
            <a:r>
              <a:rPr lang="en-US" dirty="0"/>
              <a:t>CONFAGRICOLTURA WP2 Leader</a:t>
            </a:r>
          </a:p>
          <a:p>
            <a:endParaRPr lang="en-US" dirty="0"/>
          </a:p>
        </p:txBody>
      </p:sp>
      <p:sp>
        <p:nvSpPr>
          <p:cNvPr id="6" name="Υπότιτλος 2"/>
          <p:cNvSpPr txBox="1">
            <a:spLocks/>
          </p:cNvSpPr>
          <p:nvPr/>
        </p:nvSpPr>
        <p:spPr>
          <a:xfrm>
            <a:off x="2667000" y="4148639"/>
            <a:ext cx="6858000" cy="9663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000" dirty="0"/>
          </a:p>
        </p:txBody>
      </p:sp>
      <p:sp>
        <p:nvSpPr>
          <p:cNvPr id="7" name="Υπότιτλος 2"/>
          <p:cNvSpPr txBox="1">
            <a:spLocks/>
          </p:cNvSpPr>
          <p:nvPr/>
        </p:nvSpPr>
        <p:spPr>
          <a:xfrm>
            <a:off x="2667000" y="5527702"/>
            <a:ext cx="6858000" cy="9663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600" b="1" baseline="30000" dirty="0"/>
              <a:t> </a:t>
            </a:r>
            <a:r>
              <a:rPr lang="en-US" sz="1600" b="1" dirty="0"/>
              <a:t>30-31</a:t>
            </a:r>
            <a:r>
              <a:rPr lang="en-US" sz="1600" b="1" baseline="30000" dirty="0"/>
              <a:t>st </a:t>
            </a:r>
            <a:r>
              <a:rPr lang="en-US" sz="1600" b="1" dirty="0"/>
              <a:t> May 2022</a:t>
            </a:r>
          </a:p>
          <a:p>
            <a:r>
              <a:rPr lang="en-US" sz="1600" b="1" dirty="0" err="1"/>
              <a:t>Ania</a:t>
            </a:r>
            <a:r>
              <a:rPr lang="en-US" sz="1600" b="1" dirty="0"/>
              <a:t>, France</a:t>
            </a:r>
          </a:p>
        </p:txBody>
      </p:sp>
      <p:sp>
        <p:nvSpPr>
          <p:cNvPr id="3" name="TextBox 2"/>
          <p:cNvSpPr txBox="1"/>
          <p:nvPr/>
        </p:nvSpPr>
        <p:spPr>
          <a:xfrm>
            <a:off x="1615440" y="1080192"/>
            <a:ext cx="8961120" cy="584775"/>
          </a:xfrm>
          <a:prstGeom prst="rect">
            <a:avLst/>
          </a:prstGeom>
          <a:noFill/>
        </p:spPr>
        <p:txBody>
          <a:bodyPr wrap="square" rtlCol="0">
            <a:spAutoFit/>
          </a:bodyPr>
          <a:lstStyle/>
          <a:p>
            <a:pPr algn="ctr"/>
            <a:r>
              <a:rPr lang="en-US" sz="3200" b="1" dirty="0">
                <a:solidFill>
                  <a:srgbClr val="344F59"/>
                </a:solidFill>
              </a:rPr>
              <a:t>FIELDS – Blueprint 612664 – 1/1/20-41/12/24</a:t>
            </a:r>
          </a:p>
        </p:txBody>
      </p:sp>
      <p:pic>
        <p:nvPicPr>
          <p:cNvPr id="5" name="Immagine 4"/>
          <p:cNvPicPr>
            <a:picLocks noChangeAspect="1"/>
          </p:cNvPicPr>
          <p:nvPr/>
        </p:nvPicPr>
        <p:blipFill>
          <a:blip r:embed="rId3"/>
          <a:stretch>
            <a:fillRect/>
          </a:stretch>
        </p:blipFill>
        <p:spPr>
          <a:xfrm>
            <a:off x="9644149" y="457689"/>
            <a:ext cx="2290062" cy="502206"/>
          </a:xfrm>
          <a:prstGeom prst="rect">
            <a:avLst/>
          </a:prstGeom>
        </p:spPr>
      </p:pic>
      <p:pic>
        <p:nvPicPr>
          <p:cNvPr id="8" name="Immagine 7">
            <a:extLst>
              <a:ext uri="{FF2B5EF4-FFF2-40B4-BE49-F238E27FC236}">
                <a16:creationId xmlns:a16="http://schemas.microsoft.com/office/drawing/2014/main" id="{FDA0E692-6F20-4A4E-8451-075EA6523ED4}"/>
              </a:ext>
            </a:extLst>
          </p:cNvPr>
          <p:cNvPicPr>
            <a:picLocks noChangeAspect="1"/>
          </p:cNvPicPr>
          <p:nvPr/>
        </p:nvPicPr>
        <p:blipFill>
          <a:blip r:embed="rId4"/>
          <a:stretch>
            <a:fillRect/>
          </a:stretch>
        </p:blipFill>
        <p:spPr>
          <a:xfrm>
            <a:off x="0" y="6262722"/>
            <a:ext cx="12192000" cy="584774"/>
          </a:xfrm>
          <a:prstGeom prst="rect">
            <a:avLst/>
          </a:prstGeom>
        </p:spPr>
      </p:pic>
      <p:pic>
        <p:nvPicPr>
          <p:cNvPr id="9" name="Immagine 8">
            <a:extLst>
              <a:ext uri="{FF2B5EF4-FFF2-40B4-BE49-F238E27FC236}">
                <a16:creationId xmlns:a16="http://schemas.microsoft.com/office/drawing/2014/main" id="{575EAD06-BB39-44EA-BC77-7AC115D8CA82}"/>
              </a:ext>
            </a:extLst>
          </p:cNvPr>
          <p:cNvPicPr>
            <a:picLocks noChangeAspect="1"/>
          </p:cNvPicPr>
          <p:nvPr/>
        </p:nvPicPr>
        <p:blipFill>
          <a:blip r:embed="rId5"/>
          <a:stretch>
            <a:fillRect/>
          </a:stretch>
        </p:blipFill>
        <p:spPr>
          <a:xfrm>
            <a:off x="474063" y="98472"/>
            <a:ext cx="1289897" cy="1220641"/>
          </a:xfrm>
          <a:prstGeom prst="rect">
            <a:avLst/>
          </a:prstGeom>
        </p:spPr>
      </p:pic>
    </p:spTree>
    <p:extLst>
      <p:ext uri="{BB962C8B-B14F-4D97-AF65-F5344CB8AC3E}">
        <p14:creationId xmlns:p14="http://schemas.microsoft.com/office/powerpoint/2010/main" val="4200938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63960" y="708792"/>
            <a:ext cx="9814560" cy="5509200"/>
          </a:xfrm>
          <a:prstGeom prst="rect">
            <a:avLst/>
          </a:prstGeom>
          <a:noFill/>
        </p:spPr>
        <p:txBody>
          <a:bodyPr wrap="square" rtlCol="0">
            <a:spAutoFit/>
          </a:bodyPr>
          <a:lstStyle/>
          <a:p>
            <a:pPr marL="0" indent="0">
              <a:buNone/>
            </a:pPr>
            <a:endParaRPr lang="en-US" sz="2800" dirty="0"/>
          </a:p>
          <a:p>
            <a:pPr marL="0" indent="0" algn="just">
              <a:buNone/>
            </a:pPr>
            <a:r>
              <a:rPr lang="en-US" sz="2700" dirty="0"/>
              <a:t>The refining of the </a:t>
            </a:r>
            <a:r>
              <a:rPr lang="en-US" sz="2700" b="1" dirty="0"/>
              <a:t>National Roadmaps NRM </a:t>
            </a:r>
            <a:r>
              <a:rPr lang="en-US" sz="2700" dirty="0"/>
              <a:t>will follow the outcomes of WP4 (Implementation).</a:t>
            </a:r>
          </a:p>
          <a:p>
            <a:pPr marL="0" indent="0" algn="just">
              <a:buNone/>
            </a:pPr>
            <a:r>
              <a:rPr lang="en-US" sz="2700" dirty="0"/>
              <a:t>Task WP4 (training material) is also linked to this task (T 2.4).</a:t>
            </a:r>
          </a:p>
          <a:p>
            <a:pPr marL="0" indent="0" algn="just">
              <a:buNone/>
            </a:pPr>
            <a:endParaRPr lang="en-US" sz="2700" dirty="0"/>
          </a:p>
          <a:p>
            <a:pPr marL="0" indent="0" algn="just">
              <a:buNone/>
            </a:pPr>
            <a:r>
              <a:rPr lang="en-US" sz="2700" dirty="0"/>
              <a:t>The feedback from the </a:t>
            </a:r>
            <a:r>
              <a:rPr lang="en-US" sz="2700" b="1" dirty="0"/>
              <a:t>pilot implementation </a:t>
            </a:r>
            <a:r>
              <a:rPr lang="en-US" sz="2700" dirty="0"/>
              <a:t>will be collected to improve and refine the National Roadmaps  by the end of the project.</a:t>
            </a:r>
          </a:p>
          <a:p>
            <a:pPr marL="0" indent="0" algn="just">
              <a:buNone/>
            </a:pPr>
            <a:endParaRPr lang="en-US" sz="2700" dirty="0"/>
          </a:p>
          <a:p>
            <a:pPr marL="0" indent="0" algn="just">
              <a:buNone/>
            </a:pPr>
            <a:r>
              <a:rPr lang="en-US" sz="2700" dirty="0"/>
              <a:t>Link with </a:t>
            </a:r>
            <a:r>
              <a:rPr lang="en-US" sz="2700" b="1" dirty="0"/>
              <a:t>Pact for skills: </a:t>
            </a:r>
            <a:r>
              <a:rPr lang="en-US" sz="2700" dirty="0"/>
              <a:t>the ambition of the partnership is to enable the upskilling and reskilling of the workforce to increase the attractiveness of the sector to the young people and to provide long-life learning opportunities in the agri-food system.</a:t>
            </a:r>
          </a:p>
        </p:txBody>
      </p:sp>
      <p:pic>
        <p:nvPicPr>
          <p:cNvPr id="5" name="Immagine 4"/>
          <p:cNvPicPr>
            <a:picLocks noChangeAspect="1"/>
          </p:cNvPicPr>
          <p:nvPr/>
        </p:nvPicPr>
        <p:blipFill>
          <a:blip r:embed="rId3"/>
          <a:stretch>
            <a:fillRect/>
          </a:stretch>
        </p:blipFill>
        <p:spPr>
          <a:xfrm>
            <a:off x="9644149" y="457689"/>
            <a:ext cx="2290062" cy="502206"/>
          </a:xfrm>
          <a:prstGeom prst="rect">
            <a:avLst/>
          </a:prstGeom>
        </p:spPr>
      </p:pic>
      <p:pic>
        <p:nvPicPr>
          <p:cNvPr id="8" name="Immagine 7">
            <a:extLst>
              <a:ext uri="{FF2B5EF4-FFF2-40B4-BE49-F238E27FC236}">
                <a16:creationId xmlns:a16="http://schemas.microsoft.com/office/drawing/2014/main" id="{FDA0E692-6F20-4A4E-8451-075EA6523ED4}"/>
              </a:ext>
            </a:extLst>
          </p:cNvPr>
          <p:cNvPicPr>
            <a:picLocks noChangeAspect="1"/>
          </p:cNvPicPr>
          <p:nvPr/>
        </p:nvPicPr>
        <p:blipFill>
          <a:blip r:embed="rId4"/>
          <a:stretch>
            <a:fillRect/>
          </a:stretch>
        </p:blipFill>
        <p:spPr>
          <a:xfrm>
            <a:off x="0" y="6262722"/>
            <a:ext cx="12192000" cy="584774"/>
          </a:xfrm>
          <a:prstGeom prst="rect">
            <a:avLst/>
          </a:prstGeom>
        </p:spPr>
      </p:pic>
      <p:pic>
        <p:nvPicPr>
          <p:cNvPr id="9" name="Immagine 8">
            <a:extLst>
              <a:ext uri="{FF2B5EF4-FFF2-40B4-BE49-F238E27FC236}">
                <a16:creationId xmlns:a16="http://schemas.microsoft.com/office/drawing/2014/main" id="{575EAD06-BB39-44EA-BC77-7AC115D8CA82}"/>
              </a:ext>
            </a:extLst>
          </p:cNvPr>
          <p:cNvPicPr>
            <a:picLocks noChangeAspect="1"/>
          </p:cNvPicPr>
          <p:nvPr/>
        </p:nvPicPr>
        <p:blipFill>
          <a:blip r:embed="rId5"/>
          <a:stretch>
            <a:fillRect/>
          </a:stretch>
        </p:blipFill>
        <p:spPr>
          <a:xfrm>
            <a:off x="474063" y="98472"/>
            <a:ext cx="1289897" cy="1220641"/>
          </a:xfrm>
          <a:prstGeom prst="rect">
            <a:avLst/>
          </a:prstGeom>
        </p:spPr>
      </p:pic>
    </p:spTree>
    <p:extLst>
      <p:ext uri="{BB962C8B-B14F-4D97-AF65-F5344CB8AC3E}">
        <p14:creationId xmlns:p14="http://schemas.microsoft.com/office/powerpoint/2010/main" val="3460518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28060" y="546841"/>
            <a:ext cx="8961120" cy="6370975"/>
          </a:xfrm>
          <a:prstGeom prst="rect">
            <a:avLst/>
          </a:prstGeom>
          <a:noFill/>
        </p:spPr>
        <p:txBody>
          <a:bodyPr wrap="square" rtlCol="0">
            <a:spAutoFit/>
          </a:bodyPr>
          <a:lstStyle/>
          <a:p>
            <a:pPr marL="0" indent="0">
              <a:buNone/>
            </a:pPr>
            <a:endParaRPr lang="en-US" sz="2000" dirty="0"/>
          </a:p>
          <a:p>
            <a:pPr marL="0" indent="0">
              <a:buNone/>
            </a:pPr>
            <a:endParaRPr lang="en-US" sz="2400" dirty="0"/>
          </a:p>
          <a:p>
            <a:pPr marL="0" indent="0">
              <a:buNone/>
            </a:pPr>
            <a:endParaRPr lang="en-US" sz="2400" dirty="0"/>
          </a:p>
          <a:p>
            <a:pPr marL="0" indent="0">
              <a:buNone/>
            </a:pPr>
            <a:r>
              <a:rPr lang="en-US" sz="3200" dirty="0"/>
              <a:t>CONFAGRI provided by M28 (April) 2022:</a:t>
            </a:r>
          </a:p>
          <a:p>
            <a:pPr marL="0" indent="0">
              <a:buNone/>
            </a:pPr>
            <a:endParaRPr lang="en-US" sz="2800" dirty="0"/>
          </a:p>
          <a:p>
            <a:pPr marL="342900" indent="-342900">
              <a:buFont typeface="Arial" panose="020B0604020202020204" pitchFamily="34" charset="0"/>
              <a:buChar char="•"/>
            </a:pPr>
            <a:r>
              <a:rPr lang="en-US" sz="2800" b="1" dirty="0"/>
              <a:t>Questionnaire</a:t>
            </a:r>
            <a:r>
              <a:rPr lang="en-US" sz="2800" dirty="0"/>
              <a:t> at National Level as the base of discussion for the NWG meetings</a:t>
            </a:r>
          </a:p>
          <a:p>
            <a:pPr marL="342900" indent="-342900">
              <a:buFont typeface="Arial" panose="020B0604020202020204" pitchFamily="34" charset="0"/>
              <a:buChar char="•"/>
            </a:pPr>
            <a:r>
              <a:rPr lang="en-US" sz="2800" b="1" dirty="0"/>
              <a:t>Letter of invitation </a:t>
            </a:r>
            <a:r>
              <a:rPr lang="en-US" sz="2800" dirty="0"/>
              <a:t>in order to engage relevant stakeholders to attend the NWG</a:t>
            </a:r>
          </a:p>
          <a:p>
            <a:pPr marL="342900" indent="-342900">
              <a:buFont typeface="Arial" panose="020B0604020202020204" pitchFamily="34" charset="0"/>
              <a:buChar char="•"/>
            </a:pPr>
            <a:r>
              <a:rPr lang="en-US" sz="2800" b="1" dirty="0"/>
              <a:t>D 2.4 National Roadmaps Guidelines</a:t>
            </a:r>
            <a:r>
              <a:rPr lang="en-US" sz="2800" dirty="0"/>
              <a:t> on how to design the National Roadmaps and to organize the NWG </a:t>
            </a:r>
          </a:p>
          <a:p>
            <a:pPr marL="342900" indent="-342900">
              <a:buFont typeface="Arial" panose="020B0604020202020204" pitchFamily="34" charset="0"/>
              <a:buChar char="•"/>
            </a:pPr>
            <a:r>
              <a:rPr lang="en-US" sz="2800" b="1" dirty="0"/>
              <a:t>Occupational Profiles Report </a:t>
            </a:r>
            <a:r>
              <a:rPr lang="en-US" sz="2800" dirty="0"/>
              <a:t>developed in task 2.1</a:t>
            </a:r>
          </a:p>
          <a:p>
            <a:pPr marL="0" indent="0">
              <a:buNone/>
            </a:pPr>
            <a:endParaRPr lang="en-US" sz="2400" dirty="0"/>
          </a:p>
          <a:p>
            <a:pPr marL="0" indent="0">
              <a:buNone/>
            </a:pPr>
            <a:endParaRPr lang="en-US" sz="2000" dirty="0"/>
          </a:p>
          <a:p>
            <a:pPr marL="0" indent="0">
              <a:buNone/>
            </a:pPr>
            <a:endParaRPr lang="en-US" sz="2000" dirty="0"/>
          </a:p>
          <a:p>
            <a:pPr marL="0" indent="0">
              <a:buNone/>
            </a:pPr>
            <a:endParaRPr lang="en-US" sz="2000" dirty="0"/>
          </a:p>
        </p:txBody>
      </p:sp>
      <p:pic>
        <p:nvPicPr>
          <p:cNvPr id="5" name="Immagine 4"/>
          <p:cNvPicPr>
            <a:picLocks noChangeAspect="1"/>
          </p:cNvPicPr>
          <p:nvPr/>
        </p:nvPicPr>
        <p:blipFill>
          <a:blip r:embed="rId3"/>
          <a:stretch>
            <a:fillRect/>
          </a:stretch>
        </p:blipFill>
        <p:spPr>
          <a:xfrm>
            <a:off x="9644149" y="457689"/>
            <a:ext cx="2290062" cy="502206"/>
          </a:xfrm>
          <a:prstGeom prst="rect">
            <a:avLst/>
          </a:prstGeom>
        </p:spPr>
      </p:pic>
      <p:pic>
        <p:nvPicPr>
          <p:cNvPr id="8" name="Immagine 7">
            <a:extLst>
              <a:ext uri="{FF2B5EF4-FFF2-40B4-BE49-F238E27FC236}">
                <a16:creationId xmlns:a16="http://schemas.microsoft.com/office/drawing/2014/main" id="{FDA0E692-6F20-4A4E-8451-075EA6523ED4}"/>
              </a:ext>
            </a:extLst>
          </p:cNvPr>
          <p:cNvPicPr>
            <a:picLocks noChangeAspect="1"/>
          </p:cNvPicPr>
          <p:nvPr/>
        </p:nvPicPr>
        <p:blipFill>
          <a:blip r:embed="rId4"/>
          <a:stretch>
            <a:fillRect/>
          </a:stretch>
        </p:blipFill>
        <p:spPr>
          <a:xfrm>
            <a:off x="0" y="6262722"/>
            <a:ext cx="12192000" cy="584774"/>
          </a:xfrm>
          <a:prstGeom prst="rect">
            <a:avLst/>
          </a:prstGeom>
        </p:spPr>
      </p:pic>
      <p:pic>
        <p:nvPicPr>
          <p:cNvPr id="9" name="Immagine 8">
            <a:extLst>
              <a:ext uri="{FF2B5EF4-FFF2-40B4-BE49-F238E27FC236}">
                <a16:creationId xmlns:a16="http://schemas.microsoft.com/office/drawing/2014/main" id="{575EAD06-BB39-44EA-BC77-7AC115D8CA82}"/>
              </a:ext>
            </a:extLst>
          </p:cNvPr>
          <p:cNvPicPr>
            <a:picLocks noChangeAspect="1"/>
          </p:cNvPicPr>
          <p:nvPr/>
        </p:nvPicPr>
        <p:blipFill>
          <a:blip r:embed="rId5"/>
          <a:stretch>
            <a:fillRect/>
          </a:stretch>
        </p:blipFill>
        <p:spPr>
          <a:xfrm>
            <a:off x="474063" y="98472"/>
            <a:ext cx="1289897" cy="1220641"/>
          </a:xfrm>
          <a:prstGeom prst="rect">
            <a:avLst/>
          </a:prstGeom>
        </p:spPr>
      </p:pic>
    </p:spTree>
    <p:extLst>
      <p:ext uri="{BB962C8B-B14F-4D97-AF65-F5344CB8AC3E}">
        <p14:creationId xmlns:p14="http://schemas.microsoft.com/office/powerpoint/2010/main" val="2119522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28060" y="400371"/>
            <a:ext cx="8961120" cy="5940088"/>
          </a:xfrm>
          <a:prstGeom prst="rect">
            <a:avLst/>
          </a:prstGeom>
          <a:noFill/>
        </p:spPr>
        <p:txBody>
          <a:bodyPr wrap="square" rtlCol="0">
            <a:spAutoFit/>
          </a:bodyPr>
          <a:lstStyle/>
          <a:p>
            <a:pPr marL="0" indent="0">
              <a:buNone/>
            </a:pPr>
            <a:endParaRPr lang="en-US" sz="2000" dirty="0"/>
          </a:p>
          <a:p>
            <a:pPr marL="0" indent="0">
              <a:buNone/>
            </a:pPr>
            <a:endParaRPr lang="en-US" sz="2400" b="1" dirty="0"/>
          </a:p>
          <a:p>
            <a:pPr marL="0" indent="0">
              <a:buNone/>
            </a:pPr>
            <a:endParaRPr lang="en-US" sz="2400" b="1" dirty="0"/>
          </a:p>
          <a:p>
            <a:pPr marL="0" indent="0">
              <a:buNone/>
            </a:pPr>
            <a:r>
              <a:rPr lang="en-US" sz="2400" b="1" dirty="0"/>
              <a:t>ACTIONS: </a:t>
            </a:r>
          </a:p>
          <a:p>
            <a:pPr marL="0" indent="0">
              <a:buNone/>
            </a:pPr>
            <a:endParaRPr lang="en-US" sz="2400" b="1" dirty="0"/>
          </a:p>
          <a:p>
            <a:pPr marL="457200" indent="-457200">
              <a:buFont typeface="+mj-lt"/>
              <a:buAutoNum type="arabicPeriod"/>
            </a:pPr>
            <a:r>
              <a:rPr lang="en-US" sz="2800" dirty="0"/>
              <a:t>Responsible National Partners will establish NWG list of participants </a:t>
            </a:r>
          </a:p>
          <a:p>
            <a:pPr marL="457200" indent="-457200">
              <a:buFont typeface="+mj-lt"/>
              <a:buAutoNum type="arabicPeriod"/>
            </a:pPr>
            <a:r>
              <a:rPr lang="en-US" sz="2800" dirty="0"/>
              <a:t>NWG Meeting </a:t>
            </a:r>
          </a:p>
          <a:p>
            <a:pPr marL="457200" indent="-457200">
              <a:buFont typeface="+mj-lt"/>
              <a:buAutoNum type="arabicPeriod"/>
            </a:pPr>
            <a:r>
              <a:rPr lang="en-US" sz="2800" dirty="0"/>
              <a:t>September 2022 Draft of  the 7 National roadmaps (NRM)</a:t>
            </a:r>
          </a:p>
          <a:p>
            <a:endParaRPr lang="en-US" sz="2800" dirty="0"/>
          </a:p>
          <a:p>
            <a:pPr marL="0" indent="0">
              <a:buNone/>
            </a:pPr>
            <a:r>
              <a:rPr lang="en-US" sz="2800" dirty="0"/>
              <a:t>Send National Roadmaps NRM drafts to CONFAGRI by the first week of September 2022, 9th.</a:t>
            </a:r>
          </a:p>
          <a:p>
            <a:pPr marL="0" indent="0">
              <a:buNone/>
            </a:pPr>
            <a:endParaRPr lang="en-US" sz="2000" dirty="0"/>
          </a:p>
          <a:p>
            <a:pPr marL="0" indent="0">
              <a:buNone/>
            </a:pPr>
            <a:endParaRPr lang="en-US" sz="2000" dirty="0"/>
          </a:p>
        </p:txBody>
      </p:sp>
      <p:pic>
        <p:nvPicPr>
          <p:cNvPr id="5" name="Immagine 4"/>
          <p:cNvPicPr>
            <a:picLocks noChangeAspect="1"/>
          </p:cNvPicPr>
          <p:nvPr/>
        </p:nvPicPr>
        <p:blipFill>
          <a:blip r:embed="rId3"/>
          <a:stretch>
            <a:fillRect/>
          </a:stretch>
        </p:blipFill>
        <p:spPr>
          <a:xfrm>
            <a:off x="9644149" y="457689"/>
            <a:ext cx="2290062" cy="502206"/>
          </a:xfrm>
          <a:prstGeom prst="rect">
            <a:avLst/>
          </a:prstGeom>
        </p:spPr>
      </p:pic>
      <p:pic>
        <p:nvPicPr>
          <p:cNvPr id="8" name="Immagine 7">
            <a:extLst>
              <a:ext uri="{FF2B5EF4-FFF2-40B4-BE49-F238E27FC236}">
                <a16:creationId xmlns:a16="http://schemas.microsoft.com/office/drawing/2014/main" id="{FDA0E692-6F20-4A4E-8451-075EA6523ED4}"/>
              </a:ext>
            </a:extLst>
          </p:cNvPr>
          <p:cNvPicPr>
            <a:picLocks noChangeAspect="1"/>
          </p:cNvPicPr>
          <p:nvPr/>
        </p:nvPicPr>
        <p:blipFill>
          <a:blip r:embed="rId4"/>
          <a:stretch>
            <a:fillRect/>
          </a:stretch>
        </p:blipFill>
        <p:spPr>
          <a:xfrm>
            <a:off x="0" y="6262722"/>
            <a:ext cx="12192000" cy="584774"/>
          </a:xfrm>
          <a:prstGeom prst="rect">
            <a:avLst/>
          </a:prstGeom>
        </p:spPr>
      </p:pic>
      <p:pic>
        <p:nvPicPr>
          <p:cNvPr id="9" name="Immagine 8">
            <a:extLst>
              <a:ext uri="{FF2B5EF4-FFF2-40B4-BE49-F238E27FC236}">
                <a16:creationId xmlns:a16="http://schemas.microsoft.com/office/drawing/2014/main" id="{575EAD06-BB39-44EA-BC77-7AC115D8CA82}"/>
              </a:ext>
            </a:extLst>
          </p:cNvPr>
          <p:cNvPicPr>
            <a:picLocks noChangeAspect="1"/>
          </p:cNvPicPr>
          <p:nvPr/>
        </p:nvPicPr>
        <p:blipFill>
          <a:blip r:embed="rId5"/>
          <a:stretch>
            <a:fillRect/>
          </a:stretch>
        </p:blipFill>
        <p:spPr>
          <a:xfrm>
            <a:off x="474063" y="98472"/>
            <a:ext cx="1289897" cy="1220641"/>
          </a:xfrm>
          <a:prstGeom prst="rect">
            <a:avLst/>
          </a:prstGeom>
        </p:spPr>
      </p:pic>
    </p:spTree>
    <p:extLst>
      <p:ext uri="{BB962C8B-B14F-4D97-AF65-F5344CB8AC3E}">
        <p14:creationId xmlns:p14="http://schemas.microsoft.com/office/powerpoint/2010/main" val="234083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28060" y="1319113"/>
            <a:ext cx="8961120" cy="1384995"/>
          </a:xfrm>
          <a:prstGeom prst="rect">
            <a:avLst/>
          </a:prstGeom>
          <a:noFill/>
        </p:spPr>
        <p:txBody>
          <a:bodyPr wrap="square" rtlCol="0">
            <a:spAutoFit/>
          </a:bodyPr>
          <a:lstStyle/>
          <a:p>
            <a:pPr marL="0" indent="0">
              <a:buNone/>
            </a:pPr>
            <a:endParaRPr lang="en-US" sz="2000" dirty="0"/>
          </a:p>
          <a:p>
            <a:pPr marL="0" indent="0">
              <a:buNone/>
            </a:pPr>
            <a:endParaRPr lang="en-US" sz="2400" b="1" dirty="0"/>
          </a:p>
          <a:p>
            <a:pPr marL="0" indent="0">
              <a:buNone/>
            </a:pPr>
            <a:endParaRPr lang="en-US" sz="2000" dirty="0"/>
          </a:p>
          <a:p>
            <a:pPr marL="0" indent="0">
              <a:buNone/>
            </a:pPr>
            <a:endParaRPr lang="en-US" sz="2000" dirty="0"/>
          </a:p>
        </p:txBody>
      </p:sp>
      <p:pic>
        <p:nvPicPr>
          <p:cNvPr id="5" name="Immagine 4"/>
          <p:cNvPicPr>
            <a:picLocks noChangeAspect="1"/>
          </p:cNvPicPr>
          <p:nvPr/>
        </p:nvPicPr>
        <p:blipFill>
          <a:blip r:embed="rId3"/>
          <a:stretch>
            <a:fillRect/>
          </a:stretch>
        </p:blipFill>
        <p:spPr>
          <a:xfrm>
            <a:off x="9644149" y="457689"/>
            <a:ext cx="2290062" cy="502206"/>
          </a:xfrm>
          <a:prstGeom prst="rect">
            <a:avLst/>
          </a:prstGeom>
        </p:spPr>
      </p:pic>
      <p:pic>
        <p:nvPicPr>
          <p:cNvPr id="8" name="Immagine 7">
            <a:extLst>
              <a:ext uri="{FF2B5EF4-FFF2-40B4-BE49-F238E27FC236}">
                <a16:creationId xmlns:a16="http://schemas.microsoft.com/office/drawing/2014/main" id="{FDA0E692-6F20-4A4E-8451-075EA6523ED4}"/>
              </a:ext>
            </a:extLst>
          </p:cNvPr>
          <p:cNvPicPr>
            <a:picLocks noChangeAspect="1"/>
          </p:cNvPicPr>
          <p:nvPr/>
        </p:nvPicPr>
        <p:blipFill>
          <a:blip r:embed="rId4"/>
          <a:stretch>
            <a:fillRect/>
          </a:stretch>
        </p:blipFill>
        <p:spPr>
          <a:xfrm>
            <a:off x="0" y="6262722"/>
            <a:ext cx="12192000" cy="584774"/>
          </a:xfrm>
          <a:prstGeom prst="rect">
            <a:avLst/>
          </a:prstGeom>
        </p:spPr>
      </p:pic>
      <p:pic>
        <p:nvPicPr>
          <p:cNvPr id="9" name="Immagine 8">
            <a:extLst>
              <a:ext uri="{FF2B5EF4-FFF2-40B4-BE49-F238E27FC236}">
                <a16:creationId xmlns:a16="http://schemas.microsoft.com/office/drawing/2014/main" id="{575EAD06-BB39-44EA-BC77-7AC115D8CA82}"/>
              </a:ext>
            </a:extLst>
          </p:cNvPr>
          <p:cNvPicPr>
            <a:picLocks noChangeAspect="1"/>
          </p:cNvPicPr>
          <p:nvPr/>
        </p:nvPicPr>
        <p:blipFill>
          <a:blip r:embed="rId5"/>
          <a:stretch>
            <a:fillRect/>
          </a:stretch>
        </p:blipFill>
        <p:spPr>
          <a:xfrm>
            <a:off x="474063" y="98472"/>
            <a:ext cx="1289897" cy="1220641"/>
          </a:xfrm>
          <a:prstGeom prst="rect">
            <a:avLst/>
          </a:prstGeom>
        </p:spPr>
      </p:pic>
      <p:sp>
        <p:nvSpPr>
          <p:cNvPr id="7" name="Content Placeholder 2">
            <a:extLst>
              <a:ext uri="{FF2B5EF4-FFF2-40B4-BE49-F238E27FC236}">
                <a16:creationId xmlns:a16="http://schemas.microsoft.com/office/drawing/2014/main" id="{7EC31D23-9637-6341-9F8F-55778529998A}"/>
              </a:ext>
            </a:extLst>
          </p:cNvPr>
          <p:cNvSpPr txBox="1">
            <a:spLocks/>
          </p:cNvSpPr>
          <p:nvPr/>
        </p:nvSpPr>
        <p:spPr>
          <a:xfrm>
            <a:off x="838200" y="708792"/>
            <a:ext cx="10515600" cy="500620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it-IT" sz="4800" b="1" i="1" dirty="0" err="1">
                <a:latin typeface="Arial" panose="020B0604020202020204" pitchFamily="34" charset="0"/>
                <a:cs typeface="Arial" panose="020B0604020202020204" pitchFamily="34" charset="0"/>
              </a:rPr>
              <a:t>Thank</a:t>
            </a:r>
            <a:r>
              <a:rPr lang="it-IT" sz="4800" b="1" i="1" dirty="0">
                <a:latin typeface="Arial" panose="020B0604020202020204" pitchFamily="34" charset="0"/>
                <a:cs typeface="Arial" panose="020B0604020202020204" pitchFamily="34" charset="0"/>
              </a:rPr>
              <a:t> </a:t>
            </a:r>
            <a:r>
              <a:rPr lang="it-IT" sz="4800" b="1" i="1" dirty="0" err="1">
                <a:latin typeface="Arial" panose="020B0604020202020204" pitchFamily="34" charset="0"/>
                <a:cs typeface="Arial" panose="020B0604020202020204" pitchFamily="34" charset="0"/>
              </a:rPr>
              <a:t>You</a:t>
            </a:r>
            <a:r>
              <a:rPr lang="it-IT" sz="4800" b="1" i="1" dirty="0">
                <a:latin typeface="Arial" panose="020B0604020202020204" pitchFamily="34" charset="0"/>
                <a:cs typeface="Arial" panose="020B0604020202020204" pitchFamily="34" charset="0"/>
              </a:rPr>
              <a:t>!</a:t>
            </a:r>
          </a:p>
          <a:p>
            <a:endParaRPr lang="it-IT" sz="2600" b="1" i="1" dirty="0">
              <a:latin typeface="Arial" panose="020B0604020202020204" pitchFamily="34" charset="0"/>
              <a:cs typeface="Arial" panose="020B0604020202020204" pitchFamily="34" charset="0"/>
            </a:endParaRPr>
          </a:p>
          <a:p>
            <a:r>
              <a:rPr lang="it-IT" sz="2500" dirty="0">
                <a:latin typeface="Arial" panose="020B0604020202020204" pitchFamily="34" charset="0"/>
                <a:cs typeface="Arial" panose="020B0604020202020204" pitchFamily="34" charset="0"/>
              </a:rPr>
              <a:t>Daniel Rossi</a:t>
            </a:r>
          </a:p>
          <a:p>
            <a:r>
              <a:rPr lang="it-IT" sz="2500" dirty="0">
                <a:latin typeface="Arial" panose="020B0604020202020204" pitchFamily="34" charset="0"/>
                <a:cs typeface="Arial" panose="020B0604020202020204" pitchFamily="34" charset="0"/>
                <a:hlinkClick r:id="rId6"/>
              </a:rPr>
              <a:t>d.rossi@confagricoltura.it</a:t>
            </a:r>
            <a:endParaRPr lang="it-IT" sz="2500" dirty="0">
              <a:latin typeface="Arial" panose="020B0604020202020204" pitchFamily="34" charset="0"/>
              <a:cs typeface="Arial" panose="020B0604020202020204" pitchFamily="34" charset="0"/>
            </a:endParaRPr>
          </a:p>
          <a:p>
            <a:endParaRPr lang="it-IT" sz="1000" dirty="0">
              <a:latin typeface="Arial" panose="020B0604020202020204" pitchFamily="34" charset="0"/>
              <a:cs typeface="Arial" panose="020B0604020202020204" pitchFamily="34" charset="0"/>
            </a:endParaRPr>
          </a:p>
          <a:p>
            <a:r>
              <a:rPr lang="it-IT" sz="2500" dirty="0">
                <a:latin typeface="Arial" panose="020B0604020202020204" pitchFamily="34" charset="0"/>
                <a:cs typeface="Arial" panose="020B0604020202020204" pitchFamily="34" charset="0"/>
              </a:rPr>
              <a:t>Camilla </a:t>
            </a:r>
            <a:r>
              <a:rPr lang="it-IT" sz="2500" dirty="0" err="1">
                <a:latin typeface="Arial" panose="020B0604020202020204" pitchFamily="34" charset="0"/>
                <a:cs typeface="Arial" panose="020B0604020202020204" pitchFamily="34" charset="0"/>
              </a:rPr>
              <a:t>Tomao</a:t>
            </a:r>
            <a:endParaRPr lang="it-IT" sz="2500" dirty="0">
              <a:latin typeface="Arial" panose="020B0604020202020204" pitchFamily="34" charset="0"/>
              <a:cs typeface="Arial" panose="020B0604020202020204" pitchFamily="34" charset="0"/>
            </a:endParaRPr>
          </a:p>
          <a:p>
            <a:r>
              <a:rPr lang="it-IT" sz="2500" dirty="0">
                <a:latin typeface="Arial" panose="020B0604020202020204" pitchFamily="34" charset="0"/>
                <a:cs typeface="Arial" panose="020B0604020202020204" pitchFamily="34" charset="0"/>
                <a:hlinkClick r:id="rId7"/>
              </a:rPr>
              <a:t>tomao@enapra.it</a:t>
            </a:r>
            <a:endParaRPr lang="it-IT" sz="2500" dirty="0">
              <a:latin typeface="Arial" panose="020B0604020202020204" pitchFamily="34" charset="0"/>
              <a:cs typeface="Arial" panose="020B0604020202020204" pitchFamily="34" charset="0"/>
            </a:endParaRPr>
          </a:p>
          <a:p>
            <a:endParaRPr lang="it-IT" sz="1000" dirty="0">
              <a:latin typeface="Arial" panose="020B0604020202020204" pitchFamily="34" charset="0"/>
              <a:cs typeface="Arial" panose="020B0604020202020204" pitchFamily="34" charset="0"/>
            </a:endParaRPr>
          </a:p>
          <a:p>
            <a:r>
              <a:rPr lang="it-IT" sz="2500" dirty="0">
                <a:latin typeface="Arial" panose="020B0604020202020204" pitchFamily="34" charset="0"/>
                <a:cs typeface="Arial" panose="020B0604020202020204" pitchFamily="34" charset="0"/>
              </a:rPr>
              <a:t>Claudio Carpineti</a:t>
            </a:r>
          </a:p>
          <a:p>
            <a:r>
              <a:rPr lang="it-IT" sz="2500" dirty="0">
                <a:latin typeface="Arial" panose="020B0604020202020204" pitchFamily="34" charset="0"/>
                <a:cs typeface="Arial" panose="020B0604020202020204" pitchFamily="34" charset="0"/>
                <a:hlinkClick r:id="rId8"/>
              </a:rPr>
              <a:t>claudio.carpineti@gmail.com</a:t>
            </a:r>
            <a:endParaRPr lang="it-IT" sz="2500" dirty="0">
              <a:latin typeface="Arial" panose="020B0604020202020204" pitchFamily="34" charset="0"/>
              <a:cs typeface="Arial" panose="020B0604020202020204" pitchFamily="34" charset="0"/>
            </a:endParaRPr>
          </a:p>
          <a:p>
            <a:endParaRPr lang="it-IT" sz="2500" dirty="0">
              <a:latin typeface="Arial" panose="020B0604020202020204" pitchFamily="34" charset="0"/>
              <a:cs typeface="Arial" panose="020B0604020202020204" pitchFamily="34" charset="0"/>
            </a:endParaRPr>
          </a:p>
          <a:p>
            <a:endParaRPr lang="it-IT" sz="2500" dirty="0">
              <a:latin typeface="Arial" panose="020B0604020202020204" pitchFamily="34" charset="0"/>
              <a:cs typeface="Arial" panose="020B0604020202020204" pitchFamily="34" charset="0"/>
            </a:endParaRPr>
          </a:p>
          <a:p>
            <a:endParaRPr lang="it-IT" sz="3200" dirty="0">
              <a:latin typeface="Arial" panose="020B0604020202020204" pitchFamily="34" charset="0"/>
              <a:cs typeface="Arial" panose="020B0604020202020204" pitchFamily="34" charset="0"/>
            </a:endParaRPr>
          </a:p>
          <a:p>
            <a:endParaRPr lang="it-IT" sz="3200" dirty="0">
              <a:latin typeface="Arial" panose="020B0604020202020204" pitchFamily="34" charset="0"/>
              <a:cs typeface="Arial" panose="020B0604020202020204" pitchFamily="34" charset="0"/>
            </a:endParaRPr>
          </a:p>
          <a:p>
            <a:endParaRPr lang="it-IT" sz="4800" dirty="0" err="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0424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7D8E67F2-F753-4E06-8229-4970A6725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483095" cy="6854272"/>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2EE1BDFD-564B-44A4-841A-50D6A8E75CB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Τίτλος 6"/>
          <p:cNvSpPr>
            <a:spLocks noGrp="1"/>
          </p:cNvSpPr>
          <p:nvPr>
            <p:ph type="title"/>
          </p:nvPr>
        </p:nvSpPr>
        <p:spPr>
          <a:xfrm>
            <a:off x="6165525" y="637069"/>
            <a:ext cx="4977976" cy="2000980"/>
          </a:xfrm>
        </p:spPr>
        <p:txBody>
          <a:bodyPr>
            <a:normAutofit/>
          </a:bodyPr>
          <a:lstStyle/>
          <a:p>
            <a:r>
              <a:rPr lang="en-US" sz="3600" b="1" dirty="0"/>
              <a:t>T2.4 Roadmap formulation and refining</a:t>
            </a:r>
            <a:endParaRPr lang="en-US" sz="4000" b="1" dirty="0">
              <a:solidFill>
                <a:srgbClr val="000000"/>
              </a:solidFill>
            </a:endParaRPr>
          </a:p>
        </p:txBody>
      </p:sp>
      <p:sp>
        <p:nvSpPr>
          <p:cNvPr id="18" name="Freeform 60">
            <a:extLst>
              <a:ext uri="{FF2B5EF4-FFF2-40B4-BE49-F238E27FC236}">
                <a16:creationId xmlns:a16="http://schemas.microsoft.com/office/drawing/2014/main" id="{007B8288-68CC-4847-8419-CF535B6B7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3882" y="0"/>
            <a:ext cx="3880988" cy="2206512"/>
          </a:xfrm>
          <a:custGeom>
            <a:avLst/>
            <a:gdLst>
              <a:gd name="connsiteX0" fmla="*/ 20753 w 3960193"/>
              <a:gd name="connsiteY0" fmla="*/ 0 h 2251543"/>
              <a:gd name="connsiteX1" fmla="*/ 3939440 w 3960193"/>
              <a:gd name="connsiteY1" fmla="*/ 0 h 2251543"/>
              <a:gd name="connsiteX2" fmla="*/ 3949969 w 3960193"/>
              <a:gd name="connsiteY2" fmla="*/ 68994 h 2251543"/>
              <a:gd name="connsiteX3" fmla="*/ 3960193 w 3960193"/>
              <a:gd name="connsiteY3" fmla="*/ 271447 h 2251543"/>
              <a:gd name="connsiteX4" fmla="*/ 1980096 w 3960193"/>
              <a:gd name="connsiteY4" fmla="*/ 2251543 h 2251543"/>
              <a:gd name="connsiteX5" fmla="*/ 0 w 3960193"/>
              <a:gd name="connsiteY5" fmla="*/ 271447 h 2251543"/>
              <a:gd name="connsiteX6" fmla="*/ 10224 w 3960193"/>
              <a:gd name="connsiteY6" fmla="*/ 68994 h 2251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60193" h="2251543">
                <a:moveTo>
                  <a:pt x="20753" y="0"/>
                </a:moveTo>
                <a:lnTo>
                  <a:pt x="3939440" y="0"/>
                </a:lnTo>
                <a:lnTo>
                  <a:pt x="3949969" y="68994"/>
                </a:lnTo>
                <a:cubicBezTo>
                  <a:pt x="3956730" y="135559"/>
                  <a:pt x="3960193" y="203099"/>
                  <a:pt x="3960193" y="271447"/>
                </a:cubicBezTo>
                <a:cubicBezTo>
                  <a:pt x="3960193" y="1365024"/>
                  <a:pt x="3073674" y="2251543"/>
                  <a:pt x="1980096" y="2251543"/>
                </a:cubicBezTo>
                <a:cubicBezTo>
                  <a:pt x="886519" y="2251543"/>
                  <a:pt x="0" y="1365024"/>
                  <a:pt x="0" y="271447"/>
                </a:cubicBezTo>
                <a:cubicBezTo>
                  <a:pt x="0" y="203099"/>
                  <a:pt x="3463" y="135559"/>
                  <a:pt x="10224" y="68994"/>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 name="Immagine 1"/>
          <p:cNvPicPr>
            <a:picLocks noChangeAspect="1"/>
          </p:cNvPicPr>
          <p:nvPr/>
        </p:nvPicPr>
        <p:blipFill>
          <a:blip r:embed="rId3"/>
          <a:stretch>
            <a:fillRect/>
          </a:stretch>
        </p:blipFill>
        <p:spPr>
          <a:xfrm>
            <a:off x="2441496" y="616049"/>
            <a:ext cx="2532690" cy="555413"/>
          </a:xfrm>
          <a:prstGeom prst="rect">
            <a:avLst/>
          </a:prstGeom>
        </p:spPr>
      </p:pic>
      <p:sp>
        <p:nvSpPr>
          <p:cNvPr id="20" name="Freeform 68">
            <a:extLst>
              <a:ext uri="{FF2B5EF4-FFF2-40B4-BE49-F238E27FC236}">
                <a16:creationId xmlns:a16="http://schemas.microsoft.com/office/drawing/2014/main" id="{32BA8EA8-C1B6-4309-B674-F9F399B962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912701"/>
            <a:ext cx="4942589" cy="3945299"/>
          </a:xfrm>
          <a:custGeom>
            <a:avLst/>
            <a:gdLst>
              <a:gd name="connsiteX0" fmla="*/ 2223943 w 4942589"/>
              <a:gd name="connsiteY0" fmla="*/ 0 h 3945299"/>
              <a:gd name="connsiteX1" fmla="*/ 4942589 w 4942589"/>
              <a:gd name="connsiteY1" fmla="*/ 2718646 h 3945299"/>
              <a:gd name="connsiteX2" fmla="*/ 4728945 w 4942589"/>
              <a:gd name="connsiteY2" fmla="*/ 3776866 h 3945299"/>
              <a:gd name="connsiteX3" fmla="*/ 4647806 w 4942589"/>
              <a:gd name="connsiteY3" fmla="*/ 3945299 h 3945299"/>
              <a:gd name="connsiteX4" fmla="*/ 0 w 4942589"/>
              <a:gd name="connsiteY4" fmla="*/ 3945299 h 3945299"/>
              <a:gd name="connsiteX5" fmla="*/ 0 w 4942589"/>
              <a:gd name="connsiteY5" fmla="*/ 1157971 h 3945299"/>
              <a:gd name="connsiteX6" fmla="*/ 126104 w 4942589"/>
              <a:gd name="connsiteY6" fmla="*/ 989335 h 3945299"/>
              <a:gd name="connsiteX7" fmla="*/ 2223943 w 4942589"/>
              <a:gd name="connsiteY7" fmla="*/ 0 h 3945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42589" h="3945299">
                <a:moveTo>
                  <a:pt x="2223943" y="0"/>
                </a:moveTo>
                <a:cubicBezTo>
                  <a:pt x="3725410" y="0"/>
                  <a:pt x="4942589" y="1217179"/>
                  <a:pt x="4942589" y="2718646"/>
                </a:cubicBezTo>
                <a:cubicBezTo>
                  <a:pt x="4942589" y="3094013"/>
                  <a:pt x="4866516" y="3451612"/>
                  <a:pt x="4728945" y="3776866"/>
                </a:cubicBezTo>
                <a:lnTo>
                  <a:pt x="4647806" y="3945299"/>
                </a:lnTo>
                <a:lnTo>
                  <a:pt x="0" y="3945299"/>
                </a:lnTo>
                <a:lnTo>
                  <a:pt x="0" y="1157971"/>
                </a:lnTo>
                <a:lnTo>
                  <a:pt x="126104" y="989335"/>
                </a:lnTo>
                <a:cubicBezTo>
                  <a:pt x="624744" y="385123"/>
                  <a:pt x="1379368" y="0"/>
                  <a:pt x="2223943"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9" name="Immagine 8">
            <a:extLst>
              <a:ext uri="{FF2B5EF4-FFF2-40B4-BE49-F238E27FC236}">
                <a16:creationId xmlns:a16="http://schemas.microsoft.com/office/drawing/2014/main" id="{80B705CC-E7AC-4138-8DB3-092BA83CFF98}"/>
              </a:ext>
            </a:extLst>
          </p:cNvPr>
          <p:cNvPicPr>
            <a:picLocks noChangeAspect="1"/>
          </p:cNvPicPr>
          <p:nvPr/>
        </p:nvPicPr>
        <p:blipFill>
          <a:blip r:embed="rId4"/>
          <a:stretch>
            <a:fillRect/>
          </a:stretch>
        </p:blipFill>
        <p:spPr>
          <a:xfrm>
            <a:off x="792634" y="3875314"/>
            <a:ext cx="2817300" cy="2670429"/>
          </a:xfrm>
          <a:prstGeom prst="rect">
            <a:avLst/>
          </a:prstGeom>
        </p:spPr>
      </p:pic>
      <p:sp>
        <p:nvSpPr>
          <p:cNvPr id="8" name="Θέση περιεχομένου 7"/>
          <p:cNvSpPr>
            <a:spLocks noGrp="1"/>
          </p:cNvSpPr>
          <p:nvPr>
            <p:ph idx="1"/>
          </p:nvPr>
        </p:nvSpPr>
        <p:spPr>
          <a:xfrm>
            <a:off x="6090574" y="2535382"/>
            <a:ext cx="5923235" cy="3525590"/>
          </a:xfrm>
        </p:spPr>
        <p:txBody>
          <a:bodyPr anchor="ctr">
            <a:norm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Duration: M17 May 2021-M48 December 2023</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Leader: </a:t>
            </a: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CONFAGRICOLTURA </a:t>
            </a: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Partners Involved: all </a:t>
            </a:r>
          </a:p>
          <a:p>
            <a:endParaRPr lang="en-US" sz="1100" dirty="0">
              <a:solidFill>
                <a:srgbClr val="000000"/>
              </a:solidFill>
            </a:endParaRPr>
          </a:p>
          <a:p>
            <a:pPr marL="0" indent="0">
              <a:buNone/>
            </a:pPr>
            <a:r>
              <a:rPr lang="en-US" sz="1700" b="1" dirty="0">
                <a:solidFill>
                  <a:srgbClr val="000000"/>
                </a:solidFill>
              </a:rPr>
              <a:t>Deliverable: D2.4: National Roadmaps (M27 Confidential draft</a:t>
            </a:r>
          </a:p>
          <a:p>
            <a:pPr marL="0" indent="0">
              <a:buNone/>
            </a:pPr>
            <a:r>
              <a:rPr lang="en-US" sz="1700" b="1" dirty="0">
                <a:solidFill>
                  <a:srgbClr val="000000"/>
                </a:solidFill>
              </a:rPr>
              <a:t>&amp; M45 public)</a:t>
            </a:r>
          </a:p>
          <a:p>
            <a:pPr marL="0" indent="0">
              <a:buNone/>
            </a:pPr>
            <a:endParaRPr lang="en-US" sz="1700" b="1" dirty="0">
              <a:solidFill>
                <a:srgbClr val="000000"/>
              </a:solidFill>
            </a:endParaRPr>
          </a:p>
        </p:txBody>
      </p:sp>
      <p:sp>
        <p:nvSpPr>
          <p:cNvPr id="6" name="Θέση αριθμού διαφάνειας 5"/>
          <p:cNvSpPr>
            <a:spLocks noGrp="1"/>
          </p:cNvSpPr>
          <p:nvPr>
            <p:ph type="sldNum" sz="quarter" idx="12"/>
          </p:nvPr>
        </p:nvSpPr>
        <p:spPr>
          <a:xfrm>
            <a:off x="10825930" y="6223702"/>
            <a:ext cx="570728" cy="314067"/>
          </a:xfrm>
        </p:spPr>
        <p:txBody>
          <a:bodyPr>
            <a:normAutofit/>
          </a:bodyPr>
          <a:lstStyle/>
          <a:p>
            <a:pPr>
              <a:spcAft>
                <a:spcPts val="600"/>
              </a:spcAft>
            </a:pPr>
            <a:fld id="{C94A9C6C-1472-49E2-A08D-475DB4E3CBD3}" type="slidenum">
              <a:rPr lang="en-US" sz="1100">
                <a:solidFill>
                  <a:srgbClr val="898989"/>
                </a:solidFill>
              </a:rPr>
              <a:pPr>
                <a:spcAft>
                  <a:spcPts val="600"/>
                </a:spcAft>
              </a:pPr>
              <a:t>2</a:t>
            </a:fld>
            <a:endParaRPr lang="en-US" sz="1100">
              <a:solidFill>
                <a:srgbClr val="898989"/>
              </a:solidFill>
            </a:endParaRPr>
          </a:p>
        </p:txBody>
      </p:sp>
      <p:pic>
        <p:nvPicPr>
          <p:cNvPr id="4" name="Immagine 3">
            <a:extLst>
              <a:ext uri="{FF2B5EF4-FFF2-40B4-BE49-F238E27FC236}">
                <a16:creationId xmlns:a16="http://schemas.microsoft.com/office/drawing/2014/main" id="{344E7F06-7428-435C-9542-A4FCAA9B821B}"/>
              </a:ext>
            </a:extLst>
          </p:cNvPr>
          <p:cNvPicPr>
            <a:picLocks noChangeAspect="1"/>
          </p:cNvPicPr>
          <p:nvPr/>
        </p:nvPicPr>
        <p:blipFill>
          <a:blip r:embed="rId5"/>
          <a:stretch>
            <a:fillRect/>
          </a:stretch>
        </p:blipFill>
        <p:spPr>
          <a:xfrm>
            <a:off x="0" y="6246304"/>
            <a:ext cx="12192000" cy="585216"/>
          </a:xfrm>
          <a:prstGeom prst="rect">
            <a:avLst/>
          </a:prstGeom>
        </p:spPr>
      </p:pic>
    </p:spTree>
    <p:extLst>
      <p:ext uri="{BB962C8B-B14F-4D97-AF65-F5344CB8AC3E}">
        <p14:creationId xmlns:p14="http://schemas.microsoft.com/office/powerpoint/2010/main" val="3762907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19011" y="1419688"/>
            <a:ext cx="8961120" cy="8217634"/>
          </a:xfrm>
          <a:prstGeom prst="rect">
            <a:avLst/>
          </a:prstGeom>
          <a:noFill/>
        </p:spPr>
        <p:txBody>
          <a:bodyPr wrap="square" rtlCol="0">
            <a:spAutoFit/>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a:t>
            </a:r>
            <a:r>
              <a:rPr kumimoji="0" lang="it-IT"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main</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it-IT"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aim</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it-IT"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will</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be to </a:t>
            </a:r>
            <a:r>
              <a:rPr kumimoji="0" lang="it-IT"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adapt</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the EU strategy (Task 2.3) to the </a:t>
            </a:r>
            <a:r>
              <a:rPr kumimoji="0" lang="it-IT"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needs</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of the </a:t>
            </a:r>
            <a:r>
              <a:rPr kumimoji="0" lang="it-IT"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seven</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target countries and </a:t>
            </a:r>
            <a:r>
              <a:rPr kumimoji="0" lang="it-IT"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develop</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it-IT"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it</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it-IT"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into</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it-IT"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National </a:t>
            </a:r>
            <a:r>
              <a:rPr kumimoji="0" lang="it-IT" sz="2000" b="1"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Roadmaps</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See</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it-IT"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below</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the national </a:t>
            </a:r>
            <a:r>
              <a:rPr kumimoji="0" lang="it-IT"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responsible</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it-IT" sz="20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partners</a:t>
            </a:r>
            <a:r>
              <a:rPr kumimoji="0" lang="it-I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prstClr val="black"/>
                </a:solidFill>
                <a:latin typeface="Arial" panose="020B0604020202020204" pitchFamily="34" charset="0"/>
                <a:cs typeface="Arial" panose="020B0604020202020204" pitchFamily="34" charset="0"/>
              </a:rPr>
              <a:t>The seven target countries will be the ones where the training pilot will be implemented:</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800" dirty="0">
              <a:solidFill>
                <a:prstClr val="black"/>
              </a:solidFill>
              <a:latin typeface="Arial" panose="020B0604020202020204" pitchFamily="34" charset="0"/>
              <a:cs typeface="Arial" panose="020B060402020202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prstClr val="black"/>
                </a:solidFill>
                <a:latin typeface="Arial" panose="020B0604020202020204" pitchFamily="34" charset="0"/>
                <a:cs typeface="Arial" panose="020B0604020202020204" pitchFamily="34" charset="0"/>
              </a:rPr>
              <a:t>1. Austria - FJ-BLT and </a:t>
            </a:r>
            <a:r>
              <a:rPr lang="en-US" sz="2000" b="1" dirty="0">
                <a:solidFill>
                  <a:prstClr val="black"/>
                </a:solidFill>
                <a:latin typeface="Arial" panose="020B0604020202020204" pitchFamily="34" charset="0"/>
                <a:cs typeface="Arial" panose="020B0604020202020204" pitchFamily="34" charset="0"/>
              </a:rPr>
              <a:t>LVA</a:t>
            </a:r>
            <a:r>
              <a:rPr lang="en-US" sz="2000" dirty="0">
                <a:solidFill>
                  <a:prstClr val="black"/>
                </a:solidFill>
                <a:latin typeface="Arial" panose="020B0604020202020204" pitchFamily="34" charset="0"/>
                <a:cs typeface="Arial" panose="020B0604020202020204" pitchFamily="34" charset="0"/>
              </a:rPr>
              <a:t>, AP</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prstClr val="black"/>
                </a:solidFill>
                <a:latin typeface="Arial" panose="020B0604020202020204" pitchFamily="34" charset="0"/>
                <a:cs typeface="Arial" panose="020B0604020202020204" pitchFamily="34" charset="0"/>
              </a:rPr>
              <a:t>2. France - </a:t>
            </a:r>
            <a:r>
              <a:rPr lang="en-US" sz="2000" b="1" dirty="0">
                <a:solidFill>
                  <a:prstClr val="black"/>
                </a:solidFill>
                <a:latin typeface="Arial" panose="020B0604020202020204" pitchFamily="34" charset="0"/>
                <a:cs typeface="Arial" panose="020B0604020202020204" pitchFamily="34" charset="0"/>
              </a:rPr>
              <a:t>AC3A</a:t>
            </a:r>
            <a:r>
              <a:rPr lang="en-US" sz="2000" dirty="0">
                <a:solidFill>
                  <a:prstClr val="black"/>
                </a:solidFill>
                <a:latin typeface="Arial" panose="020B0604020202020204" pitchFamily="34" charset="0"/>
                <a:cs typeface="Arial" panose="020B0604020202020204" pitchFamily="34" charset="0"/>
              </a:rPr>
              <a:t> and ACTIA</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prstClr val="black"/>
                </a:solidFill>
                <a:latin typeface="Arial" panose="020B0604020202020204" pitchFamily="34" charset="0"/>
                <a:cs typeface="Arial" panose="020B0604020202020204" pitchFamily="34" charset="0"/>
              </a:rPr>
              <a:t>3. Finland - </a:t>
            </a:r>
            <a:r>
              <a:rPr lang="en-US" sz="2000" b="1" dirty="0">
                <a:solidFill>
                  <a:prstClr val="black"/>
                </a:solidFill>
                <a:latin typeface="Arial" panose="020B0604020202020204" pitchFamily="34" charset="0"/>
                <a:cs typeface="Arial" panose="020B0604020202020204" pitchFamily="34" charset="0"/>
              </a:rPr>
              <a:t>PA</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prstClr val="black"/>
                </a:solidFill>
                <a:latin typeface="Arial" panose="020B0604020202020204" pitchFamily="34" charset="0"/>
                <a:cs typeface="Arial" panose="020B0604020202020204" pitchFamily="34" charset="0"/>
              </a:rPr>
              <a:t>4. Italy - </a:t>
            </a:r>
            <a:r>
              <a:rPr lang="en-US" sz="2000" b="1" dirty="0">
                <a:solidFill>
                  <a:prstClr val="black"/>
                </a:solidFill>
                <a:latin typeface="Arial" panose="020B0604020202020204" pitchFamily="34" charset="0"/>
                <a:cs typeface="Arial" panose="020B0604020202020204" pitchFamily="34" charset="0"/>
              </a:rPr>
              <a:t>CONFAGRI</a:t>
            </a:r>
            <a:r>
              <a:rPr lang="en-US" sz="2000" dirty="0">
                <a:solidFill>
                  <a:prstClr val="black"/>
                </a:solidFill>
                <a:latin typeface="Arial" panose="020B0604020202020204" pitchFamily="34" charset="0"/>
                <a:cs typeface="Arial" panose="020B0604020202020204" pitchFamily="34" charset="0"/>
              </a:rPr>
              <a:t> and UNITO</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prstClr val="black"/>
                </a:solidFill>
                <a:latin typeface="Arial" panose="020B0604020202020204" pitchFamily="34" charset="0"/>
                <a:cs typeface="Arial" panose="020B0604020202020204" pitchFamily="34" charset="0"/>
              </a:rPr>
              <a:t>5. The Netherlands - </a:t>
            </a:r>
            <a:r>
              <a:rPr lang="en-US" sz="2000" b="1" dirty="0">
                <a:solidFill>
                  <a:prstClr val="black"/>
                </a:solidFill>
                <a:latin typeface="Arial" panose="020B0604020202020204" pitchFamily="34" charset="0"/>
                <a:cs typeface="Arial" panose="020B0604020202020204" pitchFamily="34" charset="0"/>
              </a:rPr>
              <a:t>AERES</a:t>
            </a:r>
            <a:r>
              <a:rPr lang="en-US" sz="2000" dirty="0">
                <a:solidFill>
                  <a:prstClr val="black"/>
                </a:solidFill>
                <a:latin typeface="Arial" panose="020B0604020202020204" pitchFamily="34" charset="0"/>
                <a:cs typeface="Arial" panose="020B0604020202020204" pitchFamily="34" charset="0"/>
              </a:rPr>
              <a:t> and WUR</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prstClr val="black"/>
                </a:solidFill>
                <a:latin typeface="Arial" panose="020B0604020202020204" pitchFamily="34" charset="0"/>
                <a:cs typeface="Arial" panose="020B0604020202020204" pitchFamily="34" charset="0"/>
              </a:rPr>
              <a:t>6. Spain – </a:t>
            </a:r>
            <a:r>
              <a:rPr lang="en-US" sz="2000" b="1" dirty="0">
                <a:solidFill>
                  <a:prstClr val="black"/>
                </a:solidFill>
                <a:latin typeface="Arial" panose="020B0604020202020204" pitchFamily="34" charset="0"/>
                <a:cs typeface="Arial" panose="020B0604020202020204" pitchFamily="34" charset="0"/>
              </a:rPr>
              <a:t>AGACA</a:t>
            </a:r>
            <a:r>
              <a:rPr lang="en-US" sz="2000" dirty="0">
                <a:solidFill>
                  <a:prstClr val="black"/>
                </a:solidFill>
                <a:latin typeface="Arial" panose="020B0604020202020204" pitchFamily="34" charset="0"/>
                <a:cs typeface="Arial" panose="020B0604020202020204" pitchFamily="34" charset="0"/>
              </a:rPr>
              <a:t>, UCLM and SCOOP</a:t>
            </a: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prstClr val="black"/>
                </a:solidFill>
                <a:latin typeface="Arial" panose="020B0604020202020204" pitchFamily="34" charset="0"/>
                <a:cs typeface="Arial" panose="020B0604020202020204" pitchFamily="34" charset="0"/>
              </a:rPr>
              <a:t>7. Ireland - </a:t>
            </a:r>
            <a:r>
              <a:rPr lang="en-US" sz="2000" b="1" dirty="0">
                <a:solidFill>
                  <a:prstClr val="black"/>
                </a:solidFill>
                <a:latin typeface="Arial" panose="020B0604020202020204" pitchFamily="34" charset="0"/>
                <a:cs typeface="Arial" panose="020B0604020202020204" pitchFamily="34" charset="0"/>
              </a:rPr>
              <a:t>ICOS </a:t>
            </a:r>
            <a:endParaRPr lang="it-IT" sz="2000" b="1" dirty="0">
              <a:solidFill>
                <a:prstClr val="black"/>
              </a:solidFill>
              <a:latin typeface="Arial" panose="020B0604020202020204" pitchFamily="34" charset="0"/>
              <a:cs typeface="Arial" panose="020B060402020202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it-IT" sz="2000" dirty="0">
              <a:solidFill>
                <a:prstClr val="black"/>
              </a:solidFill>
              <a:latin typeface="Arial" panose="020B0604020202020204" pitchFamily="34" charset="0"/>
              <a:cs typeface="Arial" panose="020B060402020202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it-IT" sz="2000" dirty="0">
              <a:solidFill>
                <a:prstClr val="black"/>
              </a:solidFill>
              <a:latin typeface="Arial" panose="020B0604020202020204" pitchFamily="34" charset="0"/>
              <a:cs typeface="Arial" panose="020B060402020202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it-IT" sz="2000" dirty="0">
              <a:solidFill>
                <a:prstClr val="black"/>
              </a:solidFill>
              <a:latin typeface="Arial" panose="020B0604020202020204" pitchFamily="34" charset="0"/>
              <a:cs typeface="Arial" panose="020B060402020202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it-IT"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5" name="Immagine 4"/>
          <p:cNvPicPr>
            <a:picLocks noChangeAspect="1"/>
          </p:cNvPicPr>
          <p:nvPr/>
        </p:nvPicPr>
        <p:blipFill>
          <a:blip r:embed="rId3"/>
          <a:stretch>
            <a:fillRect/>
          </a:stretch>
        </p:blipFill>
        <p:spPr>
          <a:xfrm>
            <a:off x="9644149" y="457689"/>
            <a:ext cx="2290062" cy="502206"/>
          </a:xfrm>
          <a:prstGeom prst="rect">
            <a:avLst/>
          </a:prstGeom>
        </p:spPr>
      </p:pic>
      <p:pic>
        <p:nvPicPr>
          <p:cNvPr id="8" name="Immagine 7">
            <a:extLst>
              <a:ext uri="{FF2B5EF4-FFF2-40B4-BE49-F238E27FC236}">
                <a16:creationId xmlns:a16="http://schemas.microsoft.com/office/drawing/2014/main" id="{FDA0E692-6F20-4A4E-8451-075EA6523ED4}"/>
              </a:ext>
            </a:extLst>
          </p:cNvPr>
          <p:cNvPicPr>
            <a:picLocks noChangeAspect="1"/>
          </p:cNvPicPr>
          <p:nvPr/>
        </p:nvPicPr>
        <p:blipFill>
          <a:blip r:embed="rId4"/>
          <a:stretch>
            <a:fillRect/>
          </a:stretch>
        </p:blipFill>
        <p:spPr>
          <a:xfrm>
            <a:off x="0" y="6262722"/>
            <a:ext cx="12192000" cy="584774"/>
          </a:xfrm>
          <a:prstGeom prst="rect">
            <a:avLst/>
          </a:prstGeom>
        </p:spPr>
      </p:pic>
      <p:pic>
        <p:nvPicPr>
          <p:cNvPr id="9" name="Immagine 8">
            <a:extLst>
              <a:ext uri="{FF2B5EF4-FFF2-40B4-BE49-F238E27FC236}">
                <a16:creationId xmlns:a16="http://schemas.microsoft.com/office/drawing/2014/main" id="{575EAD06-BB39-44EA-BC77-7AC115D8CA82}"/>
              </a:ext>
            </a:extLst>
          </p:cNvPr>
          <p:cNvPicPr>
            <a:picLocks noChangeAspect="1"/>
          </p:cNvPicPr>
          <p:nvPr/>
        </p:nvPicPr>
        <p:blipFill>
          <a:blip r:embed="rId5"/>
          <a:stretch>
            <a:fillRect/>
          </a:stretch>
        </p:blipFill>
        <p:spPr>
          <a:xfrm>
            <a:off x="474063" y="98472"/>
            <a:ext cx="1289897" cy="1220641"/>
          </a:xfrm>
          <a:prstGeom prst="rect">
            <a:avLst/>
          </a:prstGeom>
        </p:spPr>
      </p:pic>
    </p:spTree>
    <p:extLst>
      <p:ext uri="{BB962C8B-B14F-4D97-AF65-F5344CB8AC3E}">
        <p14:creationId xmlns:p14="http://schemas.microsoft.com/office/powerpoint/2010/main" val="2282708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90388" y="1156268"/>
            <a:ext cx="9384851" cy="8771632"/>
          </a:xfrm>
          <a:prstGeom prst="rect">
            <a:avLst/>
          </a:prstGeom>
          <a:noFill/>
        </p:spPr>
        <p:txBody>
          <a:bodyPr wrap="square" rtlCol="0">
            <a:spAutoFit/>
          </a:bodyPr>
          <a:lstStyle/>
          <a:p>
            <a:pPr marL="0" indent="0" algn="just">
              <a:buNone/>
            </a:pPr>
            <a:r>
              <a:rPr lang="en-US" sz="2300" dirty="0"/>
              <a:t>The Responsible partners (</a:t>
            </a:r>
            <a:r>
              <a:rPr lang="en-US" sz="2300" dirty="0">
                <a:solidFill>
                  <a:srgbClr val="000000"/>
                </a:solidFill>
                <a:effectLst/>
                <a:latin typeface="Calibri" panose="020F0502020204030204" pitchFamily="34" charset="0"/>
                <a:ea typeface="TimesNewRomanPSMT"/>
              </a:rPr>
              <a:t>CONFAGRI, AERES, AC3A, LVA, AGACA, PA, ICOS) </a:t>
            </a:r>
            <a:r>
              <a:rPr lang="en-US" sz="2300" dirty="0"/>
              <a:t>will engage relevant stakeholders of the target countries and establish </a:t>
            </a:r>
            <a:r>
              <a:rPr lang="en-US" sz="2300" b="1" dirty="0">
                <a:solidFill>
                  <a:srgbClr val="FF0000"/>
                </a:solidFill>
              </a:rPr>
              <a:t>National Working Groups (NWG). </a:t>
            </a:r>
          </a:p>
          <a:p>
            <a:pPr marL="0" indent="0" algn="just">
              <a:buNone/>
            </a:pPr>
            <a:endParaRPr lang="en-US" sz="2300" b="1" dirty="0"/>
          </a:p>
          <a:p>
            <a:pPr marL="0" indent="0" algn="just">
              <a:buNone/>
            </a:pPr>
            <a:r>
              <a:rPr lang="en-US" sz="2300" dirty="0"/>
              <a:t>The focus groups will involve at least 5 members, also people outside the Consortium (education providers, advisors, farmers, foresters, agri-food companies, forest industries, cooperatives).</a:t>
            </a:r>
          </a:p>
          <a:p>
            <a:pPr marL="0" indent="0" algn="just">
              <a:buNone/>
            </a:pPr>
            <a:endParaRPr lang="en-US" sz="2100" dirty="0"/>
          </a:p>
          <a:p>
            <a:pPr marL="0" indent="0" algn="just">
              <a:buNone/>
            </a:pPr>
            <a:r>
              <a:rPr lang="en-US" sz="2300" dirty="0"/>
              <a:t>CONFAGRI provided:</a:t>
            </a:r>
          </a:p>
          <a:p>
            <a:pPr marL="342900" indent="-342900" algn="just">
              <a:buFont typeface="Arial" panose="020B0604020202020204" pitchFamily="34" charset="0"/>
              <a:buChar char="•"/>
            </a:pPr>
            <a:r>
              <a:rPr lang="en-US" sz="2300" dirty="0"/>
              <a:t>Annex I of deliverable 2.4 a </a:t>
            </a:r>
            <a:r>
              <a:rPr lang="en-US" sz="2300" b="1" dirty="0"/>
              <a:t>Letter of Invitation</a:t>
            </a:r>
            <a:r>
              <a:rPr lang="en-US" sz="2300" dirty="0"/>
              <a:t>, which will indicate main objectives, opportunities and modality of the Meeting as to guarantee fruitful participation of outside stakeholders,</a:t>
            </a:r>
          </a:p>
          <a:p>
            <a:pPr marL="342900" indent="-342900" algn="just">
              <a:buFont typeface="Arial" panose="020B0604020202020204" pitchFamily="34" charset="0"/>
              <a:buChar char="•"/>
            </a:pPr>
            <a:r>
              <a:rPr lang="en-US" sz="2300" dirty="0"/>
              <a:t>Annex II the </a:t>
            </a:r>
            <a:r>
              <a:rPr lang="en-US" sz="2300" b="1" dirty="0"/>
              <a:t>Questionnaire</a:t>
            </a:r>
            <a:r>
              <a:rPr lang="en-US" sz="2300" dirty="0"/>
              <a:t> and </a:t>
            </a:r>
          </a:p>
          <a:p>
            <a:pPr marL="342900" indent="-342900" algn="just">
              <a:buFont typeface="Arial" panose="020B0604020202020204" pitchFamily="34" charset="0"/>
              <a:buChar char="•"/>
            </a:pPr>
            <a:r>
              <a:rPr lang="en-US" sz="2300" dirty="0"/>
              <a:t>Annex III the </a:t>
            </a:r>
            <a:r>
              <a:rPr lang="en-US" sz="2300" b="1" dirty="0"/>
              <a:t>Occupational Profiles .</a:t>
            </a:r>
            <a:endParaRPr lang="en-US" sz="2300" dirty="0"/>
          </a:p>
          <a:p>
            <a:pPr marL="0" indent="0">
              <a:buNone/>
            </a:pPr>
            <a:endParaRPr lang="en-US" sz="2400" dirty="0"/>
          </a:p>
          <a:p>
            <a:pPr marL="342900" indent="-342900">
              <a:buFont typeface="Arial" panose="020B0604020202020204" pitchFamily="34" charset="0"/>
              <a:buChar char="•"/>
            </a:pPr>
            <a:endParaRPr lang="en-US" sz="24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p:txBody>
      </p:sp>
      <p:pic>
        <p:nvPicPr>
          <p:cNvPr id="5" name="Immagine 4"/>
          <p:cNvPicPr>
            <a:picLocks noChangeAspect="1"/>
          </p:cNvPicPr>
          <p:nvPr/>
        </p:nvPicPr>
        <p:blipFill>
          <a:blip r:embed="rId3"/>
          <a:stretch>
            <a:fillRect/>
          </a:stretch>
        </p:blipFill>
        <p:spPr>
          <a:xfrm>
            <a:off x="9644149" y="457689"/>
            <a:ext cx="2290062" cy="502206"/>
          </a:xfrm>
          <a:prstGeom prst="rect">
            <a:avLst/>
          </a:prstGeom>
        </p:spPr>
      </p:pic>
      <p:pic>
        <p:nvPicPr>
          <p:cNvPr id="8" name="Immagine 7">
            <a:extLst>
              <a:ext uri="{FF2B5EF4-FFF2-40B4-BE49-F238E27FC236}">
                <a16:creationId xmlns:a16="http://schemas.microsoft.com/office/drawing/2014/main" id="{FDA0E692-6F20-4A4E-8451-075EA6523ED4}"/>
              </a:ext>
            </a:extLst>
          </p:cNvPr>
          <p:cNvPicPr>
            <a:picLocks noChangeAspect="1"/>
          </p:cNvPicPr>
          <p:nvPr/>
        </p:nvPicPr>
        <p:blipFill>
          <a:blip r:embed="rId4"/>
          <a:stretch>
            <a:fillRect/>
          </a:stretch>
        </p:blipFill>
        <p:spPr>
          <a:xfrm>
            <a:off x="0" y="6262722"/>
            <a:ext cx="12192000" cy="584774"/>
          </a:xfrm>
          <a:prstGeom prst="rect">
            <a:avLst/>
          </a:prstGeom>
        </p:spPr>
      </p:pic>
      <p:pic>
        <p:nvPicPr>
          <p:cNvPr id="9" name="Immagine 8">
            <a:extLst>
              <a:ext uri="{FF2B5EF4-FFF2-40B4-BE49-F238E27FC236}">
                <a16:creationId xmlns:a16="http://schemas.microsoft.com/office/drawing/2014/main" id="{575EAD06-BB39-44EA-BC77-7AC115D8CA82}"/>
              </a:ext>
            </a:extLst>
          </p:cNvPr>
          <p:cNvPicPr>
            <a:picLocks noChangeAspect="1"/>
          </p:cNvPicPr>
          <p:nvPr/>
        </p:nvPicPr>
        <p:blipFill>
          <a:blip r:embed="rId5"/>
          <a:stretch>
            <a:fillRect/>
          </a:stretch>
        </p:blipFill>
        <p:spPr>
          <a:xfrm>
            <a:off x="474063" y="98472"/>
            <a:ext cx="1289897" cy="1220641"/>
          </a:xfrm>
          <a:prstGeom prst="rect">
            <a:avLst/>
          </a:prstGeom>
        </p:spPr>
      </p:pic>
    </p:spTree>
    <p:extLst>
      <p:ext uri="{BB962C8B-B14F-4D97-AF65-F5344CB8AC3E}">
        <p14:creationId xmlns:p14="http://schemas.microsoft.com/office/powerpoint/2010/main" val="890670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35969" y="1331483"/>
            <a:ext cx="9616716" cy="4946290"/>
          </a:xfrm>
          <a:prstGeom prst="rect">
            <a:avLst/>
          </a:prstGeom>
          <a:noFill/>
        </p:spPr>
        <p:txBody>
          <a:bodyPr wrap="square" rtlCol="0">
            <a:spAutoFit/>
          </a:bodyPr>
          <a:lstStyle/>
          <a:p>
            <a:pPr algn="just">
              <a:lnSpc>
                <a:spcPct val="107000"/>
              </a:lnSpc>
              <a:spcAft>
                <a:spcPts val="800"/>
              </a:spcAft>
            </a:pPr>
            <a:r>
              <a:rPr lang="en-GB" sz="2400" b="1" dirty="0">
                <a:solidFill>
                  <a:srgbClr val="000000"/>
                </a:solidFill>
                <a:effectLst/>
                <a:latin typeface="Calibri" panose="020F0502020204030204" pitchFamily="34" charset="0"/>
                <a:ea typeface="TimesNewRomanPSMT"/>
                <a:cs typeface="Calibri" panose="020F0502020204030204" pitchFamily="34" charset="0"/>
              </a:rPr>
              <a:t>The National Roadmaps will include the following elements</a:t>
            </a:r>
            <a:r>
              <a:rPr lang="en-GB" sz="1800" b="1" dirty="0">
                <a:solidFill>
                  <a:srgbClr val="000000"/>
                </a:solidFill>
                <a:effectLst/>
                <a:latin typeface="Calibri" panose="020F0502020204030204" pitchFamily="34" charset="0"/>
                <a:ea typeface="TimesNewRomanPSMT"/>
                <a:cs typeface="Calibri" panose="020F0502020204030204" pitchFamily="34" charset="0"/>
              </a:rPr>
              <a:t>:</a:t>
            </a:r>
          </a:p>
          <a:p>
            <a:pPr algn="just">
              <a:lnSpc>
                <a:spcPct val="107000"/>
              </a:lnSpc>
              <a:spcAft>
                <a:spcPts val="800"/>
              </a:spcAft>
            </a:pPr>
            <a:endParaRPr lang="it-IT" sz="1050" b="1"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GB" dirty="0">
                <a:solidFill>
                  <a:srgbClr val="000000"/>
                </a:solidFill>
                <a:latin typeface="Calibri" panose="020F0502020204030204" pitchFamily="34" charset="0"/>
                <a:ea typeface="TimesNewRomanPSMT"/>
                <a:cs typeface="Calibri" panose="020F0502020204030204" pitchFamily="34" charset="0"/>
              </a:rPr>
              <a:t>P</a:t>
            </a:r>
            <a:r>
              <a:rPr lang="en-GB" dirty="0">
                <a:solidFill>
                  <a:srgbClr val="000000"/>
                </a:solidFill>
                <a:effectLst/>
                <a:latin typeface="Calibri" panose="020F0502020204030204" pitchFamily="34" charset="0"/>
                <a:ea typeface="TimesNewRomanPSMT"/>
                <a:cs typeface="Calibri" panose="020F0502020204030204" pitchFamily="34" charset="0"/>
              </a:rPr>
              <a:t>rioritization of job profiles and skill needs (as performed in FIELDS tasks 2.1 and 2.2) to be confirmed, and the analysis </a:t>
            </a:r>
            <a:r>
              <a:rPr lang="en-GB" dirty="0">
                <a:solidFill>
                  <a:srgbClr val="000000"/>
                </a:solidFill>
                <a:latin typeface="Calibri" panose="020F0502020204030204" pitchFamily="34" charset="0"/>
                <a:ea typeface="TimesNewRomanPSMT"/>
                <a:cs typeface="Calibri" panose="020F0502020204030204" pitchFamily="34" charset="0"/>
              </a:rPr>
              <a:t>to be shared </a:t>
            </a:r>
            <a:r>
              <a:rPr lang="en-GB" dirty="0">
                <a:solidFill>
                  <a:srgbClr val="000000"/>
                </a:solidFill>
                <a:effectLst/>
                <a:latin typeface="Calibri" panose="020F0502020204030204" pitchFamily="34" charset="0"/>
                <a:ea typeface="TimesNewRomanPSMT"/>
                <a:cs typeface="Calibri" panose="020F0502020204030204" pitchFamily="34" charset="0"/>
              </a:rPr>
              <a:t>of the pact for skills (upskilling  and reskilling)</a:t>
            </a:r>
            <a:endParaRPr lang="it-IT"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GB" dirty="0">
                <a:solidFill>
                  <a:srgbClr val="000000"/>
                </a:solidFill>
                <a:effectLst/>
                <a:latin typeface="Calibri" panose="020F0502020204030204" pitchFamily="34" charset="0"/>
                <a:ea typeface="TimesNewRomanPSMT"/>
                <a:cs typeface="Calibri" panose="020F0502020204030204" pitchFamily="34" charset="0"/>
              </a:rPr>
              <a:t>Specific country needs both in terms of Life-long Learning/Education </a:t>
            </a:r>
            <a:r>
              <a:rPr lang="en-GB" dirty="0">
                <a:solidFill>
                  <a:srgbClr val="000000"/>
                </a:solidFill>
                <a:latin typeface="Calibri" panose="020F0502020204030204" pitchFamily="34" charset="0"/>
                <a:ea typeface="TimesNewRomanPSMT"/>
                <a:cs typeface="Calibri" panose="020F0502020204030204" pitchFamily="34" charset="0"/>
              </a:rPr>
              <a:t>and</a:t>
            </a:r>
            <a:r>
              <a:rPr lang="en-GB" dirty="0">
                <a:solidFill>
                  <a:srgbClr val="000000"/>
                </a:solidFill>
                <a:effectLst/>
                <a:latin typeface="Calibri" panose="020F0502020204030204" pitchFamily="34" charset="0"/>
                <a:ea typeface="TimesNewRomanPSMT"/>
                <a:cs typeface="Calibri" panose="020F0502020204030204" pitchFamily="34" charset="0"/>
              </a:rPr>
              <a:t> in the Agri-food sector in general. </a:t>
            </a:r>
            <a:r>
              <a:rPr lang="it-IT" dirty="0">
                <a:solidFill>
                  <a:srgbClr val="000000"/>
                </a:solidFill>
                <a:effectLst/>
                <a:latin typeface="Calibri" panose="020F0502020204030204" pitchFamily="34" charset="0"/>
                <a:ea typeface="TimesNewRomanPSMT"/>
                <a:cs typeface="Calibri" panose="020F0502020204030204" pitchFamily="34" charset="0"/>
              </a:rPr>
              <a:t>General </a:t>
            </a:r>
            <a:r>
              <a:rPr lang="it-IT" dirty="0" err="1">
                <a:solidFill>
                  <a:srgbClr val="000000"/>
                </a:solidFill>
                <a:effectLst/>
                <a:latin typeface="Calibri" panose="020F0502020204030204" pitchFamily="34" charset="0"/>
                <a:ea typeface="TimesNewRomanPSMT"/>
                <a:cs typeface="Calibri" panose="020F0502020204030204" pitchFamily="34" charset="0"/>
              </a:rPr>
              <a:t>context</a:t>
            </a:r>
            <a:r>
              <a:rPr lang="it-IT" dirty="0">
                <a:solidFill>
                  <a:srgbClr val="000000"/>
                </a:solidFill>
                <a:effectLst/>
                <a:latin typeface="Calibri" panose="020F0502020204030204" pitchFamily="34" charset="0"/>
                <a:ea typeface="TimesNewRomanPSMT"/>
                <a:cs typeface="Calibri" panose="020F0502020204030204" pitchFamily="34" charset="0"/>
              </a:rPr>
              <a:t> and </a:t>
            </a:r>
            <a:r>
              <a:rPr lang="it-IT" dirty="0" err="1">
                <a:solidFill>
                  <a:srgbClr val="000000"/>
                </a:solidFill>
                <a:effectLst/>
                <a:latin typeface="Calibri" panose="020F0502020204030204" pitchFamily="34" charset="0"/>
                <a:ea typeface="TimesNewRomanPSMT"/>
                <a:cs typeface="Calibri" panose="020F0502020204030204" pitchFamily="34" charset="0"/>
              </a:rPr>
              <a:t>existing</a:t>
            </a:r>
            <a:r>
              <a:rPr lang="it-IT" dirty="0">
                <a:solidFill>
                  <a:srgbClr val="000000"/>
                </a:solidFill>
                <a:effectLst/>
                <a:latin typeface="Calibri" panose="020F0502020204030204" pitchFamily="34" charset="0"/>
                <a:ea typeface="TimesNewRomanPSMT"/>
                <a:cs typeface="Calibri" panose="020F0502020204030204" pitchFamily="34" charset="0"/>
              </a:rPr>
              <a:t> curricula.</a:t>
            </a:r>
            <a:endParaRPr lang="it-IT"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GB" dirty="0">
                <a:solidFill>
                  <a:srgbClr val="000000"/>
                </a:solidFill>
                <a:effectLst/>
                <a:latin typeface="Calibri" panose="020F0502020204030204" pitchFamily="34" charset="0"/>
                <a:ea typeface="TimesNewRomanPSMT"/>
                <a:cs typeface="Calibri" panose="020F0502020204030204" pitchFamily="34" charset="0"/>
              </a:rPr>
              <a:t>The definition of major training modules (for coherent groups of skills) that fit with job profiles and skill needs identified. </a:t>
            </a:r>
          </a:p>
          <a:p>
            <a:pPr marL="342900" lvl="0" indent="-342900" algn="just">
              <a:lnSpc>
                <a:spcPct val="107000"/>
              </a:lnSpc>
              <a:spcAft>
                <a:spcPts val="800"/>
              </a:spcAft>
              <a:buSzPts val="1000"/>
              <a:buFont typeface="Symbol" panose="05050102010706020507" pitchFamily="18" charset="2"/>
              <a:buChar char=""/>
              <a:tabLst>
                <a:tab pos="457200" algn="l"/>
              </a:tabLst>
            </a:pPr>
            <a:r>
              <a:rPr lang="en-GB" dirty="0">
                <a:solidFill>
                  <a:srgbClr val="000000"/>
                </a:solidFill>
                <a:effectLst/>
                <a:latin typeface="Calibri" panose="020F0502020204030204" pitchFamily="34" charset="0"/>
                <a:ea typeface="TimesNewRomanPSMT"/>
                <a:cs typeface="Calibri" panose="020F0502020204030204" pitchFamily="34" charset="0"/>
              </a:rPr>
              <a:t>Key conditions under which these training modules are to be developed, such as defined in WP1 of the FIELDS project, but also aspects such as social fairness considerations, VET structural elements such as flexibility and resilience, VET organization and governance etc.</a:t>
            </a:r>
            <a:endParaRPr lang="it-IT"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GB" dirty="0">
                <a:solidFill>
                  <a:srgbClr val="000000"/>
                </a:solidFill>
                <a:effectLst/>
                <a:latin typeface="Calibri" panose="020F0502020204030204" pitchFamily="34" charset="0"/>
                <a:ea typeface="TimesNewRomanPSMT"/>
                <a:cs typeface="Calibri" panose="020F0502020204030204" pitchFamily="34" charset="0"/>
              </a:rPr>
              <a:t>An assessment approach including main indicators to assess the success of the training modules and the programs as a whole.</a:t>
            </a:r>
            <a:endParaRPr lang="it-IT"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2000" dirty="0"/>
          </a:p>
        </p:txBody>
      </p:sp>
      <p:pic>
        <p:nvPicPr>
          <p:cNvPr id="5" name="Immagine 4"/>
          <p:cNvPicPr>
            <a:picLocks noChangeAspect="1"/>
          </p:cNvPicPr>
          <p:nvPr/>
        </p:nvPicPr>
        <p:blipFill>
          <a:blip r:embed="rId3"/>
          <a:stretch>
            <a:fillRect/>
          </a:stretch>
        </p:blipFill>
        <p:spPr>
          <a:xfrm>
            <a:off x="9644149" y="457689"/>
            <a:ext cx="2290062" cy="502206"/>
          </a:xfrm>
          <a:prstGeom prst="rect">
            <a:avLst/>
          </a:prstGeom>
        </p:spPr>
      </p:pic>
      <p:pic>
        <p:nvPicPr>
          <p:cNvPr id="8" name="Immagine 7">
            <a:extLst>
              <a:ext uri="{FF2B5EF4-FFF2-40B4-BE49-F238E27FC236}">
                <a16:creationId xmlns:a16="http://schemas.microsoft.com/office/drawing/2014/main" id="{FDA0E692-6F20-4A4E-8451-075EA6523ED4}"/>
              </a:ext>
            </a:extLst>
          </p:cNvPr>
          <p:cNvPicPr>
            <a:picLocks noChangeAspect="1"/>
          </p:cNvPicPr>
          <p:nvPr/>
        </p:nvPicPr>
        <p:blipFill>
          <a:blip r:embed="rId4"/>
          <a:stretch>
            <a:fillRect/>
          </a:stretch>
        </p:blipFill>
        <p:spPr>
          <a:xfrm>
            <a:off x="0" y="6262722"/>
            <a:ext cx="12192000" cy="584774"/>
          </a:xfrm>
          <a:prstGeom prst="rect">
            <a:avLst/>
          </a:prstGeom>
        </p:spPr>
      </p:pic>
      <p:pic>
        <p:nvPicPr>
          <p:cNvPr id="9" name="Immagine 8">
            <a:extLst>
              <a:ext uri="{FF2B5EF4-FFF2-40B4-BE49-F238E27FC236}">
                <a16:creationId xmlns:a16="http://schemas.microsoft.com/office/drawing/2014/main" id="{575EAD06-BB39-44EA-BC77-7AC115D8CA82}"/>
              </a:ext>
            </a:extLst>
          </p:cNvPr>
          <p:cNvPicPr>
            <a:picLocks noChangeAspect="1"/>
          </p:cNvPicPr>
          <p:nvPr/>
        </p:nvPicPr>
        <p:blipFill>
          <a:blip r:embed="rId5"/>
          <a:stretch>
            <a:fillRect/>
          </a:stretch>
        </p:blipFill>
        <p:spPr>
          <a:xfrm>
            <a:off x="474063" y="98472"/>
            <a:ext cx="1289897" cy="1220641"/>
          </a:xfrm>
          <a:prstGeom prst="rect">
            <a:avLst/>
          </a:prstGeom>
        </p:spPr>
      </p:pic>
    </p:spTree>
    <p:extLst>
      <p:ext uri="{BB962C8B-B14F-4D97-AF65-F5344CB8AC3E}">
        <p14:creationId xmlns:p14="http://schemas.microsoft.com/office/powerpoint/2010/main" val="996519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3"/>
          <a:stretch>
            <a:fillRect/>
          </a:stretch>
        </p:blipFill>
        <p:spPr>
          <a:xfrm>
            <a:off x="9644149" y="457689"/>
            <a:ext cx="2290062" cy="502206"/>
          </a:xfrm>
          <a:prstGeom prst="rect">
            <a:avLst/>
          </a:prstGeom>
        </p:spPr>
      </p:pic>
      <p:pic>
        <p:nvPicPr>
          <p:cNvPr id="8" name="Immagine 7">
            <a:extLst>
              <a:ext uri="{FF2B5EF4-FFF2-40B4-BE49-F238E27FC236}">
                <a16:creationId xmlns:a16="http://schemas.microsoft.com/office/drawing/2014/main" id="{FDA0E692-6F20-4A4E-8451-075EA6523ED4}"/>
              </a:ext>
            </a:extLst>
          </p:cNvPr>
          <p:cNvPicPr>
            <a:picLocks noChangeAspect="1"/>
          </p:cNvPicPr>
          <p:nvPr/>
        </p:nvPicPr>
        <p:blipFill>
          <a:blip r:embed="rId4"/>
          <a:stretch>
            <a:fillRect/>
          </a:stretch>
        </p:blipFill>
        <p:spPr>
          <a:xfrm>
            <a:off x="0" y="6262722"/>
            <a:ext cx="12192000" cy="584774"/>
          </a:xfrm>
          <a:prstGeom prst="rect">
            <a:avLst/>
          </a:prstGeom>
        </p:spPr>
      </p:pic>
      <p:sp>
        <p:nvSpPr>
          <p:cNvPr id="3" name="TextBox 2"/>
          <p:cNvSpPr txBox="1"/>
          <p:nvPr/>
        </p:nvSpPr>
        <p:spPr>
          <a:xfrm>
            <a:off x="1763960" y="457689"/>
            <a:ext cx="10510982" cy="7663636"/>
          </a:xfrm>
          <a:prstGeom prst="rect">
            <a:avLst/>
          </a:prstGeom>
          <a:noFill/>
        </p:spPr>
        <p:txBody>
          <a:bodyPr wrap="square" rtlCol="0">
            <a:spAutoFit/>
          </a:bodyPr>
          <a:lstStyle/>
          <a:p>
            <a:pPr marL="0" indent="0">
              <a:buNone/>
            </a:pPr>
            <a:r>
              <a:rPr lang="en-US" dirty="0">
                <a:latin typeface="Arial" panose="020B0604020202020204" pitchFamily="34" charset="0"/>
                <a:cs typeface="Arial" panose="020B0604020202020204" pitchFamily="34" charset="0"/>
              </a:rPr>
              <a:t> </a:t>
            </a:r>
          </a:p>
          <a:p>
            <a:pPr marL="0" indent="0">
              <a:buNone/>
            </a:pPr>
            <a:endParaRPr lang="en-US" dirty="0">
              <a:solidFill>
                <a:schemeClr val="accent6"/>
              </a:solidFill>
              <a:latin typeface="Arial" panose="020B0604020202020204" pitchFamily="34" charset="0"/>
              <a:cs typeface="Arial" panose="020B0604020202020204" pitchFamily="34" charset="0"/>
            </a:endParaRPr>
          </a:p>
          <a:p>
            <a:pPr marL="0" indent="0">
              <a:buNone/>
            </a:pPr>
            <a:endParaRPr lang="en-US" dirty="0">
              <a:solidFill>
                <a:schemeClr val="accent6"/>
              </a:solidFill>
              <a:latin typeface="Arial" panose="020B0604020202020204" pitchFamily="34" charset="0"/>
              <a:cs typeface="Arial" panose="020B0604020202020204" pitchFamily="34" charset="0"/>
            </a:endParaRPr>
          </a:p>
          <a:p>
            <a:pPr marL="0" indent="0" algn="ctr">
              <a:buNone/>
            </a:pPr>
            <a:endParaRPr lang="en-US" dirty="0">
              <a:solidFill>
                <a:schemeClr val="accent6"/>
              </a:solidFill>
              <a:latin typeface="Arial" panose="020B0604020202020204" pitchFamily="34" charset="0"/>
              <a:cs typeface="Arial" panose="020B0604020202020204" pitchFamily="34" charset="0"/>
            </a:endParaRPr>
          </a:p>
          <a:p>
            <a:pPr lvl="0">
              <a:tabLst>
                <a:tab pos="408305" algn="l"/>
                <a:tab pos="449580" algn="l"/>
              </a:tabLst>
            </a:pPr>
            <a:r>
              <a:rPr lang="en-GB" sz="2400" b="1" kern="0" dirty="0">
                <a:latin typeface="Arial" panose="020B0604020202020204" pitchFamily="34" charset="0"/>
                <a:ea typeface="Times New Roman" panose="02020603050405020304" pitchFamily="18" charset="0"/>
                <a:cs typeface="Arial" panose="020B0604020202020204" pitchFamily="34" charset="0"/>
              </a:rPr>
              <a:t>1.	Introduction</a:t>
            </a:r>
          </a:p>
          <a:p>
            <a:pPr lvl="0" algn="just">
              <a:tabLst>
                <a:tab pos="407988" algn="l"/>
              </a:tabLst>
            </a:pPr>
            <a:r>
              <a:rPr lang="en-GB" sz="2000" i="1" kern="0" dirty="0">
                <a:latin typeface="Arial" panose="020B0604020202020204" pitchFamily="34" charset="0"/>
                <a:ea typeface="Times New Roman" panose="02020603050405020304" pitchFamily="18" charset="0"/>
                <a:cs typeface="Arial" panose="020B0604020202020204" pitchFamily="34" charset="0"/>
              </a:rPr>
              <a:t>       1.1  Method- NWG</a:t>
            </a:r>
          </a:p>
          <a:p>
            <a:pPr lvl="0">
              <a:tabLst>
                <a:tab pos="407988" algn="l"/>
              </a:tabLst>
            </a:pPr>
            <a:endParaRPr lang="en-GB" i="1" kern="0" dirty="0">
              <a:latin typeface="Arial" panose="020B0604020202020204" pitchFamily="34" charset="0"/>
              <a:ea typeface="Times New Roman" panose="02020603050405020304" pitchFamily="18" charset="0"/>
              <a:cs typeface="Arial" panose="020B0604020202020204" pitchFamily="34" charset="0"/>
            </a:endParaRPr>
          </a:p>
          <a:p>
            <a:pPr lvl="0">
              <a:tabLst>
                <a:tab pos="408305" algn="l"/>
                <a:tab pos="449580" algn="l"/>
              </a:tabLst>
            </a:pPr>
            <a:r>
              <a:rPr lang="en-GB" sz="2400" b="1" kern="0" dirty="0">
                <a:latin typeface="Arial" panose="020B0604020202020204" pitchFamily="34" charset="0"/>
                <a:ea typeface="Times New Roman" panose="02020603050405020304" pitchFamily="18" charset="0"/>
                <a:cs typeface="Arial" panose="020B0604020202020204" pitchFamily="34" charset="0"/>
              </a:rPr>
              <a:t>2. Context of education and policies at a National level</a:t>
            </a:r>
          </a:p>
          <a:p>
            <a:pPr marL="442913" lvl="0">
              <a:spcBef>
                <a:spcPts val="600"/>
              </a:spcBef>
            </a:pPr>
            <a:r>
              <a:rPr lang="it-IT" sz="2000" i="1" kern="0" dirty="0">
                <a:latin typeface="Arial" panose="020B0604020202020204" pitchFamily="34" charset="0"/>
                <a:ea typeface="Times New Roman" panose="02020603050405020304" pitchFamily="18" charset="0"/>
                <a:cs typeface="Arial" panose="020B0604020202020204" pitchFamily="34" charset="0"/>
              </a:rPr>
              <a:t>2.1 </a:t>
            </a:r>
            <a:r>
              <a:rPr lang="en-GB" sz="2000" i="1" kern="0" dirty="0">
                <a:latin typeface="Arial" panose="020B0604020202020204" pitchFamily="34" charset="0"/>
                <a:ea typeface="Times New Roman" panose="02020603050405020304" pitchFamily="18" charset="0"/>
                <a:cs typeface="Arial" panose="020B0604020202020204" pitchFamily="34" charset="0"/>
              </a:rPr>
              <a:t> Legal and regulatory framework for education and training </a:t>
            </a:r>
          </a:p>
          <a:p>
            <a:pPr marL="442913">
              <a:spcBef>
                <a:spcPts val="600"/>
              </a:spcBef>
            </a:pPr>
            <a:r>
              <a:rPr lang="en-GB" sz="2000" i="1" kern="0" dirty="0">
                <a:latin typeface="Arial" panose="020B0604020202020204" pitchFamily="34" charset="0"/>
                <a:ea typeface="Times New Roman" panose="02020603050405020304" pitchFamily="18" charset="0"/>
                <a:cs typeface="Arial" panose="020B0604020202020204" pitchFamily="34" charset="0"/>
              </a:rPr>
              <a:t>2.2  The  national  education system and  training needs </a:t>
            </a:r>
          </a:p>
          <a:p>
            <a:pPr marL="989013" lvl="0" indent="-268288">
              <a:spcBef>
                <a:spcPts val="600"/>
              </a:spcBef>
              <a:buFont typeface="+mj-lt"/>
              <a:buAutoNum type="alphaLcPeriod"/>
            </a:pPr>
            <a:r>
              <a:rPr lang="en-GB" kern="0" dirty="0">
                <a:latin typeface="Arial" panose="020B0604020202020204" pitchFamily="34" charset="0"/>
                <a:ea typeface="Times New Roman" panose="02020603050405020304" pitchFamily="18" charset="0"/>
                <a:cs typeface="Arial" panose="020B0604020202020204" pitchFamily="34" charset="0"/>
              </a:rPr>
              <a:t>Short analysis of education and training requirements specified in the legal and </a:t>
            </a:r>
          </a:p>
          <a:p>
            <a:pPr marL="989013" lvl="0" indent="-268288">
              <a:spcBef>
                <a:spcPts val="600"/>
              </a:spcBef>
            </a:pPr>
            <a:r>
              <a:rPr lang="en-GB" kern="0" dirty="0">
                <a:latin typeface="Arial" panose="020B0604020202020204" pitchFamily="34" charset="0"/>
                <a:ea typeface="Times New Roman" panose="02020603050405020304" pitchFamily="18" charset="0"/>
                <a:cs typeface="Arial" panose="020B0604020202020204" pitchFamily="34" charset="0"/>
              </a:rPr>
              <a:t>    regulatory framework associated with professional qualifications</a:t>
            </a:r>
          </a:p>
          <a:p>
            <a:pPr marL="989013" lvl="0" indent="-268288">
              <a:spcBef>
                <a:spcPts val="600"/>
              </a:spcBef>
              <a:buFont typeface="+mj-lt"/>
              <a:buAutoNum type="alphaLcPeriod" startAt="2"/>
            </a:pPr>
            <a:r>
              <a:rPr lang="en-GB" kern="0" dirty="0">
                <a:latin typeface="Arial" panose="020B0604020202020204" pitchFamily="34" charset="0"/>
                <a:ea typeface="Times New Roman" panose="02020603050405020304" pitchFamily="18" charset="0"/>
                <a:cs typeface="Arial" panose="020B0604020202020204" pitchFamily="34" charset="0"/>
              </a:rPr>
              <a:t>Evaluation  of  the  number  of  personnel  within  identified  professional  </a:t>
            </a:r>
          </a:p>
          <a:p>
            <a:pPr marL="989013" lvl="0" indent="-268288">
              <a:spcBef>
                <a:spcPts val="600"/>
              </a:spcBef>
            </a:pPr>
            <a:r>
              <a:rPr lang="en-GB" kern="0" dirty="0">
                <a:latin typeface="Arial" panose="020B0604020202020204" pitchFamily="34" charset="0"/>
                <a:ea typeface="Times New Roman" panose="02020603050405020304" pitchFamily="18" charset="0"/>
                <a:cs typeface="Arial" panose="020B0604020202020204" pitchFamily="34" charset="0"/>
              </a:rPr>
              <a:t>     categories that will require  training matching “</a:t>
            </a:r>
            <a:r>
              <a:rPr lang="en-GB" i="1" kern="0" dirty="0">
                <a:latin typeface="Arial" panose="020B0604020202020204" pitchFamily="34" charset="0"/>
                <a:ea typeface="Times New Roman" panose="02020603050405020304" pitchFamily="18" charset="0"/>
                <a:cs typeface="Arial" panose="020B0604020202020204" pitchFamily="34" charset="0"/>
              </a:rPr>
              <a:t>fields profiles</a:t>
            </a:r>
            <a:r>
              <a:rPr lang="en-GB" kern="0" dirty="0">
                <a:latin typeface="Arial" panose="020B0604020202020204" pitchFamily="34" charset="0"/>
                <a:ea typeface="Times New Roman" panose="02020603050405020304" pitchFamily="18" charset="0"/>
                <a:cs typeface="Arial" panose="020B0604020202020204" pitchFamily="34" charset="0"/>
              </a:rPr>
              <a:t>”</a:t>
            </a:r>
          </a:p>
          <a:p>
            <a:pPr marL="989013" indent="-268288">
              <a:spcBef>
                <a:spcPts val="600"/>
              </a:spcBef>
              <a:buFont typeface="+mj-lt"/>
              <a:buAutoNum type="alphaLcPeriod" startAt="3"/>
            </a:pPr>
            <a:r>
              <a:rPr lang="en-GB" kern="0" dirty="0">
                <a:latin typeface="Arial" panose="020B0604020202020204" pitchFamily="34" charset="0"/>
                <a:ea typeface="Times New Roman" panose="02020603050405020304" pitchFamily="18" charset="0"/>
                <a:cs typeface="Arial" panose="020B0604020202020204" pitchFamily="34" charset="0"/>
              </a:rPr>
              <a:t>VET providers system (</a:t>
            </a:r>
            <a:r>
              <a:rPr lang="en-GB" dirty="0">
                <a:latin typeface="Arial" panose="020B0604020202020204" pitchFamily="34" charset="0"/>
                <a:cs typeface="Arial" panose="020B0604020202020204" pitchFamily="34" charset="0"/>
              </a:rPr>
              <a:t>flexibility, resilience, organization and governance etc.)</a:t>
            </a:r>
          </a:p>
          <a:p>
            <a:pPr marL="989013" lvl="0" indent="-268288">
              <a:spcBef>
                <a:spcPts val="600"/>
              </a:spcBef>
            </a:pPr>
            <a:endParaRPr lang="en-GB" i="1" kern="0" dirty="0">
              <a:latin typeface="Arial" panose="020B0604020202020204" pitchFamily="34" charset="0"/>
              <a:ea typeface="Times New Roman" panose="02020603050405020304" pitchFamily="18" charset="0"/>
              <a:cs typeface="Arial" panose="020B0604020202020204" pitchFamily="34" charset="0"/>
            </a:endParaRPr>
          </a:p>
          <a:p>
            <a:pPr lvl="0">
              <a:tabLst>
                <a:tab pos="407988" algn="l"/>
              </a:tabLst>
            </a:pPr>
            <a:endParaRPr lang="en-GB" i="1" kern="0" dirty="0">
              <a:latin typeface="Arial" panose="020B0604020202020204" pitchFamily="34" charset="0"/>
              <a:ea typeface="Times New Roman" panose="02020603050405020304" pitchFamily="18" charset="0"/>
              <a:cs typeface="Arial" panose="020B0604020202020204" pitchFamily="34" charset="0"/>
            </a:endParaRPr>
          </a:p>
          <a:p>
            <a:pPr lvl="0">
              <a:tabLst>
                <a:tab pos="407988" algn="l"/>
              </a:tabLst>
            </a:pPr>
            <a:endParaRPr lang="en-GB" i="1" kern="0" dirty="0">
              <a:latin typeface="Arial" panose="020B0604020202020204" pitchFamily="34" charset="0"/>
              <a:ea typeface="Times New Roman" panose="02020603050405020304" pitchFamily="18" charset="0"/>
              <a:cs typeface="Arial" panose="020B0604020202020204" pitchFamily="34" charset="0"/>
            </a:endParaRPr>
          </a:p>
          <a:p>
            <a:pPr lvl="0">
              <a:tabLst>
                <a:tab pos="407988" algn="l"/>
              </a:tabLst>
            </a:pPr>
            <a:endParaRPr lang="en-GB" i="1" kern="0" dirty="0">
              <a:latin typeface="Arial" panose="020B0604020202020204" pitchFamily="34" charset="0"/>
              <a:ea typeface="Times New Roman" panose="02020603050405020304" pitchFamily="18" charset="0"/>
              <a:cs typeface="Arial" panose="020B0604020202020204" pitchFamily="34" charset="0"/>
            </a:endParaRPr>
          </a:p>
          <a:p>
            <a:pPr lvl="0">
              <a:tabLst>
                <a:tab pos="407988" algn="l"/>
              </a:tabLst>
            </a:pPr>
            <a:endParaRPr lang="en-GB" i="1" kern="0" dirty="0">
              <a:latin typeface="Arial" panose="020B0604020202020204" pitchFamily="34" charset="0"/>
              <a:ea typeface="Times New Roman" panose="02020603050405020304" pitchFamily="18" charset="0"/>
              <a:cs typeface="Arial" panose="020B0604020202020204" pitchFamily="34" charset="0"/>
            </a:endParaRPr>
          </a:p>
          <a:p>
            <a:pPr lvl="0">
              <a:tabLst>
                <a:tab pos="407988" algn="l"/>
              </a:tabLst>
            </a:pPr>
            <a:endParaRPr lang="en-GB" i="1" kern="0" dirty="0">
              <a:latin typeface="Arial" panose="020B0604020202020204" pitchFamily="34" charset="0"/>
              <a:ea typeface="Times New Roman" panose="02020603050405020304" pitchFamily="18" charset="0"/>
              <a:cs typeface="Arial" panose="020B0604020202020204" pitchFamily="34" charset="0"/>
            </a:endParaRPr>
          </a:p>
          <a:p>
            <a:pPr lvl="0">
              <a:tabLst>
                <a:tab pos="407988" algn="l"/>
              </a:tabLst>
            </a:pPr>
            <a:endParaRPr lang="en-GB" i="1" kern="0" dirty="0">
              <a:latin typeface="Arial" panose="020B0604020202020204" pitchFamily="34" charset="0"/>
              <a:ea typeface="Times New Roman" panose="02020603050405020304" pitchFamily="18" charset="0"/>
              <a:cs typeface="Arial" panose="020B0604020202020204" pitchFamily="34" charset="0"/>
            </a:endParaRPr>
          </a:p>
          <a:p>
            <a:pPr lvl="0">
              <a:tabLst>
                <a:tab pos="407988" algn="l"/>
              </a:tabLst>
            </a:pPr>
            <a:endParaRPr lang="en-GB" i="1" kern="0" dirty="0">
              <a:latin typeface="Arial" panose="020B0604020202020204" pitchFamily="34" charset="0"/>
              <a:ea typeface="Times New Roman" panose="02020603050405020304" pitchFamily="18" charset="0"/>
              <a:cs typeface="Arial" panose="020B0604020202020204" pitchFamily="34" charset="0"/>
            </a:endParaRPr>
          </a:p>
          <a:p>
            <a:pPr lvl="0">
              <a:tabLst>
                <a:tab pos="408305" algn="l"/>
                <a:tab pos="449580" algn="l"/>
              </a:tabLst>
            </a:pPr>
            <a:r>
              <a:rPr lang="en-GB" sz="2000" kern="0" dirty="0">
                <a:latin typeface="Arial" panose="020B0604020202020204" pitchFamily="34" charset="0"/>
                <a:ea typeface="Times New Roman" panose="02020603050405020304" pitchFamily="18"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p:txBody>
      </p:sp>
      <p:pic>
        <p:nvPicPr>
          <p:cNvPr id="9" name="Immagine 8">
            <a:extLst>
              <a:ext uri="{FF2B5EF4-FFF2-40B4-BE49-F238E27FC236}">
                <a16:creationId xmlns:a16="http://schemas.microsoft.com/office/drawing/2014/main" id="{575EAD06-BB39-44EA-BC77-7AC115D8CA82}"/>
              </a:ext>
            </a:extLst>
          </p:cNvPr>
          <p:cNvPicPr>
            <a:picLocks noChangeAspect="1"/>
          </p:cNvPicPr>
          <p:nvPr/>
        </p:nvPicPr>
        <p:blipFill>
          <a:blip r:embed="rId5"/>
          <a:stretch>
            <a:fillRect/>
          </a:stretch>
        </p:blipFill>
        <p:spPr>
          <a:xfrm>
            <a:off x="474063" y="98472"/>
            <a:ext cx="1289897" cy="1220641"/>
          </a:xfrm>
          <a:prstGeom prst="rect">
            <a:avLst/>
          </a:prstGeom>
        </p:spPr>
      </p:pic>
      <p:sp>
        <p:nvSpPr>
          <p:cNvPr id="6" name="CasellaDiTesto 5">
            <a:extLst>
              <a:ext uri="{FF2B5EF4-FFF2-40B4-BE49-F238E27FC236}">
                <a16:creationId xmlns:a16="http://schemas.microsoft.com/office/drawing/2014/main" id="{FF3E9D7F-ADE4-483F-AD8E-91C1350FCB90}"/>
              </a:ext>
            </a:extLst>
          </p:cNvPr>
          <p:cNvSpPr txBox="1"/>
          <p:nvPr/>
        </p:nvSpPr>
        <p:spPr>
          <a:xfrm>
            <a:off x="2656054" y="342472"/>
            <a:ext cx="6096000" cy="1200329"/>
          </a:xfrm>
          <a:prstGeom prst="rect">
            <a:avLst/>
          </a:prstGeom>
          <a:noFill/>
        </p:spPr>
        <p:txBody>
          <a:bodyPr wrap="square">
            <a:spAutoFit/>
          </a:bodyPr>
          <a:lstStyle/>
          <a:p>
            <a:pPr marL="0" indent="0">
              <a:buNone/>
            </a:pPr>
            <a:r>
              <a:rPr lang="en-US" dirty="0">
                <a:latin typeface="Arial" panose="020B0604020202020204" pitchFamily="34" charset="0"/>
                <a:cs typeface="Arial" panose="020B0604020202020204" pitchFamily="34" charset="0"/>
              </a:rPr>
              <a:t>The 7 target countries will draft the </a:t>
            </a:r>
            <a:r>
              <a:rPr lang="en-US" b="1" dirty="0">
                <a:latin typeface="Arial" panose="020B0604020202020204" pitchFamily="34" charset="0"/>
                <a:cs typeface="Arial" panose="020B0604020202020204" pitchFamily="34" charset="0"/>
              </a:rPr>
              <a:t>National Roadmaps </a:t>
            </a:r>
            <a:r>
              <a:rPr lang="en-US" dirty="0">
                <a:latin typeface="Arial" panose="020B0604020202020204" pitchFamily="34" charset="0"/>
                <a:cs typeface="Arial" panose="020B0604020202020204" pitchFamily="34" charset="0"/>
              </a:rPr>
              <a:t>which will include:</a:t>
            </a:r>
          </a:p>
          <a:p>
            <a:pPr marL="0" indent="0">
              <a:buNone/>
            </a:pPr>
            <a:endParaRPr lang="en-US" dirty="0">
              <a:latin typeface="Arial" panose="020B0604020202020204" pitchFamily="34" charset="0"/>
              <a:cs typeface="Arial" panose="020B0604020202020204" pitchFamily="34" charset="0"/>
            </a:endParaRPr>
          </a:p>
          <a:p>
            <a:pPr algn="ctr">
              <a:tabLst>
                <a:tab pos="408305" algn="l"/>
                <a:tab pos="449580" algn="l"/>
              </a:tabLst>
            </a:pPr>
            <a:r>
              <a:rPr lang="en-US" dirty="0">
                <a:solidFill>
                  <a:schemeClr val="accent6"/>
                </a:solidFill>
                <a:latin typeface="Arial" panose="020B0604020202020204" pitchFamily="34" charset="0"/>
                <a:cs typeface="Arial" panose="020B0604020202020204" pitchFamily="34" charset="0"/>
              </a:rPr>
              <a:t>proposed index</a:t>
            </a:r>
          </a:p>
        </p:txBody>
      </p:sp>
    </p:spTree>
    <p:extLst>
      <p:ext uri="{BB962C8B-B14F-4D97-AF65-F5344CB8AC3E}">
        <p14:creationId xmlns:p14="http://schemas.microsoft.com/office/powerpoint/2010/main" val="200596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3"/>
          <a:stretch>
            <a:fillRect/>
          </a:stretch>
        </p:blipFill>
        <p:spPr>
          <a:xfrm>
            <a:off x="9644149" y="457689"/>
            <a:ext cx="2290062" cy="502206"/>
          </a:xfrm>
          <a:prstGeom prst="rect">
            <a:avLst/>
          </a:prstGeom>
        </p:spPr>
      </p:pic>
      <p:pic>
        <p:nvPicPr>
          <p:cNvPr id="8" name="Immagine 7">
            <a:extLst>
              <a:ext uri="{FF2B5EF4-FFF2-40B4-BE49-F238E27FC236}">
                <a16:creationId xmlns:a16="http://schemas.microsoft.com/office/drawing/2014/main" id="{FDA0E692-6F20-4A4E-8451-075EA6523ED4}"/>
              </a:ext>
            </a:extLst>
          </p:cNvPr>
          <p:cNvPicPr>
            <a:picLocks noChangeAspect="1"/>
          </p:cNvPicPr>
          <p:nvPr/>
        </p:nvPicPr>
        <p:blipFill>
          <a:blip r:embed="rId4"/>
          <a:stretch>
            <a:fillRect/>
          </a:stretch>
        </p:blipFill>
        <p:spPr>
          <a:xfrm>
            <a:off x="0" y="6262722"/>
            <a:ext cx="12192000" cy="584774"/>
          </a:xfrm>
          <a:prstGeom prst="rect">
            <a:avLst/>
          </a:prstGeom>
        </p:spPr>
      </p:pic>
      <p:sp>
        <p:nvSpPr>
          <p:cNvPr id="3" name="TextBox 2"/>
          <p:cNvSpPr txBox="1"/>
          <p:nvPr/>
        </p:nvSpPr>
        <p:spPr>
          <a:xfrm>
            <a:off x="1763960" y="-317488"/>
            <a:ext cx="10510982" cy="9833461"/>
          </a:xfrm>
          <a:prstGeom prst="rect">
            <a:avLst/>
          </a:prstGeom>
          <a:noFill/>
        </p:spPr>
        <p:txBody>
          <a:bodyPr wrap="square" rtlCol="0">
            <a:spAutoFit/>
          </a:bodyPr>
          <a:lstStyle/>
          <a:p>
            <a:pPr lvl="0">
              <a:tabLst>
                <a:tab pos="408305" algn="l"/>
                <a:tab pos="449580" algn="l"/>
              </a:tabLst>
            </a:pPr>
            <a:endParaRPr lang="en-US" dirty="0">
              <a:latin typeface="Arial" panose="020B0604020202020204" pitchFamily="34" charset="0"/>
              <a:cs typeface="Arial" panose="020B0604020202020204" pitchFamily="34" charset="0"/>
            </a:endParaRPr>
          </a:p>
          <a:p>
            <a:pPr lvl="0">
              <a:tabLst>
                <a:tab pos="408305" algn="l"/>
                <a:tab pos="449580" algn="l"/>
              </a:tabLst>
            </a:pPr>
            <a:endParaRPr lang="en-US" dirty="0">
              <a:latin typeface="Arial" panose="020B0604020202020204" pitchFamily="34" charset="0"/>
              <a:cs typeface="Arial" panose="020B0604020202020204" pitchFamily="34" charset="0"/>
            </a:endParaRPr>
          </a:p>
          <a:p>
            <a:pPr lvl="0">
              <a:tabLst>
                <a:tab pos="408305" algn="l"/>
                <a:tab pos="449580" algn="l"/>
              </a:tabLst>
            </a:pPr>
            <a:endParaRPr lang="en-US" dirty="0">
              <a:latin typeface="Arial" panose="020B0604020202020204" pitchFamily="34" charset="0"/>
              <a:cs typeface="Arial" panose="020B0604020202020204" pitchFamily="34" charset="0"/>
            </a:endParaRPr>
          </a:p>
          <a:p>
            <a:pPr lvl="0">
              <a:tabLst>
                <a:tab pos="408305" algn="l"/>
                <a:tab pos="449580" algn="l"/>
              </a:tabLst>
            </a:pPr>
            <a:endParaRPr lang="en-US" dirty="0">
              <a:latin typeface="Arial" panose="020B0604020202020204" pitchFamily="34" charset="0"/>
              <a:cs typeface="Arial" panose="020B0604020202020204" pitchFamily="34" charset="0"/>
            </a:endParaRPr>
          </a:p>
          <a:p>
            <a:pPr lvl="0">
              <a:spcBef>
                <a:spcPts val="600"/>
              </a:spcBef>
              <a:tabLst>
                <a:tab pos="408305" algn="l"/>
                <a:tab pos="449580" algn="l"/>
              </a:tabLst>
            </a:pPr>
            <a:r>
              <a:rPr lang="en-GB" sz="2800" b="1" i="1" kern="0" dirty="0">
                <a:latin typeface="Arial" panose="020B0604020202020204" pitchFamily="34" charset="0"/>
                <a:ea typeface="Times New Roman" panose="02020603050405020304" pitchFamily="18" charset="0"/>
                <a:cs typeface="Arial" panose="020B0604020202020204" pitchFamily="34" charset="0"/>
              </a:rPr>
              <a:t> </a:t>
            </a:r>
            <a:r>
              <a:rPr lang="en-GB" sz="2400" b="1" kern="0" dirty="0">
                <a:latin typeface="Arial" panose="020B0604020202020204" pitchFamily="34" charset="0"/>
                <a:ea typeface="Times New Roman" panose="02020603050405020304" pitchFamily="18" charset="0"/>
                <a:cs typeface="Arial" panose="020B0604020202020204" pitchFamily="34" charset="0"/>
              </a:rPr>
              <a:t>3.  Main challenges</a:t>
            </a:r>
          </a:p>
          <a:p>
            <a:pPr marL="534988" lvl="0">
              <a:spcBef>
                <a:spcPts val="600"/>
              </a:spcBef>
            </a:pPr>
            <a:r>
              <a:rPr lang="en-GB" sz="2000" i="1" kern="0" dirty="0">
                <a:latin typeface="Arial" panose="020B0604020202020204" pitchFamily="34" charset="0"/>
                <a:ea typeface="Times New Roman" panose="02020603050405020304" pitchFamily="18" charset="0"/>
                <a:cs typeface="Arial" panose="020B0604020202020204" pitchFamily="34" charset="0"/>
              </a:rPr>
              <a:t>3.1 Priorities in the Agri-food sector</a:t>
            </a:r>
          </a:p>
          <a:p>
            <a:pPr marL="720725">
              <a:spcBef>
                <a:spcPts val="600"/>
              </a:spcBef>
              <a:tabLst>
                <a:tab pos="408305" algn="l"/>
                <a:tab pos="449580" algn="l"/>
              </a:tabLst>
            </a:pPr>
            <a:r>
              <a:rPr lang="en-US" kern="0" dirty="0">
                <a:latin typeface="Arial" panose="020B0604020202020204" pitchFamily="34" charset="0"/>
                <a:cs typeface="Arial" panose="020B0604020202020204" pitchFamily="34" charset="0"/>
              </a:rPr>
              <a:t>3.1.1  European reference framework and links with the national framework</a:t>
            </a:r>
          </a:p>
          <a:p>
            <a:pPr marL="720725">
              <a:spcBef>
                <a:spcPts val="600"/>
              </a:spcBef>
              <a:tabLst>
                <a:tab pos="408305" algn="l"/>
                <a:tab pos="449580" algn="l"/>
              </a:tabLst>
            </a:pPr>
            <a:r>
              <a:rPr lang="en-US" kern="0" dirty="0">
                <a:latin typeface="Arial" panose="020B0604020202020204" pitchFamily="34" charset="0"/>
                <a:cs typeface="Arial" panose="020B0604020202020204" pitchFamily="34" charset="0"/>
              </a:rPr>
              <a:t>3.1.2  Sectoral upskilling and reskilling framework (pact for skills)</a:t>
            </a:r>
          </a:p>
          <a:p>
            <a:pPr marL="720725" lvl="0">
              <a:spcBef>
                <a:spcPts val="600"/>
              </a:spcBef>
              <a:tabLst>
                <a:tab pos="408305" algn="l"/>
                <a:tab pos="449580" algn="l"/>
              </a:tabLst>
            </a:pPr>
            <a:r>
              <a:rPr lang="en-US" kern="0" dirty="0">
                <a:latin typeface="Arial" panose="020B0604020202020204" pitchFamily="34" charset="0"/>
                <a:ea typeface="Times New Roman" panose="02020603050405020304" pitchFamily="18" charset="0"/>
                <a:cs typeface="Arial" panose="020B0604020202020204" pitchFamily="34" charset="0"/>
              </a:rPr>
              <a:t>3.1.3  Major training modules (for coherent groups of skills) soft skills should be</a:t>
            </a:r>
          </a:p>
          <a:p>
            <a:pPr marL="720725" lvl="0">
              <a:spcBef>
                <a:spcPts val="600"/>
              </a:spcBef>
              <a:tabLst>
                <a:tab pos="408305" algn="l"/>
                <a:tab pos="449580" algn="l"/>
              </a:tabLst>
            </a:pPr>
            <a:r>
              <a:rPr lang="en-US" kern="0" dirty="0">
                <a:latin typeface="Arial" panose="020B0604020202020204" pitchFamily="34" charset="0"/>
                <a:ea typeface="Times New Roman" panose="02020603050405020304" pitchFamily="18" charset="0"/>
                <a:cs typeface="Arial" panose="020B0604020202020204" pitchFamily="34" charset="0"/>
              </a:rPr>
              <a:t>          part of any job profile training program</a:t>
            </a:r>
          </a:p>
          <a:p>
            <a:pPr lvl="0">
              <a:spcBef>
                <a:spcPts val="600"/>
              </a:spcBef>
              <a:tabLst>
                <a:tab pos="408305" algn="l"/>
                <a:tab pos="449580" algn="l"/>
              </a:tabLst>
            </a:pPr>
            <a:r>
              <a:rPr lang="en-GB" sz="2800" b="1" kern="0" dirty="0">
                <a:latin typeface="Arial" panose="020B0604020202020204" pitchFamily="34" charset="0"/>
                <a:ea typeface="Times New Roman" panose="02020603050405020304" pitchFamily="18" charset="0"/>
                <a:cs typeface="Arial" panose="020B0604020202020204" pitchFamily="34" charset="0"/>
              </a:rPr>
              <a:t> </a:t>
            </a:r>
            <a:r>
              <a:rPr lang="en-GB" sz="2400" b="1" kern="0" dirty="0">
                <a:latin typeface="Arial" panose="020B0604020202020204" pitchFamily="34" charset="0"/>
                <a:ea typeface="Times New Roman" panose="02020603050405020304" pitchFamily="18" charset="0"/>
                <a:cs typeface="Arial" panose="020B0604020202020204" pitchFamily="34" charset="0"/>
              </a:rPr>
              <a:t>4</a:t>
            </a:r>
            <a:r>
              <a:rPr lang="en-GB" sz="2400" b="1" i="1" kern="0" dirty="0">
                <a:latin typeface="Arial" panose="020B0604020202020204" pitchFamily="34" charset="0"/>
                <a:ea typeface="Times New Roman" panose="02020603050405020304" pitchFamily="18" charset="0"/>
                <a:cs typeface="Arial" panose="020B0604020202020204" pitchFamily="34" charset="0"/>
              </a:rPr>
              <a:t>. </a:t>
            </a:r>
            <a:r>
              <a:rPr lang="en-GB" sz="2400" b="1" kern="0" dirty="0">
                <a:latin typeface="Arial" panose="020B0604020202020204" pitchFamily="34" charset="0"/>
                <a:ea typeface="Times New Roman" panose="02020603050405020304" pitchFamily="18" charset="0"/>
                <a:cs typeface="Arial" panose="020B0604020202020204" pitchFamily="34" charset="0"/>
              </a:rPr>
              <a:t>The Action Plan</a:t>
            </a:r>
          </a:p>
          <a:p>
            <a:pPr marL="534988" lvl="0">
              <a:spcBef>
                <a:spcPts val="600"/>
              </a:spcBef>
              <a:tabLst>
                <a:tab pos="628650" algn="l"/>
              </a:tabLst>
            </a:pPr>
            <a:r>
              <a:rPr lang="en-US" sz="2000" i="1" kern="0" dirty="0">
                <a:latin typeface="Arial" panose="020B0604020202020204" pitchFamily="34" charset="0"/>
                <a:ea typeface="Times New Roman" panose="02020603050405020304" pitchFamily="18" charset="0"/>
                <a:cs typeface="Arial" panose="020B0604020202020204" pitchFamily="34" charset="0"/>
              </a:rPr>
              <a:t>4.1 A clear statement of activity</a:t>
            </a:r>
          </a:p>
          <a:p>
            <a:pPr marL="534988" lvl="0">
              <a:spcBef>
                <a:spcPts val="600"/>
              </a:spcBef>
              <a:tabLst>
                <a:tab pos="628650" algn="l"/>
              </a:tabLst>
            </a:pPr>
            <a:r>
              <a:rPr lang="en-US" sz="2000" i="1" kern="0" dirty="0">
                <a:latin typeface="Arial" panose="020B0604020202020204" pitchFamily="34" charset="0"/>
                <a:ea typeface="Times New Roman" panose="02020603050405020304" pitchFamily="18" charset="0"/>
                <a:cs typeface="Arial" panose="020B0604020202020204" pitchFamily="34" charset="0"/>
              </a:rPr>
              <a:t>4.2 Time period</a:t>
            </a:r>
          </a:p>
          <a:p>
            <a:pPr marL="534988" lvl="0">
              <a:spcBef>
                <a:spcPts val="600"/>
              </a:spcBef>
              <a:tabLst>
                <a:tab pos="628650" algn="l"/>
              </a:tabLst>
            </a:pPr>
            <a:r>
              <a:rPr lang="en-US" sz="2000" i="1" kern="0" dirty="0">
                <a:latin typeface="Arial" panose="020B0604020202020204" pitchFamily="34" charset="0"/>
                <a:ea typeface="Times New Roman" panose="02020603050405020304" pitchFamily="18" charset="0"/>
                <a:cs typeface="Arial" panose="020B0604020202020204" pitchFamily="34" charset="0"/>
              </a:rPr>
              <a:t>4.3 Quantity of inputs/outputs and unit costs</a:t>
            </a:r>
          </a:p>
          <a:p>
            <a:pPr marL="534988" lvl="0">
              <a:spcBef>
                <a:spcPts val="600"/>
              </a:spcBef>
              <a:tabLst>
                <a:tab pos="628650" algn="l"/>
              </a:tabLst>
            </a:pPr>
            <a:r>
              <a:rPr lang="en-US" sz="2000" i="1" kern="0" dirty="0">
                <a:latin typeface="Arial" panose="020B0604020202020204" pitchFamily="34" charset="0"/>
                <a:ea typeface="Times New Roman" panose="02020603050405020304" pitchFamily="18" charset="0"/>
                <a:cs typeface="Arial" panose="020B0604020202020204" pitchFamily="34" charset="0"/>
              </a:rPr>
              <a:t>4.4 Source of funding</a:t>
            </a:r>
          </a:p>
          <a:p>
            <a:pPr marL="534988" lvl="0">
              <a:spcBef>
                <a:spcPts val="600"/>
              </a:spcBef>
              <a:tabLst>
                <a:tab pos="628650" algn="l"/>
              </a:tabLst>
            </a:pPr>
            <a:r>
              <a:rPr lang="en-US" sz="2000" i="1" kern="0" dirty="0">
                <a:latin typeface="Arial" panose="020B0604020202020204" pitchFamily="34" charset="0"/>
                <a:ea typeface="Times New Roman" panose="02020603050405020304" pitchFamily="18" charset="0"/>
                <a:cs typeface="Arial" panose="020B0604020202020204" pitchFamily="34" charset="0"/>
              </a:rPr>
              <a:t>4.5 Entity responsible for implementation</a:t>
            </a:r>
          </a:p>
          <a:p>
            <a:pPr marL="534988" lvl="0">
              <a:spcBef>
                <a:spcPts val="600"/>
              </a:spcBef>
              <a:tabLst>
                <a:tab pos="628650" algn="l"/>
              </a:tabLst>
            </a:pPr>
            <a:r>
              <a:rPr lang="en-US" sz="2000" i="1" kern="0" dirty="0">
                <a:latin typeface="Arial" panose="020B0604020202020204" pitchFamily="34" charset="0"/>
                <a:ea typeface="Times New Roman" panose="02020603050405020304" pitchFamily="18" charset="0"/>
                <a:cs typeface="Arial" panose="020B0604020202020204" pitchFamily="34" charset="0"/>
              </a:rPr>
              <a:t>4.6 Output indicators</a:t>
            </a:r>
          </a:p>
          <a:p>
            <a:pPr marL="442913" lvl="0">
              <a:tabLst>
                <a:tab pos="408305" algn="l"/>
                <a:tab pos="449580" algn="l"/>
              </a:tabLst>
            </a:pPr>
            <a:endParaRPr lang="en-US" sz="2000" i="1" kern="0" dirty="0">
              <a:latin typeface="Arial" panose="020B0604020202020204" pitchFamily="34" charset="0"/>
              <a:ea typeface="Times New Roman" panose="02020603050405020304" pitchFamily="18" charset="0"/>
              <a:cs typeface="Arial" panose="020B0604020202020204" pitchFamily="34" charset="0"/>
            </a:endParaRPr>
          </a:p>
          <a:p>
            <a:pPr lvl="0">
              <a:tabLst>
                <a:tab pos="408305" algn="l"/>
                <a:tab pos="449580" algn="l"/>
              </a:tabLst>
            </a:pPr>
            <a:r>
              <a:rPr lang="en-GB" sz="2800" b="1" kern="0" dirty="0">
                <a:latin typeface="Arial" panose="020B0604020202020204" pitchFamily="34" charset="0"/>
                <a:ea typeface="Times New Roman" panose="02020603050405020304" pitchFamily="18" charset="0"/>
                <a:cs typeface="Arial" panose="020B0604020202020204" pitchFamily="34" charset="0"/>
              </a:rPr>
              <a:t>  </a:t>
            </a:r>
            <a:endParaRPr lang="en-GB" sz="2000" b="1" i="1" kern="0" dirty="0">
              <a:latin typeface="Arial" panose="020B0604020202020204" pitchFamily="34" charset="0"/>
              <a:ea typeface="Times New Roman" panose="02020603050405020304" pitchFamily="18"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pic>
        <p:nvPicPr>
          <p:cNvPr id="9" name="Immagine 8">
            <a:extLst>
              <a:ext uri="{FF2B5EF4-FFF2-40B4-BE49-F238E27FC236}">
                <a16:creationId xmlns:a16="http://schemas.microsoft.com/office/drawing/2014/main" id="{575EAD06-BB39-44EA-BC77-7AC115D8CA82}"/>
              </a:ext>
            </a:extLst>
          </p:cNvPr>
          <p:cNvPicPr>
            <a:picLocks noChangeAspect="1"/>
          </p:cNvPicPr>
          <p:nvPr/>
        </p:nvPicPr>
        <p:blipFill>
          <a:blip r:embed="rId5"/>
          <a:stretch>
            <a:fillRect/>
          </a:stretch>
        </p:blipFill>
        <p:spPr>
          <a:xfrm>
            <a:off x="474063" y="98472"/>
            <a:ext cx="1289897" cy="1220641"/>
          </a:xfrm>
          <a:prstGeom prst="rect">
            <a:avLst/>
          </a:prstGeom>
        </p:spPr>
      </p:pic>
    </p:spTree>
    <p:extLst>
      <p:ext uri="{BB962C8B-B14F-4D97-AF65-F5344CB8AC3E}">
        <p14:creationId xmlns:p14="http://schemas.microsoft.com/office/powerpoint/2010/main" val="2465426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3"/>
          <a:stretch>
            <a:fillRect/>
          </a:stretch>
        </p:blipFill>
        <p:spPr>
          <a:xfrm>
            <a:off x="9644149" y="457689"/>
            <a:ext cx="2290062" cy="502206"/>
          </a:xfrm>
          <a:prstGeom prst="rect">
            <a:avLst/>
          </a:prstGeom>
        </p:spPr>
      </p:pic>
      <p:pic>
        <p:nvPicPr>
          <p:cNvPr id="8" name="Immagine 7">
            <a:extLst>
              <a:ext uri="{FF2B5EF4-FFF2-40B4-BE49-F238E27FC236}">
                <a16:creationId xmlns:a16="http://schemas.microsoft.com/office/drawing/2014/main" id="{FDA0E692-6F20-4A4E-8451-075EA6523ED4}"/>
              </a:ext>
            </a:extLst>
          </p:cNvPr>
          <p:cNvPicPr>
            <a:picLocks noChangeAspect="1"/>
          </p:cNvPicPr>
          <p:nvPr/>
        </p:nvPicPr>
        <p:blipFill>
          <a:blip r:embed="rId4"/>
          <a:stretch>
            <a:fillRect/>
          </a:stretch>
        </p:blipFill>
        <p:spPr>
          <a:xfrm>
            <a:off x="0" y="6262722"/>
            <a:ext cx="12192000" cy="584774"/>
          </a:xfrm>
          <a:prstGeom prst="rect">
            <a:avLst/>
          </a:prstGeom>
        </p:spPr>
      </p:pic>
      <p:sp>
        <p:nvSpPr>
          <p:cNvPr id="3" name="TextBox 2"/>
          <p:cNvSpPr txBox="1"/>
          <p:nvPr/>
        </p:nvSpPr>
        <p:spPr>
          <a:xfrm>
            <a:off x="1423229" y="271504"/>
            <a:ext cx="10510982" cy="8417689"/>
          </a:xfrm>
          <a:prstGeom prst="rect">
            <a:avLst/>
          </a:prstGeom>
          <a:noFill/>
        </p:spPr>
        <p:txBody>
          <a:bodyPr wrap="square" rtlCol="0">
            <a:spAutoFit/>
          </a:bodyPr>
          <a:lstStyle/>
          <a:p>
            <a:pPr marL="0" indent="0">
              <a:buNone/>
            </a:pPr>
            <a:endParaRPr lang="it-IT" dirty="0">
              <a:latin typeface="Arial" panose="020B0604020202020204" pitchFamily="34" charset="0"/>
              <a:cs typeface="Arial" panose="020B0604020202020204" pitchFamily="34" charset="0"/>
            </a:endParaRPr>
          </a:p>
          <a:p>
            <a:pPr lvl="0">
              <a:tabLst>
                <a:tab pos="408305" algn="l"/>
                <a:tab pos="449580" algn="l"/>
              </a:tabLst>
            </a:pPr>
            <a:r>
              <a:rPr lang="it-IT" b="1" i="1" kern="0" dirty="0">
                <a:latin typeface="Arial" panose="020B0604020202020204" pitchFamily="34" charset="0"/>
                <a:ea typeface="Times New Roman" panose="02020603050405020304" pitchFamily="18" charset="0"/>
                <a:cs typeface="Arial" panose="020B0604020202020204" pitchFamily="34" charset="0"/>
              </a:rPr>
              <a:t> </a:t>
            </a:r>
          </a:p>
          <a:p>
            <a:pPr lvl="0">
              <a:tabLst>
                <a:tab pos="408305" algn="l"/>
                <a:tab pos="449580" algn="l"/>
              </a:tabLst>
            </a:pPr>
            <a:endParaRPr lang="it-IT" b="1" i="1" kern="0" dirty="0">
              <a:latin typeface="Arial" panose="020B0604020202020204" pitchFamily="34" charset="0"/>
              <a:ea typeface="Times New Roman" panose="02020603050405020304" pitchFamily="18" charset="0"/>
              <a:cs typeface="Arial" panose="020B0604020202020204" pitchFamily="34" charset="0"/>
            </a:endParaRPr>
          </a:p>
          <a:p>
            <a:pPr lvl="0">
              <a:tabLst>
                <a:tab pos="408305" algn="l"/>
                <a:tab pos="449580" algn="l"/>
              </a:tabLst>
            </a:pPr>
            <a:endParaRPr lang="it-IT" b="1" i="1" kern="0" dirty="0">
              <a:latin typeface="Arial" panose="020B0604020202020204" pitchFamily="34" charset="0"/>
              <a:ea typeface="Times New Roman" panose="02020603050405020304" pitchFamily="18" charset="0"/>
              <a:cs typeface="Arial" panose="020B0604020202020204" pitchFamily="34" charset="0"/>
            </a:endParaRPr>
          </a:p>
          <a:p>
            <a:pPr lvl="0">
              <a:tabLst>
                <a:tab pos="408305" algn="l"/>
                <a:tab pos="449580" algn="l"/>
              </a:tabLst>
            </a:pPr>
            <a:endParaRPr lang="en-GB" b="1" i="1" kern="0" dirty="0">
              <a:latin typeface="Arial" panose="020B0604020202020204" pitchFamily="34" charset="0"/>
              <a:ea typeface="Times New Roman" panose="02020603050405020304" pitchFamily="18" charset="0"/>
              <a:cs typeface="Arial" panose="020B0604020202020204" pitchFamily="34" charset="0"/>
            </a:endParaRPr>
          </a:p>
          <a:p>
            <a:pPr lvl="0">
              <a:tabLst>
                <a:tab pos="408305" algn="l"/>
                <a:tab pos="449580" algn="l"/>
              </a:tabLst>
            </a:pPr>
            <a:r>
              <a:rPr lang="en-GB" sz="2400" b="1" kern="0" dirty="0">
                <a:latin typeface="Arial" panose="020B0604020202020204" pitchFamily="34" charset="0"/>
                <a:ea typeface="Times New Roman" panose="02020603050405020304" pitchFamily="18" charset="0"/>
                <a:cs typeface="Arial" panose="020B0604020202020204" pitchFamily="34" charset="0"/>
              </a:rPr>
              <a:t>5.	The ambition</a:t>
            </a:r>
          </a:p>
          <a:p>
            <a:pPr marL="442913" lvl="0">
              <a:spcBef>
                <a:spcPts val="600"/>
              </a:spcBef>
            </a:pPr>
            <a:r>
              <a:rPr lang="en-GB" sz="2000" kern="0" dirty="0">
                <a:latin typeface="Arial" panose="020B0604020202020204" pitchFamily="34" charset="0"/>
                <a:ea typeface="Times New Roman" panose="02020603050405020304" pitchFamily="18" charset="0"/>
                <a:cs typeface="Arial" panose="020B0604020202020204" pitchFamily="34" charset="0"/>
              </a:rPr>
              <a:t> 5</a:t>
            </a:r>
            <a:r>
              <a:rPr lang="en-GB" sz="2000" i="1" kern="0" dirty="0">
                <a:latin typeface="Arial" panose="020B0604020202020204" pitchFamily="34" charset="0"/>
                <a:ea typeface="Times New Roman" panose="02020603050405020304" pitchFamily="18" charset="0"/>
                <a:cs typeface="Arial" panose="020B0604020202020204" pitchFamily="34" charset="0"/>
              </a:rPr>
              <a:t>.1 National Focus on skill needs and Occupational profiles</a:t>
            </a:r>
          </a:p>
          <a:p>
            <a:pPr marL="442913" lvl="0">
              <a:spcBef>
                <a:spcPts val="600"/>
              </a:spcBef>
            </a:pPr>
            <a:r>
              <a:rPr lang="en-GB" sz="2000" i="1" kern="0" dirty="0">
                <a:latin typeface="Arial" panose="020B0604020202020204" pitchFamily="34" charset="0"/>
                <a:ea typeface="Times New Roman" panose="02020603050405020304" pitchFamily="18" charset="0"/>
                <a:cs typeface="Arial" panose="020B0604020202020204" pitchFamily="34" charset="0"/>
              </a:rPr>
              <a:t> 5.2 </a:t>
            </a:r>
            <a:r>
              <a:rPr lang="it-IT" sz="2000" i="1" kern="0" dirty="0">
                <a:latin typeface="Arial" panose="020B0604020202020204" pitchFamily="34" charset="0"/>
                <a:ea typeface="Times New Roman" panose="02020603050405020304" pitchFamily="18" charset="0"/>
                <a:cs typeface="Arial" panose="020B0604020202020204" pitchFamily="34" charset="0"/>
              </a:rPr>
              <a:t>L</a:t>
            </a:r>
            <a:r>
              <a:rPr lang="en-US" sz="2000" i="1" kern="0" dirty="0" err="1">
                <a:latin typeface="Arial" panose="020B0604020202020204" pitchFamily="34" charset="0"/>
                <a:ea typeface="Times New Roman" panose="02020603050405020304" pitchFamily="18" charset="0"/>
                <a:cs typeface="Arial" panose="020B0604020202020204" pitchFamily="34" charset="0"/>
              </a:rPr>
              <a:t>ife</a:t>
            </a:r>
            <a:r>
              <a:rPr lang="en-US" sz="2000" i="1" kern="0" dirty="0">
                <a:latin typeface="Arial" panose="020B0604020202020204" pitchFamily="34" charset="0"/>
                <a:ea typeface="Times New Roman" panose="02020603050405020304" pitchFamily="18" charset="0"/>
                <a:cs typeface="Arial" panose="020B0604020202020204" pitchFamily="34" charset="0"/>
              </a:rPr>
              <a:t>-long learning perspective to both employers and employees</a:t>
            </a:r>
            <a:endParaRPr lang="en-GB" sz="2000" i="1" kern="0" dirty="0">
              <a:latin typeface="Arial" panose="020B0604020202020204" pitchFamily="34" charset="0"/>
              <a:ea typeface="Times New Roman" panose="02020603050405020304" pitchFamily="18" charset="0"/>
              <a:cs typeface="Arial" panose="020B0604020202020204" pitchFamily="34" charset="0"/>
            </a:endParaRPr>
          </a:p>
          <a:p>
            <a:pPr marL="895350" indent="-360363">
              <a:spcBef>
                <a:spcPts val="600"/>
              </a:spcBef>
            </a:pPr>
            <a:r>
              <a:rPr lang="en-GB" sz="2000" i="1" dirty="0">
                <a:latin typeface="Arial" panose="020B0604020202020204" pitchFamily="34" charset="0"/>
                <a:cs typeface="Arial" panose="020B0604020202020204" pitchFamily="34" charset="0"/>
              </a:rPr>
              <a:t>5.3 Pathway for partnership building contributing to agri-food and forestry pact for skills</a:t>
            </a:r>
            <a:r>
              <a:rPr lang="en-US" sz="1600" i="1" kern="0" dirty="0">
                <a:latin typeface="Arial" panose="020B0604020202020204" pitchFamily="34" charset="0"/>
                <a:ea typeface="Times New Roman" panose="02020603050405020304" pitchFamily="18" charset="0"/>
                <a:cs typeface="Arial" panose="020B0604020202020204" pitchFamily="34" charset="0"/>
              </a:rPr>
              <a:t>     </a:t>
            </a:r>
            <a:endParaRPr lang="en-US" i="1" kern="0" dirty="0">
              <a:latin typeface="Arial" panose="020B0604020202020204" pitchFamily="34" charset="0"/>
              <a:ea typeface="Times New Roman" panose="02020603050405020304" pitchFamily="18" charset="0"/>
              <a:cs typeface="Arial" panose="020B0604020202020204" pitchFamily="34" charset="0"/>
            </a:endParaRPr>
          </a:p>
          <a:p>
            <a:pPr lvl="0">
              <a:tabLst>
                <a:tab pos="408305" algn="l"/>
                <a:tab pos="449580" algn="l"/>
              </a:tabLst>
            </a:pPr>
            <a:endParaRPr lang="en-US" i="1" kern="0" dirty="0">
              <a:latin typeface="Arial" panose="020B0604020202020204" pitchFamily="34" charset="0"/>
              <a:ea typeface="Times New Roman" panose="02020603050405020304" pitchFamily="18" charset="0"/>
              <a:cs typeface="Arial" panose="020B0604020202020204" pitchFamily="34" charset="0"/>
            </a:endParaRPr>
          </a:p>
          <a:p>
            <a:pPr lvl="0"/>
            <a:r>
              <a:rPr lang="en-GB" sz="2400" b="1" kern="0" dirty="0">
                <a:latin typeface="Arial" panose="020B0604020202020204" pitchFamily="34" charset="0"/>
                <a:ea typeface="Times New Roman" panose="02020603050405020304" pitchFamily="18" charset="0"/>
                <a:cs typeface="Arial" panose="020B0604020202020204" pitchFamily="34" charset="0"/>
              </a:rPr>
              <a:t> 6. The proposal and commitment</a:t>
            </a:r>
          </a:p>
          <a:p>
            <a:pPr marL="534988" lvl="0"/>
            <a:r>
              <a:rPr lang="en-US" sz="2000" i="1" kern="0" dirty="0">
                <a:latin typeface="Arial" panose="020B0604020202020204" pitchFamily="34" charset="0"/>
                <a:ea typeface="Times New Roman" panose="02020603050405020304" pitchFamily="18" charset="0"/>
                <a:cs typeface="Arial" panose="020B0604020202020204" pitchFamily="34" charset="0"/>
              </a:rPr>
              <a:t>6.1 The governance and national </a:t>
            </a:r>
            <a:r>
              <a:rPr lang="en-US" sz="2000" i="1" kern="0" dirty="0" err="1">
                <a:latin typeface="Arial" panose="020B0604020202020204" pitchFamily="34" charset="0"/>
                <a:ea typeface="Times New Roman" panose="02020603050405020304" pitchFamily="18" charset="0"/>
                <a:cs typeface="Arial" panose="020B0604020202020204" pitchFamily="34" charset="0"/>
              </a:rPr>
              <a:t>p&amp;c</a:t>
            </a:r>
            <a:endParaRPr lang="en-GB" sz="2000" i="1" kern="0" dirty="0">
              <a:latin typeface="Arial" panose="020B0604020202020204" pitchFamily="34" charset="0"/>
              <a:ea typeface="Times New Roman" panose="02020603050405020304" pitchFamily="18" charset="0"/>
              <a:cs typeface="Arial" panose="020B0604020202020204" pitchFamily="34" charset="0"/>
            </a:endParaRPr>
          </a:p>
          <a:p>
            <a:pPr lvl="0">
              <a:buAutoNum type="arabicPeriod" startAt="5"/>
            </a:pPr>
            <a:endParaRPr lang="en-GB" b="1" kern="0" dirty="0">
              <a:latin typeface="Arial" panose="020B0604020202020204" pitchFamily="34" charset="0"/>
              <a:ea typeface="Times New Roman" panose="02020603050405020304" pitchFamily="18" charset="0"/>
              <a:cs typeface="Arial" panose="020B0604020202020204" pitchFamily="34" charset="0"/>
            </a:endParaRPr>
          </a:p>
          <a:p>
            <a:pPr lvl="0"/>
            <a:r>
              <a:rPr lang="en-GB" sz="2400" b="1" kern="0" dirty="0">
                <a:latin typeface="Arial" panose="020B0604020202020204" pitchFamily="34" charset="0"/>
                <a:ea typeface="Times New Roman" panose="02020603050405020304" pitchFamily="18" charset="0"/>
                <a:cs typeface="Arial" panose="020B0604020202020204" pitchFamily="34" charset="0"/>
              </a:rPr>
              <a:t> 7. Evaluation</a:t>
            </a:r>
          </a:p>
          <a:p>
            <a:pPr marL="534988" lvl="0">
              <a:spcBef>
                <a:spcPts val="600"/>
              </a:spcBef>
            </a:pPr>
            <a:r>
              <a:rPr lang="en-GB" sz="2000" i="1" kern="0" dirty="0">
                <a:latin typeface="Arial" panose="020B0604020202020204" pitchFamily="34" charset="0"/>
                <a:cs typeface="Arial" panose="020B0604020202020204" pitchFamily="34" charset="0"/>
              </a:rPr>
              <a:t>7.1 Assessment approach</a:t>
            </a:r>
          </a:p>
          <a:p>
            <a:pPr marL="534988" lvl="0">
              <a:spcBef>
                <a:spcPts val="600"/>
              </a:spcBef>
            </a:pPr>
            <a:r>
              <a:rPr lang="en-GB" sz="2000" i="1" kern="0" dirty="0">
                <a:latin typeface="Arial" panose="020B0604020202020204" pitchFamily="34" charset="0"/>
                <a:cs typeface="Arial" panose="020B0604020202020204" pitchFamily="34" charset="0"/>
              </a:rPr>
              <a:t>7.2 Key performance indicators</a:t>
            </a:r>
            <a:endParaRPr lang="en-US" sz="2000" i="1"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pic>
        <p:nvPicPr>
          <p:cNvPr id="9" name="Immagine 8">
            <a:extLst>
              <a:ext uri="{FF2B5EF4-FFF2-40B4-BE49-F238E27FC236}">
                <a16:creationId xmlns:a16="http://schemas.microsoft.com/office/drawing/2014/main" id="{575EAD06-BB39-44EA-BC77-7AC115D8CA82}"/>
              </a:ext>
            </a:extLst>
          </p:cNvPr>
          <p:cNvPicPr>
            <a:picLocks noChangeAspect="1"/>
          </p:cNvPicPr>
          <p:nvPr/>
        </p:nvPicPr>
        <p:blipFill>
          <a:blip r:embed="rId5"/>
          <a:stretch>
            <a:fillRect/>
          </a:stretch>
        </p:blipFill>
        <p:spPr>
          <a:xfrm>
            <a:off x="474063" y="98472"/>
            <a:ext cx="1289897" cy="1220641"/>
          </a:xfrm>
          <a:prstGeom prst="rect">
            <a:avLst/>
          </a:prstGeom>
        </p:spPr>
      </p:pic>
    </p:spTree>
    <p:extLst>
      <p:ext uri="{BB962C8B-B14F-4D97-AF65-F5344CB8AC3E}">
        <p14:creationId xmlns:p14="http://schemas.microsoft.com/office/powerpoint/2010/main" val="1112258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96212" y="1164485"/>
            <a:ext cx="9725969" cy="5324535"/>
          </a:xfrm>
          <a:prstGeom prst="rect">
            <a:avLst/>
          </a:prstGeom>
          <a:noFill/>
        </p:spPr>
        <p:txBody>
          <a:bodyPr wrap="square" rtlCol="0">
            <a:spAutoFit/>
          </a:bodyPr>
          <a:lstStyle/>
          <a:p>
            <a:pPr marL="0" indent="0">
              <a:buNone/>
            </a:pPr>
            <a:r>
              <a:rPr lang="en-US" sz="2800" dirty="0"/>
              <a:t>V</a:t>
            </a:r>
            <a:r>
              <a:rPr lang="en-US" sz="2400" dirty="0"/>
              <a:t>ET providers, HEI and Training Centers will define</a:t>
            </a:r>
            <a:r>
              <a:rPr lang="en-US" sz="2400" b="1" dirty="0"/>
              <a:t> indicators </a:t>
            </a:r>
            <a:r>
              <a:rPr lang="en-US" sz="2400" dirty="0"/>
              <a:t>in order to monitor the implementation of the National Roadmaps during and after the project.</a:t>
            </a:r>
          </a:p>
          <a:p>
            <a:pPr marL="0" indent="0">
              <a:buNone/>
            </a:pPr>
            <a:endParaRPr lang="en-US" sz="2400" dirty="0"/>
          </a:p>
          <a:p>
            <a:pPr marL="0" indent="0" algn="just">
              <a:buNone/>
            </a:pPr>
            <a:r>
              <a:rPr lang="en-US" sz="2400" dirty="0"/>
              <a:t>Confagricoltura will coordinate the development of criteria and indicators for the successful implementation and promotion of skills. </a:t>
            </a:r>
          </a:p>
          <a:p>
            <a:pPr marL="0" indent="0" algn="just">
              <a:buNone/>
            </a:pPr>
            <a:endParaRPr lang="en-US" sz="2400" dirty="0"/>
          </a:p>
          <a:p>
            <a:pPr marL="0" indent="0">
              <a:buNone/>
            </a:pPr>
            <a:r>
              <a:rPr lang="en-US" sz="2400" dirty="0"/>
              <a:t>The national leaders of the National Roadmaps NRM (CONFAGRI, AERES, AC4A, LVA, AGACA, PA, ICOS) will </a:t>
            </a:r>
            <a:r>
              <a:rPr lang="en-US" sz="2400" b="1" dirty="0"/>
              <a:t>collect and assess the necessary data </a:t>
            </a:r>
            <a:r>
              <a:rPr lang="en-US" sz="2400" dirty="0"/>
              <a:t>in order to quantify the success indicators for the pilot training made in Austria, France, Finland, Italy, The Netherlands, Spain and Ireland. Quantified indicators will be represented in graphics to show their evolution along the project. </a:t>
            </a:r>
          </a:p>
          <a:p>
            <a:pPr marL="0" indent="0">
              <a:buNone/>
            </a:pPr>
            <a:endParaRPr lang="en-US" sz="2400" dirty="0"/>
          </a:p>
        </p:txBody>
      </p:sp>
      <p:pic>
        <p:nvPicPr>
          <p:cNvPr id="5" name="Immagine 4"/>
          <p:cNvPicPr>
            <a:picLocks noChangeAspect="1"/>
          </p:cNvPicPr>
          <p:nvPr/>
        </p:nvPicPr>
        <p:blipFill>
          <a:blip r:embed="rId3"/>
          <a:stretch>
            <a:fillRect/>
          </a:stretch>
        </p:blipFill>
        <p:spPr>
          <a:xfrm>
            <a:off x="9644149" y="457689"/>
            <a:ext cx="2290062" cy="502206"/>
          </a:xfrm>
          <a:prstGeom prst="rect">
            <a:avLst/>
          </a:prstGeom>
        </p:spPr>
      </p:pic>
      <p:pic>
        <p:nvPicPr>
          <p:cNvPr id="8" name="Immagine 7">
            <a:extLst>
              <a:ext uri="{FF2B5EF4-FFF2-40B4-BE49-F238E27FC236}">
                <a16:creationId xmlns:a16="http://schemas.microsoft.com/office/drawing/2014/main" id="{FDA0E692-6F20-4A4E-8451-075EA6523ED4}"/>
              </a:ext>
            </a:extLst>
          </p:cNvPr>
          <p:cNvPicPr>
            <a:picLocks noChangeAspect="1"/>
          </p:cNvPicPr>
          <p:nvPr/>
        </p:nvPicPr>
        <p:blipFill>
          <a:blip r:embed="rId4"/>
          <a:stretch>
            <a:fillRect/>
          </a:stretch>
        </p:blipFill>
        <p:spPr>
          <a:xfrm>
            <a:off x="0" y="6262722"/>
            <a:ext cx="12192000" cy="584774"/>
          </a:xfrm>
          <a:prstGeom prst="rect">
            <a:avLst/>
          </a:prstGeom>
        </p:spPr>
      </p:pic>
      <p:pic>
        <p:nvPicPr>
          <p:cNvPr id="9" name="Immagine 8">
            <a:extLst>
              <a:ext uri="{FF2B5EF4-FFF2-40B4-BE49-F238E27FC236}">
                <a16:creationId xmlns:a16="http://schemas.microsoft.com/office/drawing/2014/main" id="{575EAD06-BB39-44EA-BC77-7AC115D8CA82}"/>
              </a:ext>
            </a:extLst>
          </p:cNvPr>
          <p:cNvPicPr>
            <a:picLocks noChangeAspect="1"/>
          </p:cNvPicPr>
          <p:nvPr/>
        </p:nvPicPr>
        <p:blipFill>
          <a:blip r:embed="rId5"/>
          <a:stretch>
            <a:fillRect/>
          </a:stretch>
        </p:blipFill>
        <p:spPr>
          <a:xfrm>
            <a:off x="474063" y="98472"/>
            <a:ext cx="1289897" cy="1220641"/>
          </a:xfrm>
          <a:prstGeom prst="rect">
            <a:avLst/>
          </a:prstGeom>
        </p:spPr>
      </p:pic>
    </p:spTree>
    <p:extLst>
      <p:ext uri="{BB962C8B-B14F-4D97-AF65-F5344CB8AC3E}">
        <p14:creationId xmlns:p14="http://schemas.microsoft.com/office/powerpoint/2010/main" val="102048623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2045</TotalTime>
  <Words>1066</Words>
  <Application>Microsoft Macintosh PowerPoint</Application>
  <PresentationFormat>Widescreen</PresentationFormat>
  <Paragraphs>194</Paragraphs>
  <Slides>13</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Symbol</vt:lpstr>
      <vt:lpstr>Times New Roman</vt:lpstr>
      <vt:lpstr>TimesNewRomanPSMT</vt:lpstr>
      <vt:lpstr>Tema di Office</vt:lpstr>
      <vt:lpstr>WP2  T 2.4  Roadmap formulation and refining</vt:lpstr>
      <vt:lpstr>T2.4 Roadmap formulation and refining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WP2  Priority and Strategy design</dc:title>
  <dc:creator>Camilla Tomao</dc:creator>
  <cp:lastModifiedBy>Microsoft Office User</cp:lastModifiedBy>
  <cp:revision>143</cp:revision>
  <dcterms:created xsi:type="dcterms:W3CDTF">2020-11-18T14:54:25Z</dcterms:created>
  <dcterms:modified xsi:type="dcterms:W3CDTF">2022-05-27T08:31:49Z</dcterms:modified>
</cp:coreProperties>
</file>