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61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4033"/>
    <a:srgbClr val="8C5C16"/>
    <a:srgbClr val="2A8ECE"/>
    <a:srgbClr val="2B8ECE"/>
    <a:srgbClr val="2B8F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64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xmlns="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xmlns="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xmlns="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xmlns="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xmlns="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xmlns="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xmlns="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xmlns="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xmlns="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xmlns="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xmlns="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xmlns="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xmlns="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xmlns="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xmlns="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xmlns="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xmlns="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xmlns="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xmlns="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xmlns="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xmlns="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WP2 –  Priorities and strategy design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858000" cy="966378"/>
          </a:xfrm>
        </p:spPr>
        <p:txBody>
          <a:bodyPr>
            <a:normAutofit/>
          </a:bodyPr>
          <a:lstStyle/>
          <a:p>
            <a:r>
              <a:rPr lang="en-US" dirty="0"/>
              <a:t>Lifelong Learning Platform</a:t>
            </a:r>
          </a:p>
          <a:p>
            <a:r>
              <a:rPr lang="en-US" dirty="0" smtClean="0"/>
              <a:t>Erika Somlyay, erika.somlyay@lllplatform.eu</a:t>
            </a:r>
            <a:endParaRPr lang="en-US" dirty="0"/>
          </a:p>
          <a:p>
            <a:endParaRPr lang="en-US" dirty="0"/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TPM Paris</a:t>
            </a:r>
            <a:endParaRPr lang="en-US" sz="1800" b="1" dirty="0"/>
          </a:p>
          <a:p>
            <a:r>
              <a:rPr lang="en-US" sz="1800" dirty="0" smtClean="0"/>
              <a:t>30-31/05/2022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C8FCE"/>
                </a:solidFill>
              </a:rPr>
              <a:t>WP2 </a:t>
            </a:r>
            <a:r>
              <a:rPr lang="en-US" dirty="0">
                <a:solidFill>
                  <a:srgbClr val="2C8FCE"/>
                </a:solidFill>
              </a:rPr>
              <a:t>– T2.5  Transferability framework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197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+mn-lt"/>
              </a:rPr>
              <a:t>WP Start/end date: </a:t>
            </a:r>
            <a:r>
              <a:rPr lang="en-US" dirty="0" smtClean="0">
                <a:latin typeface="+mn-lt"/>
              </a:rPr>
              <a:t>M20-M27 (extended)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b="1" dirty="0">
                <a:latin typeface="+mn-lt"/>
              </a:rPr>
              <a:t>Partners </a:t>
            </a:r>
            <a:r>
              <a:rPr lang="en-US" b="1" dirty="0" smtClean="0">
                <a:latin typeface="+mn-lt"/>
              </a:rPr>
              <a:t>involved: </a:t>
            </a:r>
            <a:r>
              <a:rPr lang="en-US" dirty="0">
                <a:latin typeface="+mn-lt"/>
              </a:rPr>
              <a:t>All </a:t>
            </a:r>
            <a:r>
              <a:rPr lang="en-US" dirty="0" smtClean="0">
                <a:latin typeface="+mn-lt"/>
              </a:rPr>
              <a:t>partners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en-US" b="1" dirty="0">
                <a:latin typeface="+mn-lt"/>
              </a:rPr>
              <a:t>Main Objectives:</a:t>
            </a:r>
            <a:r>
              <a:rPr lang="nb-NO" b="1" dirty="0">
                <a:latin typeface="+mn-lt"/>
              </a:rPr>
              <a:t> </a:t>
            </a:r>
          </a:p>
          <a:p>
            <a:r>
              <a:rPr lang="en-US" dirty="0" smtClean="0">
                <a:latin typeface="+mn-lt"/>
              </a:rPr>
              <a:t>LLLP will </a:t>
            </a:r>
            <a:r>
              <a:rPr lang="en-US" dirty="0">
                <a:latin typeface="+mn-lt"/>
              </a:rPr>
              <a:t>communicate with ESCO if there are important </a:t>
            </a:r>
            <a:r>
              <a:rPr lang="en-US" b="1" dirty="0">
                <a:latin typeface="+mn-lt"/>
              </a:rPr>
              <a:t>skills not yet available in the database</a:t>
            </a:r>
            <a:r>
              <a:rPr lang="en-US" dirty="0">
                <a:latin typeface="+mn-lt"/>
              </a:rPr>
              <a:t>, to ensure that the training strategy and training design and implementation will allow real uptake of the needed skills in agriculture and forestry. 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LLL-P and task 2.5 partners (</a:t>
            </a:r>
            <a:r>
              <a:rPr lang="en-US" dirty="0" err="1" smtClean="0">
                <a:latin typeface="+mn-lt"/>
              </a:rPr>
              <a:t>EfVET</a:t>
            </a:r>
            <a:r>
              <a:rPr lang="en-US" dirty="0" smtClean="0">
                <a:latin typeface="+mn-lt"/>
              </a:rPr>
              <a:t>, INFOR, AERES, </a:t>
            </a:r>
            <a:r>
              <a:rPr lang="en-US" dirty="0" err="1" smtClean="0">
                <a:latin typeface="+mn-lt"/>
              </a:rPr>
              <a:t>etc</a:t>
            </a:r>
            <a:r>
              <a:rPr lang="en-US" dirty="0" smtClean="0">
                <a:latin typeface="+mn-lt"/>
              </a:rPr>
              <a:t>) </a:t>
            </a:r>
            <a:r>
              <a:rPr lang="en-US" dirty="0">
                <a:latin typeface="+mn-lt"/>
              </a:rPr>
              <a:t>will look at the creation of an </a:t>
            </a:r>
            <a:r>
              <a:rPr lang="en-US" b="1" dirty="0">
                <a:latin typeface="+mn-lt"/>
              </a:rPr>
              <a:t>open framework</a:t>
            </a:r>
            <a:r>
              <a:rPr lang="en-US" dirty="0">
                <a:latin typeface="+mn-lt"/>
              </a:rPr>
              <a:t> to accommodate all relevant existing transferability frameworks like ECVET </a:t>
            </a:r>
            <a:r>
              <a:rPr lang="en-US" dirty="0" smtClean="0">
                <a:latin typeface="+mn-lt"/>
              </a:rPr>
              <a:t>and ECTS</a:t>
            </a:r>
            <a:r>
              <a:rPr lang="en-US" dirty="0" smtClean="0">
                <a:latin typeface="+mn-lt"/>
              </a:rPr>
              <a:t>.</a:t>
            </a:r>
            <a:endParaRPr lang="en-US" dirty="0" smtClean="0">
              <a:latin typeface="+mn-lt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WP1 – T1.2 Stakeholders strategic mapping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160022" y="553583"/>
            <a:ext cx="7886700" cy="5641570"/>
          </a:xfrm>
        </p:spPr>
        <p:txBody>
          <a:bodyPr>
            <a:normAutofit/>
          </a:bodyPr>
          <a:lstStyle/>
          <a:p>
            <a:endParaRPr lang="nb-NO" dirty="0">
              <a:latin typeface="+mn-lt"/>
            </a:endParaRPr>
          </a:p>
          <a:p>
            <a:pPr marL="0" indent="0">
              <a:buNone/>
            </a:pPr>
            <a:r>
              <a:rPr lang="en-US" b="1" dirty="0" smtClean="0">
                <a:latin typeface="+mn-lt"/>
              </a:rPr>
              <a:t>Task implementation: Open Framework – EU level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060876"/>
              </p:ext>
            </p:extLst>
          </p:nvPr>
        </p:nvGraphicFramePr>
        <p:xfrm>
          <a:off x="744355" y="1593867"/>
          <a:ext cx="7607164" cy="1991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791"/>
                <a:gridCol w="1901791"/>
                <a:gridCol w="1901791"/>
                <a:gridCol w="1901791"/>
              </a:tblGrid>
              <a:tr h="663698">
                <a:tc>
                  <a:txBody>
                    <a:bodyPr/>
                    <a:lstStyle/>
                    <a:p>
                      <a:r>
                        <a:rPr lang="es-PE" dirty="0" smtClean="0"/>
                        <a:t>FIELDS PROFILES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EQF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ECTS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ECVET</a:t>
                      </a:r>
                      <a:endParaRPr lang="fr-FR" dirty="0"/>
                    </a:p>
                  </a:txBody>
                  <a:tcPr/>
                </a:tc>
              </a:tr>
              <a:tr h="663698">
                <a:tc>
                  <a:txBody>
                    <a:bodyPr/>
                    <a:lstStyle/>
                    <a:p>
                      <a:r>
                        <a:rPr lang="es-PE" dirty="0" smtClean="0"/>
                        <a:t>PROFILE #1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5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#</a:t>
                      </a:r>
                      <a:r>
                        <a:rPr lang="es-PE" baseline="0" dirty="0" smtClean="0"/>
                        <a:t> ECTS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# ECVET</a:t>
                      </a:r>
                      <a:endParaRPr lang="fr-FR" dirty="0"/>
                    </a:p>
                  </a:txBody>
                  <a:tcPr/>
                </a:tc>
              </a:tr>
              <a:tr h="663698">
                <a:tc>
                  <a:txBody>
                    <a:bodyPr/>
                    <a:lstStyle/>
                    <a:p>
                      <a:r>
                        <a:rPr lang="es-PE" dirty="0" smtClean="0"/>
                        <a:t>PROFILE #2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#</a:t>
                      </a:r>
                      <a:r>
                        <a:rPr lang="es-PE" baseline="0" dirty="0" smtClean="0"/>
                        <a:t> ECTS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E" dirty="0" smtClean="0"/>
                        <a:t># ECVET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1698" y="3874394"/>
            <a:ext cx="8248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b="1" dirty="0" err="1" smtClean="0"/>
              <a:t>initial</a:t>
            </a:r>
            <a:r>
              <a:rPr lang="es-PE" b="1" dirty="0" smtClean="0"/>
              <a:t> </a:t>
            </a:r>
            <a:r>
              <a:rPr lang="es-PE" b="1" dirty="0" err="1" smtClean="0"/>
              <a:t>proposal</a:t>
            </a:r>
            <a:r>
              <a:rPr lang="es-PE" b="1" dirty="0" smtClean="0"/>
              <a:t> has to be </a:t>
            </a:r>
            <a:r>
              <a:rPr lang="es-PE" b="1" dirty="0" err="1" smtClean="0"/>
              <a:t>adapted</a:t>
            </a:r>
            <a:r>
              <a:rPr lang="es-PE" dirty="0" smtClean="0"/>
              <a:t> </a:t>
            </a:r>
            <a:r>
              <a:rPr lang="es-PE" dirty="0" err="1" smtClean="0"/>
              <a:t>given</a:t>
            </a:r>
            <a:r>
              <a:rPr lang="es-PE" dirty="0" smtClean="0"/>
              <a:t>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latest</a:t>
            </a:r>
            <a:r>
              <a:rPr lang="es-PE" dirty="0" smtClean="0"/>
              <a:t> </a:t>
            </a:r>
            <a:r>
              <a:rPr lang="es-PE" dirty="0" err="1" smtClean="0"/>
              <a:t>changes</a:t>
            </a:r>
            <a:r>
              <a:rPr lang="es-PE" dirty="0" smtClean="0"/>
              <a:t> in ECVET and EQAVET, </a:t>
            </a:r>
            <a:r>
              <a:rPr lang="es-PE" dirty="0" err="1" smtClean="0"/>
              <a:t>which</a:t>
            </a:r>
            <a:r>
              <a:rPr lang="es-PE" dirty="0" smtClean="0"/>
              <a:t> </a:t>
            </a:r>
            <a:r>
              <a:rPr lang="es-PE" dirty="0" err="1" smtClean="0"/>
              <a:t>have</a:t>
            </a:r>
            <a:r>
              <a:rPr lang="es-PE" dirty="0" smtClean="0"/>
              <a:t> </a:t>
            </a:r>
            <a:r>
              <a:rPr lang="es-PE" dirty="0" err="1" smtClean="0"/>
              <a:t>been</a:t>
            </a:r>
            <a:r>
              <a:rPr lang="es-PE" dirty="0" smtClean="0"/>
              <a:t> </a:t>
            </a:r>
            <a:r>
              <a:rPr lang="es-PE" dirty="0" err="1" smtClean="0"/>
              <a:t>officially</a:t>
            </a:r>
            <a:r>
              <a:rPr lang="es-PE" dirty="0" smtClean="0"/>
              <a:t> repeled and </a:t>
            </a:r>
            <a:r>
              <a:rPr lang="es-PE" dirty="0" err="1" smtClean="0"/>
              <a:t>will</a:t>
            </a:r>
            <a:r>
              <a:rPr lang="es-PE" dirty="0" smtClean="0"/>
              <a:t> be </a:t>
            </a:r>
            <a:r>
              <a:rPr lang="es-PE" dirty="0" err="1" smtClean="0"/>
              <a:t>integrated</a:t>
            </a:r>
            <a:r>
              <a:rPr lang="es-PE" dirty="0" smtClean="0"/>
              <a:t> in </a:t>
            </a:r>
            <a:r>
              <a:rPr lang="es-PE" dirty="0" err="1" smtClean="0"/>
              <a:t>wider</a:t>
            </a:r>
            <a:r>
              <a:rPr lang="es-PE" dirty="0" smtClean="0"/>
              <a:t> EU </a:t>
            </a:r>
            <a:r>
              <a:rPr lang="es-PE" dirty="0" err="1" smtClean="0"/>
              <a:t>frameworks</a:t>
            </a:r>
            <a:r>
              <a:rPr lang="es-PE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 err="1" smtClean="0"/>
              <a:t>We</a:t>
            </a:r>
            <a:r>
              <a:rPr lang="es-PE" dirty="0" smtClean="0"/>
              <a:t> </a:t>
            </a:r>
            <a:r>
              <a:rPr lang="es-PE" dirty="0" err="1" smtClean="0"/>
              <a:t>will</a:t>
            </a:r>
            <a:r>
              <a:rPr lang="es-PE" dirty="0" smtClean="0"/>
              <a:t> be </a:t>
            </a:r>
            <a:r>
              <a:rPr lang="es-PE" dirty="0" err="1" smtClean="0"/>
              <a:t>getting</a:t>
            </a:r>
            <a:r>
              <a:rPr lang="es-PE" dirty="0" smtClean="0"/>
              <a:t> </a:t>
            </a:r>
            <a:r>
              <a:rPr lang="es-PE" dirty="0" smtClean="0"/>
              <a:t>in </a:t>
            </a:r>
            <a:r>
              <a:rPr lang="es-PE" dirty="0" err="1" smtClean="0"/>
              <a:t>touch</a:t>
            </a:r>
            <a:r>
              <a:rPr lang="es-PE" dirty="0" smtClean="0"/>
              <a:t> </a:t>
            </a:r>
            <a:r>
              <a:rPr lang="es-PE" dirty="0" err="1" smtClean="0"/>
              <a:t>with</a:t>
            </a:r>
            <a:r>
              <a:rPr lang="es-PE" dirty="0" smtClean="0"/>
              <a:t> </a:t>
            </a:r>
            <a:r>
              <a:rPr lang="es-PE" b="1" dirty="0" err="1" smtClean="0"/>
              <a:t>Cedefop</a:t>
            </a:r>
            <a:r>
              <a:rPr lang="es-PE" dirty="0" smtClean="0"/>
              <a:t> to </a:t>
            </a:r>
            <a:r>
              <a:rPr lang="es-PE" dirty="0" err="1" smtClean="0"/>
              <a:t>get</a:t>
            </a:r>
            <a:r>
              <a:rPr lang="es-PE" dirty="0" smtClean="0"/>
              <a:t> more </a:t>
            </a:r>
            <a:r>
              <a:rPr lang="es-PE" dirty="0" err="1" smtClean="0"/>
              <a:t>updates</a:t>
            </a:r>
            <a:r>
              <a:rPr lang="es-PE" dirty="0" smtClean="0"/>
              <a:t> </a:t>
            </a:r>
            <a:r>
              <a:rPr lang="es-PE" dirty="0" err="1" smtClean="0"/>
              <a:t>on</a:t>
            </a:r>
            <a:r>
              <a:rPr lang="es-PE" dirty="0" smtClean="0"/>
              <a:t> </a:t>
            </a:r>
            <a:r>
              <a:rPr lang="es-PE" dirty="0" err="1" smtClean="0"/>
              <a:t>this</a:t>
            </a:r>
            <a:r>
              <a:rPr lang="es-PE" dirty="0" smtClean="0"/>
              <a:t> </a:t>
            </a:r>
            <a:r>
              <a:rPr lang="es-PE" dirty="0" err="1" smtClean="0"/>
              <a:t>development</a:t>
            </a:r>
            <a:r>
              <a:rPr lang="es-PE" dirty="0" smtClean="0"/>
              <a:t>. </a:t>
            </a:r>
            <a:r>
              <a:rPr lang="es-PE" dirty="0" err="1" smtClean="0"/>
              <a:t>Suggestions</a:t>
            </a:r>
            <a:r>
              <a:rPr lang="es-PE" dirty="0" smtClean="0"/>
              <a:t> </a:t>
            </a:r>
            <a:r>
              <a:rPr lang="es-PE" dirty="0" err="1" smtClean="0"/>
              <a:t>for</a:t>
            </a:r>
            <a:r>
              <a:rPr lang="es-PE" dirty="0" smtClean="0"/>
              <a:t> </a:t>
            </a:r>
            <a:r>
              <a:rPr lang="es-PE" dirty="0" err="1" smtClean="0"/>
              <a:t>contacts</a:t>
            </a:r>
            <a:r>
              <a:rPr lang="es-PE" dirty="0" smtClean="0"/>
              <a:t> are </a:t>
            </a:r>
            <a:r>
              <a:rPr lang="es-PE" dirty="0" err="1" smtClean="0"/>
              <a:t>welcome</a:t>
            </a:r>
            <a:r>
              <a:rPr lang="es-PE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dirty="0" smtClean="0"/>
              <a:t>A similar </a:t>
            </a:r>
            <a:r>
              <a:rPr lang="es-PE" dirty="0" err="1" smtClean="0"/>
              <a:t>comparison</a:t>
            </a:r>
            <a:r>
              <a:rPr lang="es-PE" dirty="0" smtClean="0"/>
              <a:t> </a:t>
            </a:r>
            <a:r>
              <a:rPr lang="es-PE" dirty="0" err="1" smtClean="0"/>
              <a:t>will</a:t>
            </a:r>
            <a:r>
              <a:rPr lang="es-PE" dirty="0" smtClean="0"/>
              <a:t> be </a:t>
            </a:r>
            <a:r>
              <a:rPr lang="es-PE" dirty="0" err="1" smtClean="0"/>
              <a:t>made</a:t>
            </a:r>
            <a:r>
              <a:rPr lang="es-PE" dirty="0" smtClean="0"/>
              <a:t> of </a:t>
            </a:r>
            <a:r>
              <a:rPr lang="es-PE" b="1" dirty="0" err="1" smtClean="0"/>
              <a:t>each</a:t>
            </a:r>
            <a:r>
              <a:rPr lang="es-PE" b="1" dirty="0" smtClean="0"/>
              <a:t> </a:t>
            </a:r>
            <a:r>
              <a:rPr lang="es-PE" b="1" dirty="0" err="1" smtClean="0"/>
              <a:t>profile</a:t>
            </a:r>
            <a:r>
              <a:rPr lang="es-PE" b="1" dirty="0" smtClean="0"/>
              <a:t> </a:t>
            </a:r>
            <a:r>
              <a:rPr lang="es-PE" b="1" dirty="0" err="1" smtClean="0"/>
              <a:t>under</a:t>
            </a:r>
            <a:r>
              <a:rPr lang="es-PE" b="1" dirty="0" smtClean="0"/>
              <a:t> </a:t>
            </a:r>
            <a:r>
              <a:rPr lang="es-PE" b="1" dirty="0" err="1" smtClean="0"/>
              <a:t>each</a:t>
            </a:r>
            <a:r>
              <a:rPr lang="es-PE" b="1" dirty="0" smtClean="0"/>
              <a:t> </a:t>
            </a:r>
            <a:r>
              <a:rPr lang="es-PE" b="1" dirty="0" err="1" smtClean="0"/>
              <a:t>national</a:t>
            </a:r>
            <a:r>
              <a:rPr lang="es-PE" b="1" dirty="0" smtClean="0"/>
              <a:t> </a:t>
            </a:r>
            <a:r>
              <a:rPr lang="es-PE" b="1" dirty="0" err="1" smtClean="0"/>
              <a:t>framework</a:t>
            </a:r>
            <a:r>
              <a:rPr lang="es-PE" b="1" dirty="0" smtClean="0"/>
              <a:t> </a:t>
            </a:r>
            <a:r>
              <a:rPr lang="es-PE" dirty="0" smtClean="0"/>
              <a:t>to </a:t>
            </a:r>
            <a:r>
              <a:rPr lang="es-PE" dirty="0" err="1" smtClean="0"/>
              <a:t>have</a:t>
            </a:r>
            <a:r>
              <a:rPr lang="es-PE" dirty="0" smtClean="0"/>
              <a:t> </a:t>
            </a:r>
            <a:r>
              <a:rPr lang="es-PE" dirty="0" err="1" smtClean="0"/>
              <a:t>an</a:t>
            </a:r>
            <a:r>
              <a:rPr lang="es-PE" dirty="0" smtClean="0"/>
              <a:t> </a:t>
            </a:r>
            <a:r>
              <a:rPr lang="es-PE" dirty="0" err="1" smtClean="0"/>
              <a:t>overview</a:t>
            </a:r>
            <a:r>
              <a:rPr lang="es-PE" dirty="0" smtClean="0"/>
              <a:t> of </a:t>
            </a:r>
            <a:r>
              <a:rPr lang="es-PE" dirty="0" err="1" smtClean="0"/>
              <a:t>all</a:t>
            </a:r>
            <a:r>
              <a:rPr lang="es-PE" dirty="0" smtClean="0"/>
              <a:t> </a:t>
            </a:r>
            <a:r>
              <a:rPr lang="es-PE" dirty="0" err="1" smtClean="0"/>
              <a:t>profiles</a:t>
            </a:r>
            <a:r>
              <a:rPr lang="es-PE" dirty="0" smtClean="0"/>
              <a:t> </a:t>
            </a:r>
            <a:r>
              <a:rPr lang="es-PE" dirty="0" err="1" smtClean="0"/>
              <a:t>across</a:t>
            </a:r>
            <a:r>
              <a:rPr lang="es-PE" dirty="0" smtClean="0"/>
              <a:t> </a:t>
            </a:r>
            <a:r>
              <a:rPr lang="es-PE" dirty="0" err="1" smtClean="0"/>
              <a:t>pilot</a:t>
            </a:r>
            <a:r>
              <a:rPr lang="es-PE" dirty="0" smtClean="0"/>
              <a:t> </a:t>
            </a:r>
            <a:r>
              <a:rPr lang="es-PE" dirty="0" err="1" smtClean="0"/>
              <a:t>countries</a:t>
            </a:r>
            <a:r>
              <a:rPr lang="es-PE" dirty="0" smtClean="0"/>
              <a:t>. </a:t>
            </a:r>
            <a:r>
              <a:rPr lang="es-PE" dirty="0" err="1" smtClean="0"/>
              <a:t>National</a:t>
            </a:r>
            <a:r>
              <a:rPr lang="es-PE" dirty="0" smtClean="0"/>
              <a:t> </a:t>
            </a:r>
            <a:r>
              <a:rPr lang="es-PE" dirty="0" err="1" smtClean="0"/>
              <a:t>partners</a:t>
            </a:r>
            <a:r>
              <a:rPr lang="es-PE" dirty="0" smtClean="0"/>
              <a:t> </a:t>
            </a:r>
            <a:r>
              <a:rPr lang="es-PE" dirty="0" err="1" smtClean="0"/>
              <a:t>will</a:t>
            </a:r>
            <a:r>
              <a:rPr lang="es-PE" dirty="0" smtClean="0"/>
              <a:t> be </a:t>
            </a:r>
            <a:r>
              <a:rPr lang="es-PE" dirty="0" err="1" smtClean="0"/>
              <a:t>contacted</a:t>
            </a:r>
            <a:r>
              <a:rPr lang="es-PE" dirty="0" smtClean="0"/>
              <a:t> to </a:t>
            </a:r>
            <a:r>
              <a:rPr lang="es-PE" dirty="0" err="1" smtClean="0"/>
              <a:t>validate</a:t>
            </a:r>
            <a:r>
              <a:rPr lang="es-PE" dirty="0" smtClean="0"/>
              <a:t> </a:t>
            </a:r>
            <a:r>
              <a:rPr lang="es-PE" dirty="0" err="1" smtClean="0"/>
              <a:t>the</a:t>
            </a:r>
            <a:r>
              <a:rPr lang="es-PE" dirty="0" smtClean="0"/>
              <a:t> </a:t>
            </a:r>
            <a:r>
              <a:rPr lang="es-PE" dirty="0" err="1" smtClean="0"/>
              <a:t>report</a:t>
            </a:r>
            <a:r>
              <a:rPr lang="es-PE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135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WP1 – T1.2 Stakeholders strategic mapping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192391"/>
          </a:xfrm>
        </p:spPr>
        <p:txBody>
          <a:bodyPr>
            <a:normAutofit/>
          </a:bodyPr>
          <a:lstStyle/>
          <a:p>
            <a:endParaRPr lang="nb-NO" dirty="0">
              <a:latin typeface="+mn-lt"/>
            </a:endParaRPr>
          </a:p>
          <a:p>
            <a:pPr marL="0" indent="0">
              <a:buNone/>
            </a:pPr>
            <a:r>
              <a:rPr lang="en-US" b="1" dirty="0" smtClean="0">
                <a:latin typeface="+mn-lt"/>
              </a:rPr>
              <a:t>Task implementation: ESCO</a:t>
            </a:r>
          </a:p>
          <a:p>
            <a:pPr marL="0" indent="0">
              <a:buNone/>
            </a:pP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Skills and knowledge concepts from profiles have been linked to ESCO database.</a:t>
            </a:r>
          </a:p>
          <a:p>
            <a:r>
              <a:rPr lang="en-US" dirty="0" smtClean="0">
                <a:latin typeface="+mn-lt"/>
              </a:rPr>
              <a:t>Missing or incomplete skills and knowledge concepts have been collected and will be shared with ESCO (early July has been suggested by ESCO). Suggestions for meeting dates are welcomed.</a:t>
            </a:r>
          </a:p>
          <a:p>
            <a:r>
              <a:rPr lang="en-US" dirty="0" smtClean="0">
                <a:latin typeface="+mn-lt"/>
              </a:rPr>
              <a:t>Feedback received by </a:t>
            </a:r>
            <a:r>
              <a:rPr lang="en-US" dirty="0" smtClean="0">
                <a:latin typeface="+mn-lt"/>
              </a:rPr>
              <a:t>partners:</a:t>
            </a:r>
          </a:p>
          <a:p>
            <a:pPr lvl="1"/>
            <a:r>
              <a:rPr lang="en-US" dirty="0" smtClean="0">
                <a:latin typeface="+mn-lt"/>
              </a:rPr>
              <a:t>User friendliness</a:t>
            </a:r>
          </a:p>
          <a:p>
            <a:pPr lvl="1"/>
            <a:r>
              <a:rPr lang="en-US" dirty="0" smtClean="0">
                <a:latin typeface="+mn-lt"/>
              </a:rPr>
              <a:t>Content</a:t>
            </a:r>
          </a:p>
          <a:p>
            <a:pPr lvl="1"/>
            <a:r>
              <a:rPr lang="en-US" dirty="0" smtClean="0">
                <a:latin typeface="+mn-lt"/>
              </a:rPr>
              <a:t>Opportunities</a:t>
            </a:r>
          </a:p>
          <a:p>
            <a:pPr lvl="1"/>
            <a:r>
              <a:rPr lang="en-US" dirty="0" smtClean="0">
                <a:latin typeface="+mn-lt"/>
              </a:rPr>
              <a:t>Linkages to FIELDS</a:t>
            </a:r>
            <a:endParaRPr lang="en-US" dirty="0" smtClean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C8FCE"/>
                </a:solidFill>
              </a:rPr>
              <a:t>WP1 – T1.2 Stakeholders strategic mapping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628650" y="1266160"/>
            <a:ext cx="7886700" cy="4643751"/>
          </a:xfrm>
        </p:spPr>
        <p:txBody>
          <a:bodyPr>
            <a:normAutofit/>
          </a:bodyPr>
          <a:lstStyle/>
          <a:p>
            <a:endParaRPr lang="nb-NO" dirty="0">
              <a:latin typeface="+mn-lt"/>
            </a:endParaRPr>
          </a:p>
          <a:p>
            <a:pPr marL="0" indent="0">
              <a:buNone/>
            </a:pPr>
            <a:r>
              <a:rPr lang="en-US" b="1" dirty="0" smtClean="0">
                <a:latin typeface="+mn-lt"/>
              </a:rPr>
              <a:t>Next steps</a:t>
            </a:r>
          </a:p>
          <a:p>
            <a:r>
              <a:rPr lang="en-US" dirty="0" smtClean="0">
                <a:latin typeface="+mn-lt"/>
              </a:rPr>
              <a:t>Link latest EU framework developments as part of the transferability framework. Discuss the developments with partners (date to be determined). Link FIELDS European strategy to EU level transferability framework.</a:t>
            </a:r>
          </a:p>
          <a:p>
            <a:r>
              <a:rPr lang="en-US" dirty="0" smtClean="0">
                <a:latin typeface="+mn-lt"/>
              </a:rPr>
              <a:t>Integrate partners and ESCO feedback on the matching exercise in the task report. Add results, reflections and recommendations. </a:t>
            </a:r>
            <a:endParaRPr lang="en-US" dirty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Date for meeting with ESCO to be determined (early July has been suggested by ESCO).</a:t>
            </a:r>
          </a:p>
          <a:p>
            <a:r>
              <a:rPr lang="en-US" dirty="0" smtClean="0">
                <a:latin typeface="+mn-lt"/>
              </a:rPr>
              <a:t>Link national roadmaps with the transferability of FIELDS profiles across pilot countries. Discuss with partners the opportunities and limitations (date to be determined).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3761</TotalTime>
  <Words>411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Bahnschrift Light Condensed</vt:lpstr>
      <vt:lpstr>Calibri</vt:lpstr>
      <vt:lpstr>CoLLaboratE-ThemeNew</vt:lpstr>
      <vt:lpstr>WP2 –  Priorities and strategy design</vt:lpstr>
      <vt:lpstr>WP2 – T2.5  Transferability framework</vt:lpstr>
      <vt:lpstr>WP1 – T1.2 Stakeholders strategic mapping</vt:lpstr>
      <vt:lpstr>WP1 – T1.2 Stakeholders strategic mapping</vt:lpstr>
      <vt:lpstr>WP1 – T1.2 Stakeholders strategic mapping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Utilisateur</cp:lastModifiedBy>
  <cp:revision>103</cp:revision>
  <dcterms:created xsi:type="dcterms:W3CDTF">2018-10-15T13:11:22Z</dcterms:created>
  <dcterms:modified xsi:type="dcterms:W3CDTF">2022-05-30T11:28:13Z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