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4"/>
  </p:notesMasterIdLst>
  <p:sldIdLst>
    <p:sldId id="256" r:id="rId2"/>
    <p:sldId id="328" r:id="rId3"/>
    <p:sldId id="263" r:id="rId4"/>
    <p:sldId id="289" r:id="rId5"/>
    <p:sldId id="290" r:id="rId6"/>
    <p:sldId id="292" r:id="rId7"/>
    <p:sldId id="291" r:id="rId8"/>
    <p:sldId id="330" r:id="rId9"/>
    <p:sldId id="331" r:id="rId10"/>
    <p:sldId id="286" r:id="rId11"/>
    <p:sldId id="288" r:id="rId12"/>
    <p:sldId id="32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AEFB"/>
    <a:srgbClr val="2E74B5"/>
    <a:srgbClr val="2A8ECE"/>
    <a:srgbClr val="304A89"/>
    <a:srgbClr val="864033"/>
    <a:srgbClr val="2C8FCE"/>
    <a:srgbClr val="344F59"/>
    <a:srgbClr val="FFFFFF"/>
    <a:srgbClr val="F99645"/>
    <a:srgbClr val="F98A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1" autoAdjust="0"/>
    <p:restoredTop sz="94613" autoAdjust="0"/>
  </p:normalViewPr>
  <p:slideViewPr>
    <p:cSldViewPr snapToGrid="0">
      <p:cViewPr varScale="1">
        <p:scale>
          <a:sx n="68" d="100"/>
          <a:sy n="68" d="100"/>
        </p:scale>
        <p:origin x="73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B9B23E-DEB0-4420-BC71-D8B3CD1A85A1}" type="datetimeFigureOut">
              <a:rPr lang="en-US" smtClean="0"/>
              <a:t>5/29/2022</a:t>
            </a:fld>
            <a:endParaRPr lang="en-US"/>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B3957E-673A-4113-866E-902DC5EB0489}" type="slidenum">
              <a:rPr lang="en-US" smtClean="0"/>
              <a:t>‹N›</a:t>
            </a:fld>
            <a:endParaRPr lang="en-US"/>
          </a:p>
        </p:txBody>
      </p:sp>
    </p:spTree>
    <p:extLst>
      <p:ext uri="{BB962C8B-B14F-4D97-AF65-F5344CB8AC3E}">
        <p14:creationId xmlns:p14="http://schemas.microsoft.com/office/powerpoint/2010/main" val="2293678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685800" y="1143000"/>
            <a:ext cx="5486400" cy="3086100"/>
          </a:xfrm>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90B3957E-673A-4113-866E-902DC5EB0489}" type="slidenum">
              <a:rPr lang="en-US" smtClean="0"/>
              <a:t>1</a:t>
            </a:fld>
            <a:endParaRPr lang="en-US"/>
          </a:p>
        </p:txBody>
      </p:sp>
    </p:spTree>
    <p:extLst>
      <p:ext uri="{BB962C8B-B14F-4D97-AF65-F5344CB8AC3E}">
        <p14:creationId xmlns:p14="http://schemas.microsoft.com/office/powerpoint/2010/main" val="13915994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942109" y="2136070"/>
            <a:ext cx="10363200" cy="699626"/>
          </a:xfrm>
          <a:prstGeom prst="rect">
            <a:avLst/>
          </a:prstGeom>
        </p:spPr>
        <p:txBody>
          <a:bodyPr anchor="t">
            <a:normAutofit/>
          </a:bodyPr>
          <a:lstStyle>
            <a:lvl1pPr algn="ctr">
              <a:defRPr sz="4000">
                <a:solidFill>
                  <a:srgbClr val="2E74B5"/>
                </a:solidFill>
              </a:defRPr>
            </a:lvl1pPr>
          </a:lstStyle>
          <a:p>
            <a:r>
              <a:rPr lang="en-US" dirty="0"/>
              <a:t>Click to edit Master title style</a:t>
            </a:r>
          </a:p>
        </p:txBody>
      </p:sp>
      <p:sp>
        <p:nvSpPr>
          <p:cNvPr id="3" name="Subtitle 2"/>
          <p:cNvSpPr>
            <a:spLocks noGrp="1"/>
          </p:cNvSpPr>
          <p:nvPr>
            <p:ph type="subTitle" idx="1"/>
          </p:nvPr>
        </p:nvSpPr>
        <p:spPr>
          <a:xfrm>
            <a:off x="1535083" y="3184201"/>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Imagen 63">
            <a:extLst>
              <a:ext uri="{FF2B5EF4-FFF2-40B4-BE49-F238E27FC236}">
                <a16:creationId xmlns:a16="http://schemas.microsoft.com/office/drawing/2014/main" id="{9640C764-0693-4692-88CD-79560008EF3B}"/>
              </a:ext>
            </a:extLst>
          </p:cNvPr>
          <p:cNvPicPr/>
          <p:nvPr userDrawn="1"/>
        </p:nvPicPr>
        <p:blipFill>
          <a:blip r:embed="rId2">
            <a:extLst>
              <a:ext uri="{28A0092B-C50C-407E-A947-70E740481C1C}">
                <a14:useLocalDpi xmlns:a14="http://schemas.microsoft.com/office/drawing/2010/main"/>
              </a:ext>
            </a:extLst>
          </a:blip>
          <a:srcRect/>
          <a:stretch>
            <a:fillRect/>
          </a:stretch>
        </p:blipFill>
        <p:spPr bwMode="auto">
          <a:xfrm>
            <a:off x="8502258" y="182588"/>
            <a:ext cx="3367208" cy="1113691"/>
          </a:xfrm>
          <a:prstGeom prst="rect">
            <a:avLst/>
          </a:prstGeom>
          <a:noFill/>
        </p:spPr>
      </p:pic>
      <p:grpSp>
        <p:nvGrpSpPr>
          <p:cNvPr id="10" name="Gruppo 9">
            <a:extLst>
              <a:ext uri="{FF2B5EF4-FFF2-40B4-BE49-F238E27FC236}">
                <a16:creationId xmlns:a16="http://schemas.microsoft.com/office/drawing/2014/main" id="{02C40B21-B539-4F12-961A-C154654FD5BB}"/>
              </a:ext>
            </a:extLst>
          </p:cNvPr>
          <p:cNvGrpSpPr/>
          <p:nvPr userDrawn="1"/>
        </p:nvGrpSpPr>
        <p:grpSpPr>
          <a:xfrm>
            <a:off x="2" y="6236599"/>
            <a:ext cx="12191999" cy="635256"/>
            <a:chOff x="0" y="5126182"/>
            <a:chExt cx="12192000" cy="670976"/>
          </a:xfrm>
        </p:grpSpPr>
        <p:sp>
          <p:nvSpPr>
            <p:cNvPr id="11" name="Rettangolo 10">
              <a:extLst>
                <a:ext uri="{FF2B5EF4-FFF2-40B4-BE49-F238E27FC236}">
                  <a16:creationId xmlns:a16="http://schemas.microsoft.com/office/drawing/2014/main" id="{6DF0E9FC-401C-4D00-B672-23319FEF56CC}"/>
                </a:ext>
              </a:extLst>
            </p:cNvPr>
            <p:cNvSpPr/>
            <p:nvPr/>
          </p:nvSpPr>
          <p:spPr>
            <a:xfrm>
              <a:off x="0" y="5126182"/>
              <a:ext cx="1884219" cy="670976"/>
            </a:xfrm>
            <a:prstGeom prst="rect">
              <a:avLst/>
            </a:prstGeom>
            <a:solidFill>
              <a:srgbClr val="87CD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srgbClr val="87CDD1"/>
                </a:solidFill>
              </a:endParaRPr>
            </a:p>
          </p:txBody>
        </p:sp>
        <p:pic>
          <p:nvPicPr>
            <p:cNvPr id="12" name="Immagine 11">
              <a:extLst>
                <a:ext uri="{FF2B5EF4-FFF2-40B4-BE49-F238E27FC236}">
                  <a16:creationId xmlns:a16="http://schemas.microsoft.com/office/drawing/2014/main" id="{D106D06E-DDDC-4659-ABF3-6D91D3E5A8C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3727" y="5274006"/>
              <a:ext cx="1316181" cy="386609"/>
            </a:xfrm>
            <a:prstGeom prst="rect">
              <a:avLst/>
            </a:prstGeom>
          </p:spPr>
        </p:pic>
        <p:sp>
          <p:nvSpPr>
            <p:cNvPr id="13" name="Rettangolo 12">
              <a:extLst>
                <a:ext uri="{FF2B5EF4-FFF2-40B4-BE49-F238E27FC236}">
                  <a16:creationId xmlns:a16="http://schemas.microsoft.com/office/drawing/2014/main" id="{36CC2890-2385-4EE6-BA34-9FF031F07B14}"/>
                </a:ext>
              </a:extLst>
            </p:cNvPr>
            <p:cNvSpPr/>
            <p:nvPr/>
          </p:nvSpPr>
          <p:spPr>
            <a:xfrm>
              <a:off x="1884219" y="5126182"/>
              <a:ext cx="10307781" cy="670976"/>
            </a:xfrm>
            <a:prstGeom prst="rect">
              <a:avLst/>
            </a:prstGeom>
            <a:gradFill flip="none" rotWithShape="1">
              <a:gsLst>
                <a:gs pos="0">
                  <a:srgbClr val="2A8ECE"/>
                </a:gs>
                <a:gs pos="86000">
                  <a:srgbClr val="298DCE">
                    <a:tint val="44500"/>
                    <a:satMod val="160000"/>
                  </a:srgbClr>
                </a:gs>
                <a:gs pos="100000">
                  <a:srgbClr val="298DCE">
                    <a:tint val="23500"/>
                    <a:satMod val="16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14" name="CasellaDiTesto 13">
              <a:extLst>
                <a:ext uri="{FF2B5EF4-FFF2-40B4-BE49-F238E27FC236}">
                  <a16:creationId xmlns:a16="http://schemas.microsoft.com/office/drawing/2014/main" id="{06BE790D-D487-4934-961F-0F4A02FF4DBE}"/>
                </a:ext>
              </a:extLst>
            </p:cNvPr>
            <p:cNvSpPr txBox="1"/>
            <p:nvPr/>
          </p:nvSpPr>
          <p:spPr>
            <a:xfrm>
              <a:off x="1927239" y="5201603"/>
              <a:ext cx="10264760" cy="520133"/>
            </a:xfrm>
            <a:prstGeom prst="rect">
              <a:avLst/>
            </a:prstGeom>
            <a:noFill/>
          </p:spPr>
          <p:txBody>
            <a:bodyPr wrap="square" rtlCol="0">
              <a:spAutoFit/>
            </a:bodyPr>
            <a:lstStyle/>
            <a:p>
              <a:r>
                <a:rPr lang="en-GB" sz="1300" dirty="0">
                  <a:solidFill>
                    <a:srgbClr val="864033"/>
                  </a:solidFill>
                  <a:effectLst/>
                  <a:latin typeface="Bahnschrift Light Condensed" panose="020B0502040204020203" pitchFamily="34" charset="0"/>
                </a:rPr>
                <a:t>ADDRESSING THE CURRENT AND FUTURE SKILL NEEDS FOR SUSTAINABILITY, DIGITALIZATION </a:t>
              </a:r>
              <a:br>
                <a:rPr lang="en-GB" sz="1300" dirty="0">
                  <a:solidFill>
                    <a:srgbClr val="864033"/>
                  </a:solidFill>
                  <a:effectLst/>
                  <a:latin typeface="Bahnschrift Light Condensed" panose="020B0502040204020203" pitchFamily="34" charset="0"/>
                </a:rPr>
              </a:br>
              <a:r>
                <a:rPr lang="en-GB" sz="1300" dirty="0">
                  <a:solidFill>
                    <a:srgbClr val="864033"/>
                  </a:solidFill>
                  <a:effectLst/>
                  <a:latin typeface="Bahnschrift Light Condensed" panose="020B0502040204020203" pitchFamily="34" charset="0"/>
                </a:rPr>
                <a:t>AND THE BIO-ECONOMY IN AGRICULTURE: EUROPEAN SKILLS AGENDA AND STRATEGY - AGREEMENT 612664-EPP-1-2019-1-IT-EPPKA2-SSA-B</a:t>
              </a:r>
            </a:p>
          </p:txBody>
        </p:sp>
      </p:grpSp>
      <p:pic>
        <p:nvPicPr>
          <p:cNvPr id="5" name="Immagine 4">
            <a:extLst>
              <a:ext uri="{FF2B5EF4-FFF2-40B4-BE49-F238E27FC236}">
                <a16:creationId xmlns:a16="http://schemas.microsoft.com/office/drawing/2014/main" id="{4EB48FB0-2033-4B3F-99A1-2F7E07CD3EC9}"/>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t="8205" b="8936"/>
          <a:stretch/>
        </p:blipFill>
        <p:spPr>
          <a:xfrm>
            <a:off x="322534" y="139393"/>
            <a:ext cx="2291712" cy="1709133"/>
          </a:xfrm>
          <a:prstGeom prst="rect">
            <a:avLst/>
          </a:prstGeom>
        </p:spPr>
      </p:pic>
    </p:spTree>
    <p:extLst>
      <p:ext uri="{BB962C8B-B14F-4D97-AF65-F5344CB8AC3E}">
        <p14:creationId xmlns:p14="http://schemas.microsoft.com/office/powerpoint/2010/main" val="3873904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838200" y="248749"/>
            <a:ext cx="10515600" cy="540960"/>
          </a:xfrm>
          <a:prstGeom prst="rect">
            <a:avLst/>
          </a:prstGeom>
        </p:spPr>
        <p:txBody>
          <a:bodyPr/>
          <a:lstStyle>
            <a:lvl1pPr>
              <a:defRPr>
                <a:solidFill>
                  <a:srgbClr val="2E74B5"/>
                </a:solidFill>
              </a:defRPr>
            </a:lvl1pPr>
          </a:lstStyle>
          <a:p>
            <a:r>
              <a:rPr lang="en-US" dirty="0"/>
              <a:t>Click to edit Master title style</a:t>
            </a:r>
          </a:p>
        </p:txBody>
      </p:sp>
      <p:sp>
        <p:nvSpPr>
          <p:cNvPr id="3" name="Content Placeholder 2"/>
          <p:cNvSpPr>
            <a:spLocks noGrp="1"/>
          </p:cNvSpPr>
          <p:nvPr>
            <p:ph idx="1"/>
          </p:nvPr>
        </p:nvSpPr>
        <p:spPr>
          <a:xfrm>
            <a:off x="838200" y="881150"/>
            <a:ext cx="10515600" cy="564157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9327724" y="6614616"/>
            <a:ext cx="2743200" cy="231648"/>
          </a:xfrm>
        </p:spPr>
        <p:txBody>
          <a:bodyPr/>
          <a:lstStyle>
            <a:lvl1pPr>
              <a:defRPr>
                <a:solidFill>
                  <a:schemeClr val="tx1"/>
                </a:solidFill>
              </a:defRPr>
            </a:lvl1pPr>
          </a:lstStyle>
          <a:p>
            <a:fld id="{C94A9C6C-1472-49E2-A08D-475DB4E3CBD3}" type="slidenum">
              <a:rPr lang="en-US" smtClean="0"/>
              <a:pPr/>
              <a:t>‹N›</a:t>
            </a:fld>
            <a:endParaRPr lang="en-US" dirty="0"/>
          </a:p>
        </p:txBody>
      </p:sp>
      <p:cxnSp>
        <p:nvCxnSpPr>
          <p:cNvPr id="7" name="Ευθεία γραμμή σύνδεσης 6"/>
          <p:cNvCxnSpPr/>
          <p:nvPr/>
        </p:nvCxnSpPr>
        <p:spPr>
          <a:xfrm>
            <a:off x="838200" y="702148"/>
            <a:ext cx="10515600" cy="0"/>
          </a:xfrm>
          <a:prstGeom prst="line">
            <a:avLst/>
          </a:prstGeom>
          <a:ln w="28575">
            <a:solidFill>
              <a:srgbClr val="2E74B5"/>
            </a:solidFill>
          </a:ln>
        </p:spPr>
        <p:style>
          <a:lnRef idx="1">
            <a:schemeClr val="accent1"/>
          </a:lnRef>
          <a:fillRef idx="0">
            <a:schemeClr val="accent1"/>
          </a:fillRef>
          <a:effectRef idx="0">
            <a:schemeClr val="accent1"/>
          </a:effectRef>
          <a:fontRef idx="minor">
            <a:schemeClr val="tx1"/>
          </a:fontRef>
        </p:style>
      </p:cxnSp>
      <p:grpSp>
        <p:nvGrpSpPr>
          <p:cNvPr id="8" name="Gruppo 7">
            <a:extLst>
              <a:ext uri="{FF2B5EF4-FFF2-40B4-BE49-F238E27FC236}">
                <a16:creationId xmlns:a16="http://schemas.microsoft.com/office/drawing/2014/main" id="{21D46DD2-AB32-4FC0-B24C-6DE6102BB473}"/>
              </a:ext>
            </a:extLst>
          </p:cNvPr>
          <p:cNvGrpSpPr/>
          <p:nvPr userDrawn="1"/>
        </p:nvGrpSpPr>
        <p:grpSpPr>
          <a:xfrm>
            <a:off x="-1" y="6318703"/>
            <a:ext cx="11637820" cy="540960"/>
            <a:chOff x="0" y="5126182"/>
            <a:chExt cx="11819413" cy="670976"/>
          </a:xfrm>
        </p:grpSpPr>
        <p:sp>
          <p:nvSpPr>
            <p:cNvPr id="9" name="Rettangolo 8">
              <a:extLst>
                <a:ext uri="{FF2B5EF4-FFF2-40B4-BE49-F238E27FC236}">
                  <a16:creationId xmlns:a16="http://schemas.microsoft.com/office/drawing/2014/main" id="{EB989505-A38D-465C-9787-FD2E06AB96BE}"/>
                </a:ext>
              </a:extLst>
            </p:cNvPr>
            <p:cNvSpPr/>
            <p:nvPr/>
          </p:nvSpPr>
          <p:spPr>
            <a:xfrm>
              <a:off x="0" y="5126182"/>
              <a:ext cx="1884219" cy="670976"/>
            </a:xfrm>
            <a:prstGeom prst="rect">
              <a:avLst/>
            </a:prstGeom>
            <a:solidFill>
              <a:srgbClr val="87CD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srgbClr val="87CDD1"/>
                </a:solidFill>
              </a:endParaRPr>
            </a:p>
          </p:txBody>
        </p:sp>
        <p:pic>
          <p:nvPicPr>
            <p:cNvPr id="10" name="Immagine 9">
              <a:extLst>
                <a:ext uri="{FF2B5EF4-FFF2-40B4-BE49-F238E27FC236}">
                  <a16:creationId xmlns:a16="http://schemas.microsoft.com/office/drawing/2014/main" id="{CA87E740-4759-49BC-AFFC-111A262D15B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3727" y="5274006"/>
              <a:ext cx="1316181" cy="386609"/>
            </a:xfrm>
            <a:prstGeom prst="rect">
              <a:avLst/>
            </a:prstGeom>
          </p:spPr>
        </p:pic>
        <p:sp>
          <p:nvSpPr>
            <p:cNvPr id="11" name="Rettangolo 10">
              <a:extLst>
                <a:ext uri="{FF2B5EF4-FFF2-40B4-BE49-F238E27FC236}">
                  <a16:creationId xmlns:a16="http://schemas.microsoft.com/office/drawing/2014/main" id="{9B6C6BB8-11E9-4237-BBB1-74E8EDF69250}"/>
                </a:ext>
              </a:extLst>
            </p:cNvPr>
            <p:cNvSpPr/>
            <p:nvPr/>
          </p:nvSpPr>
          <p:spPr>
            <a:xfrm>
              <a:off x="1884219" y="5126182"/>
              <a:ext cx="9935194" cy="670976"/>
            </a:xfrm>
            <a:prstGeom prst="rect">
              <a:avLst/>
            </a:prstGeom>
            <a:gradFill flip="none" rotWithShape="1">
              <a:gsLst>
                <a:gs pos="0">
                  <a:srgbClr val="2A8ECE"/>
                </a:gs>
                <a:gs pos="86000">
                  <a:srgbClr val="298DCE">
                    <a:tint val="44500"/>
                    <a:satMod val="160000"/>
                  </a:srgbClr>
                </a:gs>
                <a:gs pos="100000">
                  <a:srgbClr val="298DCE">
                    <a:tint val="23500"/>
                    <a:satMod val="16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12" name="CasellaDiTesto 11">
              <a:extLst>
                <a:ext uri="{FF2B5EF4-FFF2-40B4-BE49-F238E27FC236}">
                  <a16:creationId xmlns:a16="http://schemas.microsoft.com/office/drawing/2014/main" id="{A8FE9357-9FAC-4BA8-AD06-F61E740EF8EB}"/>
                </a:ext>
              </a:extLst>
            </p:cNvPr>
            <p:cNvSpPr txBox="1"/>
            <p:nvPr/>
          </p:nvSpPr>
          <p:spPr>
            <a:xfrm>
              <a:off x="1927239" y="5201604"/>
              <a:ext cx="9892174" cy="572623"/>
            </a:xfrm>
            <a:prstGeom prst="rect">
              <a:avLst/>
            </a:prstGeom>
            <a:noFill/>
          </p:spPr>
          <p:txBody>
            <a:bodyPr wrap="square" rtlCol="0">
              <a:spAutoFit/>
            </a:bodyPr>
            <a:lstStyle/>
            <a:p>
              <a:r>
                <a:rPr lang="en-GB" sz="1200" dirty="0">
                  <a:solidFill>
                    <a:srgbClr val="864033"/>
                  </a:solidFill>
                  <a:effectLst/>
                  <a:latin typeface="Bahnschrift Light Condensed" panose="020B0502040204020203" pitchFamily="34" charset="0"/>
                </a:rPr>
                <a:t>ADDRESSING THE CURRENT AND FUTURE SKILL NEEDS FOR SUSTAINABILITY, DIGITALIZATION </a:t>
              </a:r>
              <a:br>
                <a:rPr lang="en-GB" sz="1200" dirty="0">
                  <a:solidFill>
                    <a:srgbClr val="864033"/>
                  </a:solidFill>
                  <a:effectLst/>
                  <a:latin typeface="Bahnschrift Light Condensed" panose="020B0502040204020203" pitchFamily="34" charset="0"/>
                </a:rPr>
              </a:br>
              <a:r>
                <a:rPr lang="en-GB" sz="1200" dirty="0">
                  <a:solidFill>
                    <a:srgbClr val="864033"/>
                  </a:solidFill>
                  <a:effectLst/>
                  <a:latin typeface="Bahnschrift Light Condensed" panose="020B0502040204020203" pitchFamily="34" charset="0"/>
                </a:rPr>
                <a:t>AND THE BIO-ECONOMY IN AGRICULTURE: EUROPEAN SKILLS AGENDA AND STRATEGY - AGREEMENT 612664-EPP-1-2019-1-IT-EPPKA2-SSA-B</a:t>
              </a:r>
            </a:p>
          </p:txBody>
        </p:sp>
      </p:grpSp>
    </p:spTree>
    <p:extLst>
      <p:ext uri="{BB962C8B-B14F-4D97-AF65-F5344CB8AC3E}">
        <p14:creationId xmlns:p14="http://schemas.microsoft.com/office/powerpoint/2010/main" val="1026358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2"/>
            <a:ext cx="10515600" cy="2852737"/>
          </a:xfrm>
          <a:prstGeom prst="rect">
            <a:avLst/>
          </a:prstGeom>
        </p:spPr>
        <p:txBody>
          <a:bodyPr anchor="b">
            <a:normAutofit/>
          </a:bodyPr>
          <a:lstStyle>
            <a:lvl1pPr>
              <a:defRPr sz="4000">
                <a:solidFill>
                  <a:srgbClr val="2E74B5"/>
                </a:solidFill>
              </a:defRPr>
            </a:lvl1pPr>
          </a:lstStyle>
          <a:p>
            <a:r>
              <a:rPr lang="en-US" dirty="0"/>
              <a:t>Click to edit Master title style</a:t>
            </a:r>
          </a:p>
        </p:txBody>
      </p:sp>
      <p:sp>
        <p:nvSpPr>
          <p:cNvPr id="4" name="Date Placeholder 3"/>
          <p:cNvSpPr>
            <a:spLocks noGrp="1"/>
          </p:cNvSpPr>
          <p:nvPr>
            <p:ph type="dt" sz="half" idx="10"/>
          </p:nvPr>
        </p:nvSpPr>
        <p:spPr>
          <a:xfrm>
            <a:off x="0" y="6483652"/>
            <a:ext cx="1689101" cy="243839"/>
          </a:xfrm>
          <a:prstGeom prst="rect">
            <a:avLst/>
          </a:prstGeom>
        </p:spPr>
        <p:txBody>
          <a:bodyPr/>
          <a:lstStyle/>
          <a:p>
            <a:endParaRPr lang="en-US" dirty="0"/>
          </a:p>
        </p:txBody>
      </p:sp>
      <p:sp>
        <p:nvSpPr>
          <p:cNvPr id="5" name="Footer Placeholder 4"/>
          <p:cNvSpPr>
            <a:spLocks noGrp="1"/>
          </p:cNvSpPr>
          <p:nvPr>
            <p:ph type="ftr" sz="quarter" idx="11"/>
          </p:nvPr>
        </p:nvSpPr>
        <p:spPr>
          <a:xfrm>
            <a:off x="4038600" y="6366473"/>
            <a:ext cx="4114800" cy="243840"/>
          </a:xfrm>
          <a:prstGeom prst="rect">
            <a:avLst/>
          </a:prstGeom>
        </p:spPr>
        <p:txBody>
          <a:bodyPr/>
          <a:lstStyle/>
          <a:p>
            <a:endParaRPr lang="en-US" dirty="0"/>
          </a:p>
        </p:txBody>
      </p:sp>
      <p:sp>
        <p:nvSpPr>
          <p:cNvPr id="6" name="Slide Number Placeholder 5"/>
          <p:cNvSpPr>
            <a:spLocks noGrp="1"/>
          </p:cNvSpPr>
          <p:nvPr>
            <p:ph type="sldNum" sz="quarter" idx="12"/>
          </p:nvPr>
        </p:nvSpPr>
        <p:spPr>
          <a:xfrm>
            <a:off x="9351772" y="6614160"/>
            <a:ext cx="2743200" cy="231648"/>
          </a:xfrm>
        </p:spPr>
        <p:txBody>
          <a:bodyPr/>
          <a:lstStyle>
            <a:lvl1pPr>
              <a:defRPr>
                <a:solidFill>
                  <a:schemeClr val="tx1"/>
                </a:solidFill>
              </a:defRPr>
            </a:lvl1pPr>
          </a:lstStyle>
          <a:p>
            <a:fld id="{C94A9C6C-1472-49E2-A08D-475DB4E3CBD3}" type="slidenum">
              <a:rPr lang="en-US" smtClean="0"/>
              <a:pPr/>
              <a:t>‹N›</a:t>
            </a:fld>
            <a:endParaRPr lang="en-US" dirty="0"/>
          </a:p>
        </p:txBody>
      </p:sp>
      <p:grpSp>
        <p:nvGrpSpPr>
          <p:cNvPr id="17" name="Gruppo 16">
            <a:extLst>
              <a:ext uri="{FF2B5EF4-FFF2-40B4-BE49-F238E27FC236}">
                <a16:creationId xmlns:a16="http://schemas.microsoft.com/office/drawing/2014/main" id="{6CA81CF2-B7CD-4ED7-9B9F-3BCC1910A869}"/>
              </a:ext>
            </a:extLst>
          </p:cNvPr>
          <p:cNvGrpSpPr/>
          <p:nvPr userDrawn="1"/>
        </p:nvGrpSpPr>
        <p:grpSpPr>
          <a:xfrm>
            <a:off x="-1" y="6318703"/>
            <a:ext cx="11637820" cy="540960"/>
            <a:chOff x="0" y="5126182"/>
            <a:chExt cx="11819413" cy="670976"/>
          </a:xfrm>
        </p:grpSpPr>
        <p:sp>
          <p:nvSpPr>
            <p:cNvPr id="18" name="Rettangolo 17">
              <a:extLst>
                <a:ext uri="{FF2B5EF4-FFF2-40B4-BE49-F238E27FC236}">
                  <a16:creationId xmlns:a16="http://schemas.microsoft.com/office/drawing/2014/main" id="{D93949EF-7AE7-4E65-AF3F-CD5ADF8F5515}"/>
                </a:ext>
              </a:extLst>
            </p:cNvPr>
            <p:cNvSpPr/>
            <p:nvPr/>
          </p:nvSpPr>
          <p:spPr>
            <a:xfrm>
              <a:off x="0" y="5126182"/>
              <a:ext cx="1884219" cy="670976"/>
            </a:xfrm>
            <a:prstGeom prst="rect">
              <a:avLst/>
            </a:prstGeom>
            <a:solidFill>
              <a:srgbClr val="87CD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srgbClr val="87CDD1"/>
                </a:solidFill>
              </a:endParaRPr>
            </a:p>
          </p:txBody>
        </p:sp>
        <p:pic>
          <p:nvPicPr>
            <p:cNvPr id="19" name="Immagine 18">
              <a:extLst>
                <a:ext uri="{FF2B5EF4-FFF2-40B4-BE49-F238E27FC236}">
                  <a16:creationId xmlns:a16="http://schemas.microsoft.com/office/drawing/2014/main" id="{27FCC7BF-54AF-4798-A62E-C0F586B3BA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3727" y="5274006"/>
              <a:ext cx="1316181" cy="386609"/>
            </a:xfrm>
            <a:prstGeom prst="rect">
              <a:avLst/>
            </a:prstGeom>
          </p:spPr>
        </p:pic>
        <p:sp>
          <p:nvSpPr>
            <p:cNvPr id="20" name="Rettangolo 19">
              <a:extLst>
                <a:ext uri="{FF2B5EF4-FFF2-40B4-BE49-F238E27FC236}">
                  <a16:creationId xmlns:a16="http://schemas.microsoft.com/office/drawing/2014/main" id="{55EBD42A-B62B-4763-8CF8-A29870C61F06}"/>
                </a:ext>
              </a:extLst>
            </p:cNvPr>
            <p:cNvSpPr/>
            <p:nvPr/>
          </p:nvSpPr>
          <p:spPr>
            <a:xfrm>
              <a:off x="1884219" y="5126182"/>
              <a:ext cx="9935194" cy="670976"/>
            </a:xfrm>
            <a:prstGeom prst="rect">
              <a:avLst/>
            </a:prstGeom>
            <a:gradFill flip="none" rotWithShape="1">
              <a:gsLst>
                <a:gs pos="0">
                  <a:srgbClr val="2A8ECE"/>
                </a:gs>
                <a:gs pos="86000">
                  <a:srgbClr val="298DCE">
                    <a:tint val="44500"/>
                    <a:satMod val="160000"/>
                  </a:srgbClr>
                </a:gs>
                <a:gs pos="100000">
                  <a:srgbClr val="298DCE">
                    <a:tint val="23500"/>
                    <a:satMod val="16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21" name="CasellaDiTesto 20">
              <a:extLst>
                <a:ext uri="{FF2B5EF4-FFF2-40B4-BE49-F238E27FC236}">
                  <a16:creationId xmlns:a16="http://schemas.microsoft.com/office/drawing/2014/main" id="{4B2581C8-E50F-4DC4-B7F1-39A5A4DDF722}"/>
                </a:ext>
              </a:extLst>
            </p:cNvPr>
            <p:cNvSpPr txBox="1"/>
            <p:nvPr/>
          </p:nvSpPr>
          <p:spPr>
            <a:xfrm>
              <a:off x="1927239" y="5201604"/>
              <a:ext cx="9892174" cy="572623"/>
            </a:xfrm>
            <a:prstGeom prst="rect">
              <a:avLst/>
            </a:prstGeom>
            <a:noFill/>
          </p:spPr>
          <p:txBody>
            <a:bodyPr wrap="square" rtlCol="0">
              <a:spAutoFit/>
            </a:bodyPr>
            <a:lstStyle/>
            <a:p>
              <a:r>
                <a:rPr lang="en-GB" sz="1200" dirty="0">
                  <a:solidFill>
                    <a:srgbClr val="864033"/>
                  </a:solidFill>
                  <a:effectLst/>
                  <a:latin typeface="Bahnschrift Light Condensed" panose="020B0502040204020203" pitchFamily="34" charset="0"/>
                </a:rPr>
                <a:t>ADDRESSING THE CURRENT AND FUTURE SKILL NEEDS FOR SUSTAINABILITY, DIGITALIZATION </a:t>
              </a:r>
              <a:br>
                <a:rPr lang="en-GB" sz="1200" dirty="0">
                  <a:solidFill>
                    <a:srgbClr val="864033"/>
                  </a:solidFill>
                  <a:effectLst/>
                  <a:latin typeface="Bahnschrift Light Condensed" panose="020B0502040204020203" pitchFamily="34" charset="0"/>
                </a:rPr>
              </a:br>
              <a:r>
                <a:rPr lang="en-GB" sz="1200" dirty="0">
                  <a:solidFill>
                    <a:srgbClr val="864033"/>
                  </a:solidFill>
                  <a:effectLst/>
                  <a:latin typeface="Bahnschrift Light Condensed" panose="020B0502040204020203" pitchFamily="34" charset="0"/>
                </a:rPr>
                <a:t>AND THE BIO-ECONOMY IN AGRICULTURE: EUROPEAN SKILLS AGENDA AND STRATEGY - AGREEMENT 612664-EPP-1-2019-1-IT-EPPKA2-SSA-B</a:t>
              </a:r>
            </a:p>
          </p:txBody>
        </p:sp>
      </p:grpSp>
    </p:spTree>
    <p:extLst>
      <p:ext uri="{BB962C8B-B14F-4D97-AF65-F5344CB8AC3E}">
        <p14:creationId xmlns:p14="http://schemas.microsoft.com/office/powerpoint/2010/main" val="2375818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9351772" y="6614160"/>
            <a:ext cx="2743200" cy="231648"/>
          </a:xfrm>
        </p:spPr>
        <p:txBody>
          <a:bodyPr/>
          <a:lstStyle>
            <a:lvl1pPr>
              <a:defRPr>
                <a:solidFill>
                  <a:schemeClr val="tx1"/>
                </a:solidFill>
              </a:defRPr>
            </a:lvl1pPr>
          </a:lstStyle>
          <a:p>
            <a:fld id="{C94A9C6C-1472-49E2-A08D-475DB4E3CBD3}" type="slidenum">
              <a:rPr lang="en-US" smtClean="0"/>
              <a:pPr/>
              <a:t>‹N›</a:t>
            </a:fld>
            <a:endParaRPr lang="en-US" dirty="0"/>
          </a:p>
        </p:txBody>
      </p:sp>
      <p:grpSp>
        <p:nvGrpSpPr>
          <p:cNvPr id="14" name="Gruppo 13">
            <a:extLst>
              <a:ext uri="{FF2B5EF4-FFF2-40B4-BE49-F238E27FC236}">
                <a16:creationId xmlns:a16="http://schemas.microsoft.com/office/drawing/2014/main" id="{7D6CA9C0-C26E-4AA0-9CFE-E3E66B516B81}"/>
              </a:ext>
            </a:extLst>
          </p:cNvPr>
          <p:cNvGrpSpPr/>
          <p:nvPr userDrawn="1"/>
        </p:nvGrpSpPr>
        <p:grpSpPr>
          <a:xfrm>
            <a:off x="-1" y="6318703"/>
            <a:ext cx="11637820" cy="540960"/>
            <a:chOff x="0" y="5126182"/>
            <a:chExt cx="11819413" cy="670976"/>
          </a:xfrm>
        </p:grpSpPr>
        <p:sp>
          <p:nvSpPr>
            <p:cNvPr id="15" name="Rettangolo 14">
              <a:extLst>
                <a:ext uri="{FF2B5EF4-FFF2-40B4-BE49-F238E27FC236}">
                  <a16:creationId xmlns:a16="http://schemas.microsoft.com/office/drawing/2014/main" id="{A6AAFBF5-10B0-4415-8947-B9C726B17F2A}"/>
                </a:ext>
              </a:extLst>
            </p:cNvPr>
            <p:cNvSpPr/>
            <p:nvPr/>
          </p:nvSpPr>
          <p:spPr>
            <a:xfrm>
              <a:off x="0" y="5126182"/>
              <a:ext cx="1884219" cy="670976"/>
            </a:xfrm>
            <a:prstGeom prst="rect">
              <a:avLst/>
            </a:prstGeom>
            <a:solidFill>
              <a:srgbClr val="87CD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srgbClr val="87CDD1"/>
                </a:solidFill>
              </a:endParaRPr>
            </a:p>
          </p:txBody>
        </p:sp>
        <p:pic>
          <p:nvPicPr>
            <p:cNvPr id="16" name="Immagine 15">
              <a:extLst>
                <a:ext uri="{FF2B5EF4-FFF2-40B4-BE49-F238E27FC236}">
                  <a16:creationId xmlns:a16="http://schemas.microsoft.com/office/drawing/2014/main" id="{0B47C1E8-81ED-4CAD-8B2D-AE119A273C8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3727" y="5274006"/>
              <a:ext cx="1316181" cy="386609"/>
            </a:xfrm>
            <a:prstGeom prst="rect">
              <a:avLst/>
            </a:prstGeom>
          </p:spPr>
        </p:pic>
        <p:sp>
          <p:nvSpPr>
            <p:cNvPr id="17" name="Rettangolo 16">
              <a:extLst>
                <a:ext uri="{FF2B5EF4-FFF2-40B4-BE49-F238E27FC236}">
                  <a16:creationId xmlns:a16="http://schemas.microsoft.com/office/drawing/2014/main" id="{53C32AD3-63DB-4347-A884-DD5358849423}"/>
                </a:ext>
              </a:extLst>
            </p:cNvPr>
            <p:cNvSpPr/>
            <p:nvPr/>
          </p:nvSpPr>
          <p:spPr>
            <a:xfrm>
              <a:off x="1884219" y="5126182"/>
              <a:ext cx="9935194" cy="670976"/>
            </a:xfrm>
            <a:prstGeom prst="rect">
              <a:avLst/>
            </a:prstGeom>
            <a:gradFill flip="none" rotWithShape="1">
              <a:gsLst>
                <a:gs pos="0">
                  <a:srgbClr val="2A8ECE"/>
                </a:gs>
                <a:gs pos="86000">
                  <a:srgbClr val="298DCE">
                    <a:tint val="44500"/>
                    <a:satMod val="160000"/>
                  </a:srgbClr>
                </a:gs>
                <a:gs pos="100000">
                  <a:srgbClr val="298DCE">
                    <a:tint val="23500"/>
                    <a:satMod val="16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18" name="CasellaDiTesto 17">
              <a:extLst>
                <a:ext uri="{FF2B5EF4-FFF2-40B4-BE49-F238E27FC236}">
                  <a16:creationId xmlns:a16="http://schemas.microsoft.com/office/drawing/2014/main" id="{4F4EC232-2EA9-4F6A-AFC7-84AED1593B84}"/>
                </a:ext>
              </a:extLst>
            </p:cNvPr>
            <p:cNvSpPr txBox="1"/>
            <p:nvPr/>
          </p:nvSpPr>
          <p:spPr>
            <a:xfrm>
              <a:off x="1927239" y="5201604"/>
              <a:ext cx="9892174" cy="572623"/>
            </a:xfrm>
            <a:prstGeom prst="rect">
              <a:avLst/>
            </a:prstGeom>
            <a:noFill/>
          </p:spPr>
          <p:txBody>
            <a:bodyPr wrap="square" rtlCol="0">
              <a:spAutoFit/>
            </a:bodyPr>
            <a:lstStyle/>
            <a:p>
              <a:r>
                <a:rPr lang="en-GB" sz="1200" dirty="0">
                  <a:solidFill>
                    <a:srgbClr val="864033"/>
                  </a:solidFill>
                  <a:effectLst/>
                  <a:latin typeface="Bahnschrift Light Condensed" panose="020B0502040204020203" pitchFamily="34" charset="0"/>
                </a:rPr>
                <a:t>ADDRESSING THE CURRENT AND FUTURE SKILL NEEDS FOR SUSTAINABILITY, DIGITALIZATION </a:t>
              </a:r>
              <a:br>
                <a:rPr lang="en-GB" sz="1200" dirty="0">
                  <a:solidFill>
                    <a:srgbClr val="864033"/>
                  </a:solidFill>
                  <a:effectLst/>
                  <a:latin typeface="Bahnschrift Light Condensed" panose="020B0502040204020203" pitchFamily="34" charset="0"/>
                </a:rPr>
              </a:br>
              <a:r>
                <a:rPr lang="en-GB" sz="1200" dirty="0">
                  <a:solidFill>
                    <a:srgbClr val="864033"/>
                  </a:solidFill>
                  <a:effectLst/>
                  <a:latin typeface="Bahnschrift Light Condensed" panose="020B0502040204020203" pitchFamily="34" charset="0"/>
                </a:rPr>
                <a:t>AND THE BIO-ECONOMY IN AGRICULTURE: EUROPEAN SKILLS AGENDA AND STRATEGY - AGREEMENT 612664-EPP-1-2019-1-IT-EPPKA2-SSA-B</a:t>
              </a:r>
            </a:p>
          </p:txBody>
        </p:sp>
      </p:grpSp>
    </p:spTree>
    <p:extLst>
      <p:ext uri="{BB962C8B-B14F-4D97-AF65-F5344CB8AC3E}">
        <p14:creationId xmlns:p14="http://schemas.microsoft.com/office/powerpoint/2010/main" val="17571584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351772" y="6614160"/>
            <a:ext cx="2743200" cy="231648"/>
          </a:xfrm>
          <a:prstGeom prst="rect">
            <a:avLst/>
          </a:prstGeom>
        </p:spPr>
        <p:txBody>
          <a:bodyPr vert="horz" lIns="91440" tIns="45720" rIns="91440" bIns="45720" rtlCol="0" anchor="ctr"/>
          <a:lstStyle>
            <a:lvl1pPr algn="r">
              <a:defRPr sz="1050">
                <a:solidFill>
                  <a:schemeClr val="bg1"/>
                </a:solidFill>
              </a:defRPr>
            </a:lvl1pPr>
          </a:lstStyle>
          <a:p>
            <a:fld id="{C94A9C6C-1472-49E2-A08D-475DB4E3CBD3}" type="slidenum">
              <a:rPr lang="en-US" smtClean="0"/>
              <a:pPr/>
              <a:t>‹N›</a:t>
            </a:fld>
            <a:endParaRPr lang="en-US" dirty="0"/>
          </a:p>
        </p:txBody>
      </p:sp>
    </p:spTree>
    <p:extLst>
      <p:ext uri="{BB962C8B-B14F-4D97-AF65-F5344CB8AC3E}">
        <p14:creationId xmlns:p14="http://schemas.microsoft.com/office/powerpoint/2010/main" val="332455026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Lst>
  <p:hf hdr="0" ftr="0" dt="0"/>
  <p:txStyles>
    <p:titleStyle>
      <a:lvl1pPr algn="l" defTabSz="914400" rtl="0" eaLnBrk="1" latinLnBrk="0" hangingPunct="1">
        <a:lnSpc>
          <a:spcPct val="90000"/>
        </a:lnSpc>
        <a:spcBef>
          <a:spcPct val="0"/>
        </a:spcBef>
        <a:buNone/>
        <a:defRPr sz="2800" kern="1200">
          <a:solidFill>
            <a:schemeClr val="accent6">
              <a:lumMod val="75000"/>
            </a:schemeClr>
          </a:solidFill>
          <a:latin typeface="Arial" panose="020B0604020202020204" pitchFamily="34" charset="0"/>
          <a:ea typeface="+mj-ea"/>
          <a:cs typeface="Arial" panose="020B0604020202020204" pitchFamily="34" charset="0"/>
        </a:defRPr>
      </a:lvl1pPr>
    </p:titleStyle>
    <p:bodyStyle>
      <a:lvl1pPr marL="228600" indent="-228600" algn="just"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just"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just"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just"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just"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3" Type="http://schemas.openxmlformats.org/officeDocument/2006/relationships/image" Target="../media/image33.jpeg"/><Relationship Id="rId18" Type="http://schemas.openxmlformats.org/officeDocument/2006/relationships/image" Target="../media/image38.png"/><Relationship Id="rId26" Type="http://schemas.openxmlformats.org/officeDocument/2006/relationships/image" Target="../media/image46.jpeg"/><Relationship Id="rId3" Type="http://schemas.openxmlformats.org/officeDocument/2006/relationships/image" Target="../media/image24.png"/><Relationship Id="rId21" Type="http://schemas.openxmlformats.org/officeDocument/2006/relationships/image" Target="../media/image41.png"/><Relationship Id="rId7" Type="http://schemas.openxmlformats.org/officeDocument/2006/relationships/image" Target="../media/image28.png"/><Relationship Id="rId12" Type="http://schemas.openxmlformats.org/officeDocument/2006/relationships/image" Target="../media/image32.tiff"/><Relationship Id="rId17" Type="http://schemas.openxmlformats.org/officeDocument/2006/relationships/image" Target="../media/image37.jpeg"/><Relationship Id="rId25" Type="http://schemas.openxmlformats.org/officeDocument/2006/relationships/image" Target="../media/image45.png"/><Relationship Id="rId33" Type="http://schemas.openxmlformats.org/officeDocument/2006/relationships/image" Target="../media/image53.jpeg"/><Relationship Id="rId2" Type="http://schemas.openxmlformats.org/officeDocument/2006/relationships/image" Target="../media/image5.png"/><Relationship Id="rId16" Type="http://schemas.openxmlformats.org/officeDocument/2006/relationships/image" Target="../media/image36.png"/><Relationship Id="rId20" Type="http://schemas.openxmlformats.org/officeDocument/2006/relationships/image" Target="../media/image40.jpeg"/><Relationship Id="rId29" Type="http://schemas.openxmlformats.org/officeDocument/2006/relationships/image" Target="../media/image49.jpeg"/><Relationship Id="rId1" Type="http://schemas.openxmlformats.org/officeDocument/2006/relationships/slideLayout" Target="../slideLayouts/slideLayout3.xml"/><Relationship Id="rId6" Type="http://schemas.openxmlformats.org/officeDocument/2006/relationships/image" Target="../media/image27.jpeg"/><Relationship Id="rId11" Type="http://schemas.openxmlformats.org/officeDocument/2006/relationships/image" Target="../media/image31.jpeg"/><Relationship Id="rId24" Type="http://schemas.openxmlformats.org/officeDocument/2006/relationships/image" Target="../media/image44.png"/><Relationship Id="rId32" Type="http://schemas.openxmlformats.org/officeDocument/2006/relationships/image" Target="../media/image52.png"/><Relationship Id="rId5" Type="http://schemas.openxmlformats.org/officeDocument/2006/relationships/image" Target="../media/image26.png"/><Relationship Id="rId15" Type="http://schemas.openxmlformats.org/officeDocument/2006/relationships/image" Target="../media/image35.jpeg"/><Relationship Id="rId23" Type="http://schemas.openxmlformats.org/officeDocument/2006/relationships/image" Target="../media/image43.jpeg"/><Relationship Id="rId28" Type="http://schemas.openxmlformats.org/officeDocument/2006/relationships/image" Target="../media/image48.png"/><Relationship Id="rId10" Type="http://schemas.openxmlformats.org/officeDocument/2006/relationships/image" Target="../media/image30.png"/><Relationship Id="rId19" Type="http://schemas.openxmlformats.org/officeDocument/2006/relationships/image" Target="../media/image39.jpeg"/><Relationship Id="rId31" Type="http://schemas.openxmlformats.org/officeDocument/2006/relationships/image" Target="../media/image51.png"/><Relationship Id="rId4" Type="http://schemas.openxmlformats.org/officeDocument/2006/relationships/image" Target="../media/image25.png"/><Relationship Id="rId9" Type="http://schemas.openxmlformats.org/officeDocument/2006/relationships/image" Target="../media/image29.jpeg"/><Relationship Id="rId14" Type="http://schemas.openxmlformats.org/officeDocument/2006/relationships/image" Target="../media/image34.jpeg"/><Relationship Id="rId22" Type="http://schemas.openxmlformats.org/officeDocument/2006/relationships/image" Target="../media/image42.jpeg"/><Relationship Id="rId27" Type="http://schemas.openxmlformats.org/officeDocument/2006/relationships/image" Target="../media/image47.jpeg"/><Relationship Id="rId30" Type="http://schemas.openxmlformats.org/officeDocument/2006/relationships/image" Target="../media/image50.jpeg"/><Relationship Id="rId8"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755648" y="2558563"/>
            <a:ext cx="8680704" cy="1090559"/>
          </a:xfrm>
        </p:spPr>
        <p:txBody>
          <a:bodyPr anchor="ctr" anchorCtr="0">
            <a:noAutofit/>
          </a:bodyPr>
          <a:lstStyle/>
          <a:p>
            <a:pPr>
              <a:lnSpc>
                <a:spcPct val="150000"/>
              </a:lnSpc>
            </a:pPr>
            <a:r>
              <a:rPr lang="en-US" sz="3200" dirty="0"/>
              <a:t>FIELDS project meeting</a:t>
            </a:r>
            <a:br>
              <a:rPr lang="en-US" dirty="0"/>
            </a:br>
            <a:r>
              <a:rPr lang="en-US" dirty="0"/>
              <a:t>WP3 - New tools and training design</a:t>
            </a:r>
          </a:p>
        </p:txBody>
      </p:sp>
      <p:sp>
        <p:nvSpPr>
          <p:cNvPr id="4" name="Υπότιτλος 3"/>
          <p:cNvSpPr>
            <a:spLocks noGrp="1"/>
          </p:cNvSpPr>
          <p:nvPr>
            <p:ph type="subTitle" idx="1"/>
          </p:nvPr>
        </p:nvSpPr>
        <p:spPr>
          <a:xfrm>
            <a:off x="2667000" y="4299437"/>
            <a:ext cx="6858000" cy="755464"/>
          </a:xfrm>
        </p:spPr>
        <p:txBody>
          <a:bodyPr>
            <a:normAutofit/>
          </a:bodyPr>
          <a:lstStyle/>
          <a:p>
            <a:r>
              <a:rPr lang="en-US" dirty="0"/>
              <a:t>Francesca Sanna, Remigio Berruto </a:t>
            </a:r>
          </a:p>
          <a:p>
            <a:endParaRPr lang="en-US" dirty="0"/>
          </a:p>
        </p:txBody>
      </p:sp>
      <p:pic>
        <p:nvPicPr>
          <p:cNvPr id="8" name="Immagine 7">
            <a:extLst>
              <a:ext uri="{FF2B5EF4-FFF2-40B4-BE49-F238E27FC236}">
                <a16:creationId xmlns:a16="http://schemas.microsoft.com/office/drawing/2014/main" id="{583994EE-9A29-4A28-82BC-15B80EFFE759}"/>
              </a:ext>
            </a:extLst>
          </p:cNvPr>
          <p:cNvPicPr/>
          <p:nvPr/>
        </p:nvPicPr>
        <p:blipFill rotWithShape="1">
          <a:blip r:embed="rId3">
            <a:extLst>
              <a:ext uri="{28A0092B-C50C-407E-A947-70E740481C1C}">
                <a14:useLocalDpi xmlns:a14="http://schemas.microsoft.com/office/drawing/2010/main"/>
              </a:ext>
            </a:extLst>
          </a:blip>
          <a:srcRect t="-42144" b="-69837"/>
          <a:stretch/>
        </p:blipFill>
        <p:spPr bwMode="auto">
          <a:xfrm>
            <a:off x="280384" y="97046"/>
            <a:ext cx="2386616" cy="1978836"/>
          </a:xfrm>
          <a:prstGeom prst="rect">
            <a:avLst/>
          </a:prstGeom>
          <a:solidFill>
            <a:schemeClr val="bg1"/>
          </a:solidFill>
          <a:ln>
            <a:noFill/>
          </a:ln>
        </p:spPr>
      </p:pic>
      <p:pic>
        <p:nvPicPr>
          <p:cNvPr id="10" name="Immagine 9">
            <a:extLst>
              <a:ext uri="{FF2B5EF4-FFF2-40B4-BE49-F238E27FC236}">
                <a16:creationId xmlns:a16="http://schemas.microsoft.com/office/drawing/2014/main" id="{531A505D-0D92-489A-A26F-57D2DFB78D9A}"/>
              </a:ext>
            </a:extLst>
          </p:cNvPr>
          <p:cNvPicPr/>
          <p:nvPr/>
        </p:nvPicPr>
        <p:blipFill rotWithShape="1">
          <a:blip r:embed="rId4" cstate="print">
            <a:extLst>
              <a:ext uri="{28A0092B-C50C-407E-A947-70E740481C1C}">
                <a14:useLocalDpi xmlns:a14="http://schemas.microsoft.com/office/drawing/2010/main" val="0"/>
              </a:ext>
            </a:extLst>
          </a:blip>
          <a:srcRect t="5844" b="10777"/>
          <a:stretch/>
        </p:blipFill>
        <p:spPr bwMode="auto">
          <a:xfrm>
            <a:off x="5049015" y="469360"/>
            <a:ext cx="2093970" cy="1978836"/>
          </a:xfrm>
          <a:prstGeom prst="rect">
            <a:avLst/>
          </a:prstGeom>
          <a:extLst>
            <a:ext uri="{53640926-AAD7-44D8-BBD7-CCE9431645EC}">
              <a14:shadowObscured xmlns:a14="http://schemas.microsoft.com/office/drawing/2010/main"/>
            </a:ext>
          </a:extLst>
        </p:spPr>
      </p:pic>
      <p:sp>
        <p:nvSpPr>
          <p:cNvPr id="9" name="Υπότιτλος 2">
            <a:extLst>
              <a:ext uri="{FF2B5EF4-FFF2-40B4-BE49-F238E27FC236}">
                <a16:creationId xmlns:a16="http://schemas.microsoft.com/office/drawing/2014/main" id="{773437D0-05A5-AD29-067C-FF73086B69F1}"/>
              </a:ext>
            </a:extLst>
          </p:cNvPr>
          <p:cNvSpPr txBox="1">
            <a:spLocks/>
          </p:cNvSpPr>
          <p:nvPr/>
        </p:nvSpPr>
        <p:spPr>
          <a:xfrm>
            <a:off x="2667000" y="5243867"/>
            <a:ext cx="6858000" cy="75546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1800" b="1" dirty="0"/>
              <a:t>5</a:t>
            </a:r>
            <a:r>
              <a:rPr lang="en-US" sz="1800" b="1" baseline="30000" dirty="0"/>
              <a:t>th </a:t>
            </a:r>
            <a:r>
              <a:rPr lang="en-US" sz="1800" b="1" dirty="0"/>
              <a:t>Partnering Meeting – Paris, France</a:t>
            </a:r>
          </a:p>
          <a:p>
            <a:r>
              <a:rPr lang="en-US" sz="1800" dirty="0"/>
              <a:t>30-31 May 2022</a:t>
            </a:r>
          </a:p>
        </p:txBody>
      </p:sp>
    </p:spTree>
    <p:extLst>
      <p:ext uri="{BB962C8B-B14F-4D97-AF65-F5344CB8AC3E}">
        <p14:creationId xmlns:p14="http://schemas.microsoft.com/office/powerpoint/2010/main" val="42009386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lstStyle/>
          <a:p>
            <a:r>
              <a:rPr lang="en-US" dirty="0"/>
              <a:t>T3.1  Methodology definition - Conclusions </a:t>
            </a:r>
          </a:p>
        </p:txBody>
      </p:sp>
      <p:sp>
        <p:nvSpPr>
          <p:cNvPr id="8" name="Θέση περιεχομένου 7"/>
          <p:cNvSpPr>
            <a:spLocks noGrp="1"/>
          </p:cNvSpPr>
          <p:nvPr>
            <p:ph idx="1"/>
          </p:nvPr>
        </p:nvSpPr>
        <p:spPr>
          <a:xfrm>
            <a:off x="838200" y="945976"/>
            <a:ext cx="10285207" cy="4568559"/>
          </a:xfrm>
        </p:spPr>
        <p:txBody>
          <a:bodyPr/>
          <a:lstStyle/>
          <a:p>
            <a:pPr>
              <a:lnSpc>
                <a:spcPct val="100000"/>
              </a:lnSpc>
            </a:pPr>
            <a:r>
              <a:rPr lang="en-GB" dirty="0">
                <a:solidFill>
                  <a:srgbClr val="000000"/>
                </a:solidFill>
                <a:effectLst/>
                <a:ea typeface="Times New Roman" panose="02020603050405020304" pitchFamily="18" charset="0"/>
              </a:rPr>
              <a:t>This task consists in defining the pedagogical approach that will be used to develop the training programme in order to enhance farmer learning of technological and soft skills. </a:t>
            </a:r>
            <a:endParaRPr lang="it-IT" dirty="0">
              <a:effectLst/>
              <a:ea typeface="Times New Roman" panose="02020603050405020304" pitchFamily="18" charset="0"/>
            </a:endParaRPr>
          </a:p>
          <a:p>
            <a:pPr>
              <a:lnSpc>
                <a:spcPct val="100000"/>
              </a:lnSpc>
            </a:pPr>
            <a:r>
              <a:rPr lang="en-GB" dirty="0">
                <a:solidFill>
                  <a:srgbClr val="000000"/>
                </a:solidFill>
                <a:effectLst/>
                <a:ea typeface="Times New Roman" panose="02020603050405020304" pitchFamily="18" charset="0"/>
              </a:rPr>
              <a:t>Several methodologies </a:t>
            </a:r>
            <a:r>
              <a:rPr lang="en-GB" dirty="0">
                <a:solidFill>
                  <a:srgbClr val="000000"/>
                </a:solidFill>
                <a:ea typeface="Times New Roman" panose="02020603050405020304" pitchFamily="18" charset="0"/>
              </a:rPr>
              <a:t>wer</a:t>
            </a:r>
            <a:r>
              <a:rPr lang="en-GB" dirty="0">
                <a:solidFill>
                  <a:srgbClr val="000000"/>
                </a:solidFill>
                <a:effectLst/>
                <a:ea typeface="Times New Roman" panose="02020603050405020304" pitchFamily="18" charset="0"/>
              </a:rPr>
              <a:t>e considered: In person class, online learning, microlearning, gamification, flipped classroom, blended learning, peer learning, on-farm demonstration activities, Action-based and participatory learning</a:t>
            </a:r>
          </a:p>
          <a:p>
            <a:pPr>
              <a:lnSpc>
                <a:spcPct val="100000"/>
              </a:lnSpc>
            </a:pPr>
            <a:r>
              <a:rPr lang="en-US" dirty="0">
                <a:effectLst/>
                <a:ea typeface="Times New Roman" panose="02020603050405020304" pitchFamily="18" charset="0"/>
              </a:rPr>
              <a:t>Considering the target groups and their different needs (farmers, students and farmers advisors), the types of learning and the topics, units and learning outcomes that will be developed in the curricula design, </a:t>
            </a:r>
            <a:r>
              <a:rPr lang="en-US" u="sng" dirty="0">
                <a:effectLst/>
                <a:ea typeface="Times New Roman" panose="02020603050405020304" pitchFamily="18" charset="0"/>
              </a:rPr>
              <a:t>a single methodology was not selected but a combination of those will be used, considering case by case the one that suits the needs of the moment.</a:t>
            </a:r>
            <a:endParaRPr lang="it-IT" u="sng" dirty="0">
              <a:effectLst/>
              <a:ea typeface="Times New Roman" panose="02020603050405020304" pitchFamily="18" charset="0"/>
            </a:endParaRPr>
          </a:p>
          <a:p>
            <a:pPr>
              <a:lnSpc>
                <a:spcPct val="100000"/>
              </a:lnSpc>
            </a:pPr>
            <a:r>
              <a:rPr lang="en-GB" dirty="0">
                <a:solidFill>
                  <a:srgbClr val="000000"/>
                </a:solidFill>
                <a:effectLst/>
                <a:ea typeface="Times New Roman" panose="02020603050405020304" pitchFamily="18" charset="0"/>
              </a:rPr>
              <a:t>UNITO compared different opensource Learning management systems, and choose </a:t>
            </a:r>
            <a:r>
              <a:rPr lang="en-GB" b="1" dirty="0">
                <a:solidFill>
                  <a:srgbClr val="000000"/>
                </a:solidFill>
                <a:effectLst/>
                <a:ea typeface="Times New Roman" panose="02020603050405020304" pitchFamily="18" charset="0"/>
              </a:rPr>
              <a:t>Moodle</a:t>
            </a:r>
            <a:r>
              <a:rPr lang="en-GB" dirty="0">
                <a:solidFill>
                  <a:srgbClr val="000000"/>
                </a:solidFill>
                <a:effectLst/>
                <a:ea typeface="Times New Roman" panose="02020603050405020304" pitchFamily="18" charset="0"/>
              </a:rPr>
              <a:t> to be used to implement the training material and to manage the training</a:t>
            </a:r>
          </a:p>
          <a:p>
            <a:pPr>
              <a:lnSpc>
                <a:spcPct val="100000"/>
              </a:lnSpc>
            </a:pPr>
            <a:r>
              <a:rPr lang="en-GB" dirty="0">
                <a:solidFill>
                  <a:srgbClr val="000000"/>
                </a:solidFill>
                <a:effectLst/>
                <a:ea typeface="Times New Roman" panose="02020603050405020304" pitchFamily="18" charset="0"/>
              </a:rPr>
              <a:t>ICOS and </a:t>
            </a:r>
            <a:r>
              <a:rPr lang="en-GB" dirty="0">
                <a:solidFill>
                  <a:srgbClr val="000000"/>
                </a:solidFill>
                <a:ea typeface="Times New Roman" panose="02020603050405020304" pitchFamily="18" charset="0"/>
              </a:rPr>
              <a:t>AERES </a:t>
            </a:r>
            <a:r>
              <a:rPr lang="en-GB" dirty="0">
                <a:solidFill>
                  <a:srgbClr val="000000"/>
                </a:solidFill>
                <a:effectLst/>
                <a:ea typeface="Times New Roman" panose="02020603050405020304" pitchFamily="18" charset="0"/>
              </a:rPr>
              <a:t>provided practical hints to make efficient learning scheme for both farmer and foresters and students. </a:t>
            </a:r>
            <a:endParaRPr lang="it-IT" dirty="0">
              <a:effectLst/>
              <a:ea typeface="Times New Roman" panose="02020603050405020304" pitchFamily="18" charset="0"/>
            </a:endParaRPr>
          </a:p>
        </p:txBody>
      </p:sp>
      <p:sp>
        <p:nvSpPr>
          <p:cNvPr id="6" name="Θέση αριθμού διαφάνειας 5"/>
          <p:cNvSpPr>
            <a:spLocks noGrp="1"/>
          </p:cNvSpPr>
          <p:nvPr>
            <p:ph type="sldNum" sz="quarter" idx="12"/>
          </p:nvPr>
        </p:nvSpPr>
        <p:spPr/>
        <p:txBody>
          <a:bodyPr/>
          <a:lstStyle/>
          <a:p>
            <a:fld id="{C94A9C6C-1472-49E2-A08D-475DB4E3CBD3}" type="slidenum">
              <a:rPr lang="en-US" smtClean="0"/>
              <a:t>10</a:t>
            </a:fld>
            <a:endParaRPr lang="en-US"/>
          </a:p>
        </p:txBody>
      </p:sp>
    </p:spTree>
    <p:extLst>
      <p:ext uri="{BB962C8B-B14F-4D97-AF65-F5344CB8AC3E}">
        <p14:creationId xmlns:p14="http://schemas.microsoft.com/office/powerpoint/2010/main" val="41442853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0C786E-723E-468C-B36A-14899D4CAD20}"/>
              </a:ext>
            </a:extLst>
          </p:cNvPr>
          <p:cNvSpPr>
            <a:spLocks noGrp="1"/>
          </p:cNvSpPr>
          <p:nvPr>
            <p:ph type="title"/>
          </p:nvPr>
        </p:nvSpPr>
        <p:spPr>
          <a:xfrm>
            <a:off x="2523147" y="228458"/>
            <a:ext cx="7886700" cy="584501"/>
          </a:xfrm>
        </p:spPr>
        <p:txBody>
          <a:bodyPr>
            <a:normAutofit/>
          </a:bodyPr>
          <a:lstStyle/>
          <a:p>
            <a:pPr algn="r"/>
            <a:r>
              <a:rPr lang="it-IT" sz="2800" i="1" dirty="0"/>
              <a:t>Thank </a:t>
            </a:r>
            <a:r>
              <a:rPr lang="it-IT" sz="2800" i="1" dirty="0" err="1"/>
              <a:t>you</a:t>
            </a:r>
            <a:r>
              <a:rPr lang="it-IT" sz="2800" i="1" dirty="0"/>
              <a:t> for </a:t>
            </a:r>
            <a:r>
              <a:rPr lang="it-IT" sz="2800" i="1" dirty="0" err="1"/>
              <a:t>your</a:t>
            </a:r>
            <a:r>
              <a:rPr lang="it-IT" sz="2800" i="1" dirty="0"/>
              <a:t> </a:t>
            </a:r>
            <a:r>
              <a:rPr lang="it-IT" sz="2800" i="1" dirty="0" err="1"/>
              <a:t>attention</a:t>
            </a:r>
            <a:r>
              <a:rPr lang="it-IT" sz="2800" i="1" dirty="0"/>
              <a:t>!</a:t>
            </a:r>
            <a:endParaRPr lang="en-GB" sz="2800" i="1" dirty="0"/>
          </a:p>
        </p:txBody>
      </p:sp>
      <p:sp>
        <p:nvSpPr>
          <p:cNvPr id="3" name="Segnaposto numero diapositiva 2">
            <a:extLst>
              <a:ext uri="{FF2B5EF4-FFF2-40B4-BE49-F238E27FC236}">
                <a16:creationId xmlns:a16="http://schemas.microsoft.com/office/drawing/2014/main" id="{590BAE0D-65AE-477A-8193-AD6EC1E7D333}"/>
              </a:ext>
            </a:extLst>
          </p:cNvPr>
          <p:cNvSpPr>
            <a:spLocks noGrp="1"/>
          </p:cNvSpPr>
          <p:nvPr>
            <p:ph type="sldNum" sz="quarter" idx="12"/>
          </p:nvPr>
        </p:nvSpPr>
        <p:spPr/>
        <p:txBody>
          <a:bodyPr/>
          <a:lstStyle/>
          <a:p>
            <a:fld id="{C94A9C6C-1472-49E2-A08D-475DB4E3CBD3}" type="slidenum">
              <a:rPr lang="en-US" smtClean="0"/>
              <a:pPr/>
              <a:t>11</a:t>
            </a:fld>
            <a:endParaRPr lang="en-US" dirty="0"/>
          </a:p>
        </p:txBody>
      </p:sp>
      <p:sp>
        <p:nvSpPr>
          <p:cNvPr id="37" name="Υπότιτλος 3">
            <a:extLst>
              <a:ext uri="{FF2B5EF4-FFF2-40B4-BE49-F238E27FC236}">
                <a16:creationId xmlns:a16="http://schemas.microsoft.com/office/drawing/2014/main" id="{BB92FDD1-F979-400A-8020-4F497CB434D8}"/>
              </a:ext>
            </a:extLst>
          </p:cNvPr>
          <p:cNvSpPr txBox="1">
            <a:spLocks/>
          </p:cNvSpPr>
          <p:nvPr/>
        </p:nvSpPr>
        <p:spPr>
          <a:xfrm>
            <a:off x="537113" y="5485968"/>
            <a:ext cx="7886700" cy="807275"/>
          </a:xfrm>
        </p:spPr>
        <p:txBody>
          <a:bodyPr>
            <a:normAutofit/>
          </a:bodyPr>
          <a:lstStyle>
            <a:lvl1pPr marL="228600" indent="-228600" algn="just"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just"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just"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just"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just"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t>Francesca Sanna, FIELDS project manager </a:t>
            </a:r>
          </a:p>
          <a:p>
            <a:pPr marL="0" indent="0">
              <a:buNone/>
            </a:pPr>
            <a:r>
              <a:rPr lang="en-US" sz="1800" dirty="0">
                <a:solidFill>
                  <a:srgbClr val="2E74B5"/>
                </a:solidFill>
              </a:rPr>
              <a:t>francesca.sanna@unito.it</a:t>
            </a:r>
          </a:p>
        </p:txBody>
      </p:sp>
      <p:grpSp>
        <p:nvGrpSpPr>
          <p:cNvPr id="38" name="Gruppo 37">
            <a:extLst>
              <a:ext uri="{FF2B5EF4-FFF2-40B4-BE49-F238E27FC236}">
                <a16:creationId xmlns:a16="http://schemas.microsoft.com/office/drawing/2014/main" id="{F221D2EB-3ECE-5552-5BB5-25EE83EB3C0E}"/>
              </a:ext>
            </a:extLst>
          </p:cNvPr>
          <p:cNvGrpSpPr/>
          <p:nvPr/>
        </p:nvGrpSpPr>
        <p:grpSpPr>
          <a:xfrm>
            <a:off x="2400304" y="1025859"/>
            <a:ext cx="8132385" cy="4247208"/>
            <a:chOff x="505807" y="1175189"/>
            <a:chExt cx="8132385" cy="4247208"/>
          </a:xfrm>
        </p:grpSpPr>
        <p:grpSp>
          <p:nvGrpSpPr>
            <p:cNvPr id="39" name="Gruppo 38">
              <a:extLst>
                <a:ext uri="{FF2B5EF4-FFF2-40B4-BE49-F238E27FC236}">
                  <a16:creationId xmlns:a16="http://schemas.microsoft.com/office/drawing/2014/main" id="{4815D888-BB46-F637-495B-0AC96B5E8AE6}"/>
                </a:ext>
              </a:extLst>
            </p:cNvPr>
            <p:cNvGrpSpPr/>
            <p:nvPr/>
          </p:nvGrpSpPr>
          <p:grpSpPr>
            <a:xfrm>
              <a:off x="505807" y="1175189"/>
              <a:ext cx="8132385" cy="4247208"/>
              <a:chOff x="561976" y="1122198"/>
              <a:chExt cx="8132385" cy="4247208"/>
            </a:xfrm>
          </p:grpSpPr>
          <p:pic>
            <p:nvPicPr>
              <p:cNvPr id="41" name="Immagine 40">
                <a:extLst>
                  <a:ext uri="{FF2B5EF4-FFF2-40B4-BE49-F238E27FC236}">
                    <a16:creationId xmlns:a16="http://schemas.microsoft.com/office/drawing/2014/main" id="{4120D1E4-42CC-B97E-6C7E-FC2E1C53C77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157590" y="2066517"/>
                <a:ext cx="1212821" cy="458009"/>
              </a:xfrm>
              <a:prstGeom prst="rect">
                <a:avLst/>
              </a:prstGeom>
              <a:noFill/>
              <a:ln>
                <a:noFill/>
              </a:ln>
            </p:spPr>
          </p:pic>
          <p:pic>
            <p:nvPicPr>
              <p:cNvPr id="42" name="Immagine 41">
                <a:extLst>
                  <a:ext uri="{FF2B5EF4-FFF2-40B4-BE49-F238E27FC236}">
                    <a16:creationId xmlns:a16="http://schemas.microsoft.com/office/drawing/2014/main" id="{8DD1EFD2-D0B5-68D3-EE27-53ADA95B9C89}"/>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532416" y="2200275"/>
                <a:ext cx="1230333" cy="505388"/>
              </a:xfrm>
              <a:prstGeom prst="rect">
                <a:avLst/>
              </a:prstGeom>
              <a:noFill/>
              <a:ln>
                <a:noFill/>
              </a:ln>
            </p:spPr>
          </p:pic>
          <p:pic>
            <p:nvPicPr>
              <p:cNvPr id="43" name="Immagine 42">
                <a:extLst>
                  <a:ext uri="{FF2B5EF4-FFF2-40B4-BE49-F238E27FC236}">
                    <a16:creationId xmlns:a16="http://schemas.microsoft.com/office/drawing/2014/main" id="{F21EC739-BD71-845E-1899-7FFD17CD0000}"/>
                  </a:ext>
                </a:extLst>
              </p:cNvPr>
              <p:cNvPicPr/>
              <p:nvPr/>
            </p:nvPicPr>
            <p:blipFill rotWithShape="1">
              <a:blip r:embed="rId4" cstate="print">
                <a:extLst>
                  <a:ext uri="{28A0092B-C50C-407E-A947-70E740481C1C}">
                    <a14:useLocalDpi xmlns:a14="http://schemas.microsoft.com/office/drawing/2010/main" val="0"/>
                  </a:ext>
                </a:extLst>
              </a:blip>
              <a:srcRect/>
              <a:stretch/>
            </p:blipFill>
            <p:spPr bwMode="auto">
              <a:xfrm>
                <a:off x="561976" y="2000251"/>
                <a:ext cx="1327904" cy="393526"/>
              </a:xfrm>
              <a:prstGeom prst="rect">
                <a:avLst/>
              </a:prstGeom>
              <a:noFill/>
              <a:ln>
                <a:noFill/>
              </a:ln>
              <a:extLst>
                <a:ext uri="{53640926-AAD7-44D8-BBD7-CCE9431645EC}">
                  <a14:shadowObscured xmlns:a14="http://schemas.microsoft.com/office/drawing/2010/main"/>
                </a:ext>
              </a:extLst>
            </p:spPr>
          </p:pic>
          <p:pic>
            <p:nvPicPr>
              <p:cNvPr id="44" name="Immagine 43">
                <a:extLst>
                  <a:ext uri="{FF2B5EF4-FFF2-40B4-BE49-F238E27FC236}">
                    <a16:creationId xmlns:a16="http://schemas.microsoft.com/office/drawing/2014/main" id="{8FF80057-985F-B8D5-2FEB-C7F99CD20873}"/>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663018" y="1122198"/>
                <a:ext cx="1043939" cy="441020"/>
              </a:xfrm>
              <a:prstGeom prst="rect">
                <a:avLst/>
              </a:prstGeom>
              <a:noFill/>
              <a:ln>
                <a:noFill/>
              </a:ln>
            </p:spPr>
          </p:pic>
          <p:pic>
            <p:nvPicPr>
              <p:cNvPr id="45" name="Immagine 44">
                <a:extLst>
                  <a:ext uri="{FF2B5EF4-FFF2-40B4-BE49-F238E27FC236}">
                    <a16:creationId xmlns:a16="http://schemas.microsoft.com/office/drawing/2014/main" id="{AC1893E1-FAF4-0F72-306B-668AD52A1663}"/>
                  </a:ext>
                </a:extLst>
              </p:cNvPr>
              <p:cNvPicPr/>
              <p:nvPr/>
            </p:nvPicPr>
            <p:blipFill rotWithShape="1">
              <a:blip r:embed="rId6" cstate="print">
                <a:extLst>
                  <a:ext uri="{28A0092B-C50C-407E-A947-70E740481C1C}">
                    <a14:useLocalDpi xmlns:a14="http://schemas.microsoft.com/office/drawing/2010/main" val="0"/>
                  </a:ext>
                </a:extLst>
              </a:blip>
              <a:srcRect/>
              <a:stretch/>
            </p:blipFill>
            <p:spPr bwMode="auto">
              <a:xfrm>
                <a:off x="1276350" y="1208500"/>
                <a:ext cx="1029789" cy="506000"/>
              </a:xfrm>
              <a:prstGeom prst="rect">
                <a:avLst/>
              </a:prstGeom>
              <a:noFill/>
              <a:ln>
                <a:noFill/>
              </a:ln>
              <a:extLst>
                <a:ext uri="{53640926-AAD7-44D8-BBD7-CCE9431645EC}">
                  <a14:shadowObscured xmlns:a14="http://schemas.microsoft.com/office/drawing/2010/main"/>
                </a:ext>
              </a:extLst>
            </p:spPr>
          </p:pic>
          <p:pic>
            <p:nvPicPr>
              <p:cNvPr id="46" name="Immagine 45">
                <a:extLst>
                  <a:ext uri="{FF2B5EF4-FFF2-40B4-BE49-F238E27FC236}">
                    <a16:creationId xmlns:a16="http://schemas.microsoft.com/office/drawing/2014/main" id="{1240ED02-7BA4-4DCE-F3CF-088F191D3427}"/>
                  </a:ext>
                </a:extLst>
              </p:cNvPr>
              <p:cNvPicPr/>
              <p:nvPr/>
            </p:nvPicPr>
            <p:blipFill rotWithShape="1">
              <a:blip r:embed="rId7" cstate="print">
                <a:extLst>
                  <a:ext uri="{28A0092B-C50C-407E-A947-70E740481C1C}">
                    <a14:useLocalDpi xmlns:a14="http://schemas.microsoft.com/office/drawing/2010/main" val="0"/>
                  </a:ext>
                </a:extLst>
              </a:blip>
              <a:srcRect/>
              <a:stretch/>
            </p:blipFill>
            <p:spPr bwMode="auto">
              <a:xfrm>
                <a:off x="5018636" y="1238046"/>
                <a:ext cx="836817" cy="387406"/>
              </a:xfrm>
              <a:prstGeom prst="rect">
                <a:avLst/>
              </a:prstGeom>
              <a:noFill/>
              <a:ln>
                <a:noFill/>
              </a:ln>
              <a:extLst>
                <a:ext uri="{53640926-AAD7-44D8-BBD7-CCE9431645EC}">
                  <a14:shadowObscured xmlns:a14="http://schemas.microsoft.com/office/drawing/2010/main"/>
                </a:ext>
              </a:extLst>
            </p:spPr>
          </p:pic>
          <p:pic>
            <p:nvPicPr>
              <p:cNvPr id="47" name="Immagine 46">
                <a:extLst>
                  <a:ext uri="{FF2B5EF4-FFF2-40B4-BE49-F238E27FC236}">
                    <a16:creationId xmlns:a16="http://schemas.microsoft.com/office/drawing/2014/main" id="{AAE8E528-ED46-EB8D-8E63-0A10544626B1}"/>
                  </a:ext>
                </a:extLst>
              </p:cNvPr>
              <p:cNvPicPr/>
              <p:nvPr/>
            </p:nvPicPr>
            <p:blipFill rotWithShape="1">
              <a:blip r:embed="rId8" cstate="print">
                <a:extLst>
                  <a:ext uri="{28A0092B-C50C-407E-A947-70E740481C1C}">
                    <a14:useLocalDpi xmlns:a14="http://schemas.microsoft.com/office/drawing/2010/main" val="0"/>
                  </a:ext>
                </a:extLst>
              </a:blip>
              <a:srcRect t="5844" b="10777"/>
              <a:stretch/>
            </p:blipFill>
            <p:spPr bwMode="auto">
              <a:xfrm>
                <a:off x="3680341" y="2072855"/>
                <a:ext cx="1612671" cy="15240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a:extLst>
                <a:ext uri="{53640926-AAD7-44D8-BBD7-CCE9431645EC}">
                  <a14:shadowObscured xmlns:a14="http://schemas.microsoft.com/office/drawing/2010/main"/>
                </a:ext>
              </a:extLst>
            </p:spPr>
          </p:pic>
          <p:pic>
            <p:nvPicPr>
              <p:cNvPr id="48" name="Immagine 47">
                <a:extLst>
                  <a:ext uri="{FF2B5EF4-FFF2-40B4-BE49-F238E27FC236}">
                    <a16:creationId xmlns:a16="http://schemas.microsoft.com/office/drawing/2014/main" id="{C506DC28-1B00-5D00-0579-EF586834D139}"/>
                  </a:ext>
                </a:extLst>
              </p:cNvPr>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868137" y="1181271"/>
                <a:ext cx="815570" cy="381002"/>
              </a:xfrm>
              <a:prstGeom prst="rect">
                <a:avLst/>
              </a:prstGeom>
              <a:noFill/>
              <a:ln>
                <a:noFill/>
              </a:ln>
            </p:spPr>
          </p:pic>
          <p:pic>
            <p:nvPicPr>
              <p:cNvPr id="49" name="Immagine 48">
                <a:extLst>
                  <a:ext uri="{FF2B5EF4-FFF2-40B4-BE49-F238E27FC236}">
                    <a16:creationId xmlns:a16="http://schemas.microsoft.com/office/drawing/2014/main" id="{606FF9FA-A0D3-0A67-DEF0-9CB94D0C93A9}"/>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172069" y="1169372"/>
                <a:ext cx="1066717" cy="293802"/>
              </a:xfrm>
              <a:prstGeom prst="rect">
                <a:avLst/>
              </a:prstGeom>
              <a:noFill/>
              <a:ln>
                <a:noFill/>
              </a:ln>
            </p:spPr>
          </p:pic>
          <p:pic>
            <p:nvPicPr>
              <p:cNvPr id="50" name="Immagine 49">
                <a:extLst>
                  <a:ext uri="{FF2B5EF4-FFF2-40B4-BE49-F238E27FC236}">
                    <a16:creationId xmlns:a16="http://schemas.microsoft.com/office/drawing/2014/main" id="{37BE480F-F31E-DD88-37B5-B0D6F24D7C60}"/>
                  </a:ext>
                </a:extLst>
              </p:cNvPr>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287488" y="3781425"/>
                <a:ext cx="1161062" cy="398495"/>
              </a:xfrm>
              <a:prstGeom prst="rect">
                <a:avLst/>
              </a:prstGeom>
              <a:noFill/>
              <a:ln>
                <a:noFill/>
              </a:ln>
            </p:spPr>
          </p:pic>
          <p:pic>
            <p:nvPicPr>
              <p:cNvPr id="51" name="Immagine 50">
                <a:extLst>
                  <a:ext uri="{FF2B5EF4-FFF2-40B4-BE49-F238E27FC236}">
                    <a16:creationId xmlns:a16="http://schemas.microsoft.com/office/drawing/2014/main" id="{43E86368-B0F8-1364-F1EF-7A3858D0FF24}"/>
                  </a:ext>
                </a:extLst>
              </p:cNvPr>
              <p:cNvPicPr/>
              <p:nvPr/>
            </p:nvPicPr>
            <p:blipFill rotWithShape="1">
              <a:blip r:embed="rId12" cstate="print">
                <a:extLst>
                  <a:ext uri="{28A0092B-C50C-407E-A947-70E740481C1C}">
                    <a14:useLocalDpi xmlns:a14="http://schemas.microsoft.com/office/drawing/2010/main" val="0"/>
                  </a:ext>
                </a:extLst>
              </a:blip>
              <a:srcRect/>
              <a:stretch/>
            </p:blipFill>
            <p:spPr bwMode="auto">
              <a:xfrm>
                <a:off x="6815763" y="2809875"/>
                <a:ext cx="470862" cy="533712"/>
              </a:xfrm>
              <a:prstGeom prst="rect">
                <a:avLst/>
              </a:prstGeom>
              <a:noFill/>
              <a:ln>
                <a:noFill/>
              </a:ln>
              <a:extLst>
                <a:ext uri="{53640926-AAD7-44D8-BBD7-CCE9431645EC}">
                  <a14:shadowObscured xmlns:a14="http://schemas.microsoft.com/office/drawing/2010/main"/>
                </a:ext>
              </a:extLst>
            </p:spPr>
          </p:pic>
          <p:pic>
            <p:nvPicPr>
              <p:cNvPr id="52" name="Immagine 51">
                <a:extLst>
                  <a:ext uri="{FF2B5EF4-FFF2-40B4-BE49-F238E27FC236}">
                    <a16:creationId xmlns:a16="http://schemas.microsoft.com/office/drawing/2014/main" id="{54417093-3779-EEDF-95FA-A0960D2EF050}"/>
                  </a:ext>
                </a:extLst>
              </p:cNvPr>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075621" y="1762437"/>
                <a:ext cx="933218" cy="331950"/>
              </a:xfrm>
              <a:prstGeom prst="rect">
                <a:avLst/>
              </a:prstGeom>
              <a:noFill/>
              <a:ln>
                <a:noFill/>
              </a:ln>
            </p:spPr>
          </p:pic>
          <p:pic>
            <p:nvPicPr>
              <p:cNvPr id="53" name="Immagine 52">
                <a:extLst>
                  <a:ext uri="{FF2B5EF4-FFF2-40B4-BE49-F238E27FC236}">
                    <a16:creationId xmlns:a16="http://schemas.microsoft.com/office/drawing/2014/main" id="{EBDF5A8B-79FB-B9BD-13D9-726C6D381C28}"/>
                  </a:ext>
                </a:extLst>
              </p:cNvPr>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566545" y="2745885"/>
                <a:ext cx="540623" cy="473468"/>
              </a:xfrm>
              <a:prstGeom prst="rect">
                <a:avLst/>
              </a:prstGeom>
              <a:noFill/>
              <a:ln>
                <a:noFill/>
              </a:ln>
            </p:spPr>
          </p:pic>
          <p:pic>
            <p:nvPicPr>
              <p:cNvPr id="54" name="Immagine 53">
                <a:extLst>
                  <a:ext uri="{FF2B5EF4-FFF2-40B4-BE49-F238E27FC236}">
                    <a16:creationId xmlns:a16="http://schemas.microsoft.com/office/drawing/2014/main" id="{7E8ECF4B-0A4C-C521-8479-D5E0E2D7A87C}"/>
                  </a:ext>
                </a:extLst>
              </p:cNvPr>
              <p:cNvPicPr/>
              <p:nvPr/>
            </p:nvPicPr>
            <p:blipFill rotWithShape="1">
              <a:blip r:embed="rId15" cstate="print">
                <a:extLst>
                  <a:ext uri="{28A0092B-C50C-407E-A947-70E740481C1C}">
                    <a14:useLocalDpi xmlns:a14="http://schemas.microsoft.com/office/drawing/2010/main" val="0"/>
                  </a:ext>
                </a:extLst>
              </a:blip>
              <a:srcRect/>
              <a:stretch/>
            </p:blipFill>
            <p:spPr bwMode="auto">
              <a:xfrm>
                <a:off x="7294720" y="2107108"/>
                <a:ext cx="1399641" cy="398494"/>
              </a:xfrm>
              <a:prstGeom prst="rect">
                <a:avLst/>
              </a:prstGeom>
              <a:noFill/>
              <a:ln>
                <a:noFill/>
              </a:ln>
              <a:extLst>
                <a:ext uri="{53640926-AAD7-44D8-BBD7-CCE9431645EC}">
                  <a14:shadowObscured xmlns:a14="http://schemas.microsoft.com/office/drawing/2010/main"/>
                </a:ext>
              </a:extLst>
            </p:spPr>
          </p:pic>
          <p:pic>
            <p:nvPicPr>
              <p:cNvPr id="55" name="Immagine 54">
                <a:extLst>
                  <a:ext uri="{FF2B5EF4-FFF2-40B4-BE49-F238E27FC236}">
                    <a16:creationId xmlns:a16="http://schemas.microsoft.com/office/drawing/2014/main" id="{B5406F8C-7951-72F3-0B6E-729503AB1C55}"/>
                  </a:ext>
                </a:extLst>
              </p:cNvPr>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597715" y="2924175"/>
                <a:ext cx="669110" cy="574084"/>
              </a:xfrm>
              <a:prstGeom prst="rect">
                <a:avLst/>
              </a:prstGeom>
              <a:noFill/>
              <a:ln>
                <a:noFill/>
              </a:ln>
            </p:spPr>
          </p:pic>
          <p:pic>
            <p:nvPicPr>
              <p:cNvPr id="56" name="Immagine 55">
                <a:extLst>
                  <a:ext uri="{FF2B5EF4-FFF2-40B4-BE49-F238E27FC236}">
                    <a16:creationId xmlns:a16="http://schemas.microsoft.com/office/drawing/2014/main" id="{50DC482C-F43C-18B6-E3CE-922AE6AC04F1}"/>
                  </a:ext>
                </a:extLst>
              </p:cNvPr>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825416" y="3691053"/>
                <a:ext cx="689325" cy="574084"/>
              </a:xfrm>
              <a:prstGeom prst="rect">
                <a:avLst/>
              </a:prstGeom>
              <a:noFill/>
              <a:ln>
                <a:noFill/>
              </a:ln>
            </p:spPr>
          </p:pic>
          <p:pic>
            <p:nvPicPr>
              <p:cNvPr id="57" name="Immagine 56">
                <a:extLst>
                  <a:ext uri="{FF2B5EF4-FFF2-40B4-BE49-F238E27FC236}">
                    <a16:creationId xmlns:a16="http://schemas.microsoft.com/office/drawing/2014/main" id="{88AB0D25-2D4C-A22C-753E-33053FE0F571}"/>
                  </a:ext>
                </a:extLst>
              </p:cNvPr>
              <p:cNvPicPr/>
              <p:nvPr/>
            </p:nvPicPr>
            <p:blipFill rotWithShape="1">
              <a:blip r:embed="rId18" cstate="print">
                <a:extLst>
                  <a:ext uri="{28A0092B-C50C-407E-A947-70E740481C1C}">
                    <a14:useLocalDpi xmlns:a14="http://schemas.microsoft.com/office/drawing/2010/main" val="0"/>
                  </a:ext>
                </a:extLst>
              </a:blip>
              <a:srcRect b="-525"/>
              <a:stretch/>
            </p:blipFill>
            <p:spPr bwMode="auto">
              <a:xfrm>
                <a:off x="2026757" y="3552775"/>
                <a:ext cx="1158230" cy="400319"/>
              </a:xfrm>
              <a:prstGeom prst="rect">
                <a:avLst/>
              </a:prstGeom>
              <a:noFill/>
              <a:ln>
                <a:noFill/>
              </a:ln>
              <a:extLst>
                <a:ext uri="{53640926-AAD7-44D8-BBD7-CCE9431645EC}">
                  <a14:shadowObscured xmlns:a14="http://schemas.microsoft.com/office/drawing/2010/main"/>
                </a:ext>
              </a:extLst>
            </p:spPr>
          </p:pic>
          <p:pic>
            <p:nvPicPr>
              <p:cNvPr id="58" name="Immagine 57">
                <a:extLst>
                  <a:ext uri="{FF2B5EF4-FFF2-40B4-BE49-F238E27FC236}">
                    <a16:creationId xmlns:a16="http://schemas.microsoft.com/office/drawing/2014/main" id="{B0E95194-CB39-7235-16E1-EBED5C14A292}"/>
                  </a:ext>
                </a:extLst>
              </p:cNvPr>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4071798" y="4349081"/>
                <a:ext cx="613216" cy="679465"/>
              </a:xfrm>
              <a:prstGeom prst="rect">
                <a:avLst/>
              </a:prstGeom>
              <a:noFill/>
              <a:ln>
                <a:noFill/>
              </a:ln>
            </p:spPr>
          </p:pic>
          <p:pic>
            <p:nvPicPr>
              <p:cNvPr id="59" name="Immagine 58">
                <a:extLst>
                  <a:ext uri="{FF2B5EF4-FFF2-40B4-BE49-F238E27FC236}">
                    <a16:creationId xmlns:a16="http://schemas.microsoft.com/office/drawing/2014/main" id="{5A05E933-D755-1230-EF58-A0A39D34E50B}"/>
                  </a:ext>
                </a:extLst>
              </p:cNvPr>
              <p:cNvPicPr/>
              <p:nvPr/>
            </p:nvPicPr>
            <p:blipFill rotWithShape="1">
              <a:blip r:embed="rId20" cstate="print">
                <a:extLst>
                  <a:ext uri="{28A0092B-C50C-407E-A947-70E740481C1C}">
                    <a14:useLocalDpi xmlns:a14="http://schemas.microsoft.com/office/drawing/2010/main" val="0"/>
                  </a:ext>
                </a:extLst>
              </a:blip>
              <a:srcRect t="-36649"/>
              <a:stretch/>
            </p:blipFill>
            <p:spPr bwMode="auto">
              <a:xfrm>
                <a:off x="4071416" y="3654518"/>
                <a:ext cx="1070610" cy="533400"/>
              </a:xfrm>
              <a:prstGeom prst="rect">
                <a:avLst/>
              </a:prstGeom>
              <a:noFill/>
              <a:ln>
                <a:noFill/>
              </a:ln>
              <a:extLst>
                <a:ext uri="{53640926-AAD7-44D8-BBD7-CCE9431645EC}">
                  <a14:shadowObscured xmlns:a14="http://schemas.microsoft.com/office/drawing/2010/main"/>
                </a:ext>
              </a:extLst>
            </p:spPr>
          </p:pic>
          <p:pic>
            <p:nvPicPr>
              <p:cNvPr id="60" name="Immagine 59">
                <a:extLst>
                  <a:ext uri="{FF2B5EF4-FFF2-40B4-BE49-F238E27FC236}">
                    <a16:creationId xmlns:a16="http://schemas.microsoft.com/office/drawing/2014/main" id="{93821DA4-8BFD-0A59-1320-5E31338CF3D3}"/>
                  </a:ext>
                </a:extLst>
              </p:cNvPr>
              <p:cNvPicPr/>
              <p:nvPr/>
            </p:nvPicPr>
            <p:blipFill rotWithShape="1">
              <a:blip r:embed="rId21" cstate="print">
                <a:extLst>
                  <a:ext uri="{28A0092B-C50C-407E-A947-70E740481C1C}">
                    <a14:useLocalDpi xmlns:a14="http://schemas.microsoft.com/office/drawing/2010/main" val="0"/>
                  </a:ext>
                </a:extLst>
              </a:blip>
              <a:srcRect l="10303" t="11627" r="8292" b="7899"/>
              <a:stretch/>
            </p:blipFill>
            <p:spPr bwMode="auto">
              <a:xfrm>
                <a:off x="5592732" y="2995603"/>
                <a:ext cx="1013453" cy="574045"/>
              </a:xfrm>
              <a:prstGeom prst="rect">
                <a:avLst/>
              </a:prstGeom>
              <a:noFill/>
              <a:ln>
                <a:noFill/>
              </a:ln>
              <a:extLst>
                <a:ext uri="{53640926-AAD7-44D8-BBD7-CCE9431645EC}">
                  <a14:shadowObscured xmlns:a14="http://schemas.microsoft.com/office/drawing/2010/main"/>
                </a:ext>
              </a:extLst>
            </p:spPr>
          </p:pic>
          <p:pic>
            <p:nvPicPr>
              <p:cNvPr id="61" name="Immagine 60">
                <a:extLst>
                  <a:ext uri="{FF2B5EF4-FFF2-40B4-BE49-F238E27FC236}">
                    <a16:creationId xmlns:a16="http://schemas.microsoft.com/office/drawing/2014/main" id="{4F64C0AE-F27E-EA45-EF2A-1EED882D0FFC}"/>
                  </a:ext>
                </a:extLst>
              </p:cNvPr>
              <p:cNvPicPr/>
              <p:nvPr/>
            </p:nvPicPr>
            <p:blipFill>
              <a:blip r:embed="rId22" cstate="print">
                <a:extLst>
                  <a:ext uri="{28A0092B-C50C-407E-A947-70E740481C1C}">
                    <a14:useLocalDpi xmlns:a14="http://schemas.microsoft.com/office/drawing/2010/main" val="0"/>
                  </a:ext>
                </a:extLst>
              </a:blip>
              <a:srcRect/>
              <a:stretch>
                <a:fillRect/>
              </a:stretch>
            </p:blipFill>
            <p:spPr bwMode="auto">
              <a:xfrm>
                <a:off x="7734301" y="2717258"/>
                <a:ext cx="533100" cy="730394"/>
              </a:xfrm>
              <a:prstGeom prst="rect">
                <a:avLst/>
              </a:prstGeom>
              <a:noFill/>
              <a:ln>
                <a:noFill/>
              </a:ln>
            </p:spPr>
          </p:pic>
          <p:pic>
            <p:nvPicPr>
              <p:cNvPr id="62" name="Immagine 61">
                <a:extLst>
                  <a:ext uri="{FF2B5EF4-FFF2-40B4-BE49-F238E27FC236}">
                    <a16:creationId xmlns:a16="http://schemas.microsoft.com/office/drawing/2014/main" id="{A97334A1-69E4-820F-37A4-C2C35848FD6A}"/>
                  </a:ext>
                </a:extLst>
              </p:cNvPr>
              <p:cNvPicPr/>
              <p:nvPr/>
            </p:nvPicPr>
            <p:blipFill>
              <a:blip r:embed="rId23">
                <a:extLst>
                  <a:ext uri="{28A0092B-C50C-407E-A947-70E740481C1C}">
                    <a14:useLocalDpi xmlns:a14="http://schemas.microsoft.com/office/drawing/2010/main" val="0"/>
                  </a:ext>
                </a:extLst>
              </a:blip>
              <a:srcRect/>
              <a:stretch>
                <a:fillRect/>
              </a:stretch>
            </p:blipFill>
            <p:spPr bwMode="auto">
              <a:xfrm>
                <a:off x="2458901" y="2828557"/>
                <a:ext cx="931545" cy="372110"/>
              </a:xfrm>
              <a:prstGeom prst="rect">
                <a:avLst/>
              </a:prstGeom>
              <a:noFill/>
              <a:ln>
                <a:noFill/>
              </a:ln>
            </p:spPr>
          </p:pic>
          <p:pic>
            <p:nvPicPr>
              <p:cNvPr id="63" name="Immagine 62">
                <a:extLst>
                  <a:ext uri="{FF2B5EF4-FFF2-40B4-BE49-F238E27FC236}">
                    <a16:creationId xmlns:a16="http://schemas.microsoft.com/office/drawing/2014/main" id="{AA631BA6-2C42-4E5B-E512-456241F483DB}"/>
                  </a:ext>
                </a:extLst>
              </p:cNvPr>
              <p:cNvPicPr/>
              <p:nvPr/>
            </p:nvPicPr>
            <p:blipFill rotWithShape="1">
              <a:blip r:embed="rId24" cstate="print">
                <a:extLst>
                  <a:ext uri="{28A0092B-C50C-407E-A947-70E740481C1C}">
                    <a14:useLocalDpi xmlns:a14="http://schemas.microsoft.com/office/drawing/2010/main" val="0"/>
                  </a:ext>
                </a:extLst>
              </a:blip>
              <a:srcRect l="-6470" t="-14364" r="-8843" b="-26693"/>
              <a:stretch/>
            </p:blipFill>
            <p:spPr bwMode="auto">
              <a:xfrm>
                <a:off x="2008669" y="4543827"/>
                <a:ext cx="805136" cy="437516"/>
              </a:xfrm>
              <a:prstGeom prst="rect">
                <a:avLst/>
              </a:prstGeom>
              <a:noFill/>
              <a:ln>
                <a:noFill/>
              </a:ln>
              <a:extLst>
                <a:ext uri="{53640926-AAD7-44D8-BBD7-CCE9431645EC}">
                  <a14:shadowObscured xmlns:a14="http://schemas.microsoft.com/office/drawing/2010/main"/>
                </a:ext>
              </a:extLst>
            </p:spPr>
          </p:pic>
          <p:pic>
            <p:nvPicPr>
              <p:cNvPr id="64" name="Immagine 63">
                <a:extLst>
                  <a:ext uri="{FF2B5EF4-FFF2-40B4-BE49-F238E27FC236}">
                    <a16:creationId xmlns:a16="http://schemas.microsoft.com/office/drawing/2014/main" id="{6DAC5F27-ECD0-0ED8-1167-37E6EE5CD4B3}"/>
                  </a:ext>
                </a:extLst>
              </p:cNvPr>
              <p:cNvPicPr/>
              <p:nvPr/>
            </p:nvPicPr>
            <p:blipFill>
              <a:blip r:embed="rId25" cstate="print">
                <a:extLst>
                  <a:ext uri="{28A0092B-C50C-407E-A947-70E740481C1C}">
                    <a14:useLocalDpi xmlns:a14="http://schemas.microsoft.com/office/drawing/2010/main" val="0"/>
                  </a:ext>
                </a:extLst>
              </a:blip>
              <a:srcRect/>
              <a:stretch>
                <a:fillRect/>
              </a:stretch>
            </p:blipFill>
            <p:spPr bwMode="auto">
              <a:xfrm>
                <a:off x="2916407" y="4927735"/>
                <a:ext cx="908008" cy="354462"/>
              </a:xfrm>
              <a:prstGeom prst="rect">
                <a:avLst/>
              </a:prstGeom>
              <a:noFill/>
              <a:ln>
                <a:noFill/>
              </a:ln>
            </p:spPr>
          </p:pic>
          <p:pic>
            <p:nvPicPr>
              <p:cNvPr id="65" name="Immagine 64">
                <a:extLst>
                  <a:ext uri="{FF2B5EF4-FFF2-40B4-BE49-F238E27FC236}">
                    <a16:creationId xmlns:a16="http://schemas.microsoft.com/office/drawing/2014/main" id="{66DECC30-A91C-7E03-08EA-FC4C23004038}"/>
                  </a:ext>
                </a:extLst>
              </p:cNvPr>
              <p:cNvPicPr/>
              <p:nvPr/>
            </p:nvPicPr>
            <p:blipFill>
              <a:blip r:embed="rId26" cstate="print">
                <a:extLst>
                  <a:ext uri="{28A0092B-C50C-407E-A947-70E740481C1C}">
                    <a14:useLocalDpi xmlns:a14="http://schemas.microsoft.com/office/drawing/2010/main" val="0"/>
                  </a:ext>
                </a:extLst>
              </a:blip>
              <a:srcRect/>
              <a:stretch>
                <a:fillRect/>
              </a:stretch>
            </p:blipFill>
            <p:spPr bwMode="auto">
              <a:xfrm>
                <a:off x="3184987" y="4049809"/>
                <a:ext cx="581827" cy="369090"/>
              </a:xfrm>
              <a:prstGeom prst="rect">
                <a:avLst/>
              </a:prstGeom>
              <a:noFill/>
              <a:ln>
                <a:noFill/>
              </a:ln>
            </p:spPr>
          </p:pic>
          <p:pic>
            <p:nvPicPr>
              <p:cNvPr id="66" name="Immagine 65">
                <a:extLst>
                  <a:ext uri="{FF2B5EF4-FFF2-40B4-BE49-F238E27FC236}">
                    <a16:creationId xmlns:a16="http://schemas.microsoft.com/office/drawing/2014/main" id="{DA18A02E-D432-E7A9-CCB1-9571753351D0}"/>
                  </a:ext>
                </a:extLst>
              </p:cNvPr>
              <p:cNvPicPr/>
              <p:nvPr/>
            </p:nvPicPr>
            <p:blipFill rotWithShape="1">
              <a:blip r:embed="rId27" cstate="print">
                <a:extLst>
                  <a:ext uri="{28A0092B-C50C-407E-A947-70E740481C1C}">
                    <a14:useLocalDpi xmlns:a14="http://schemas.microsoft.com/office/drawing/2010/main" val="0"/>
                  </a:ext>
                </a:extLst>
              </a:blip>
              <a:srcRect/>
              <a:stretch/>
            </p:blipFill>
            <p:spPr bwMode="auto">
              <a:xfrm>
                <a:off x="5255719" y="4115348"/>
                <a:ext cx="922752" cy="505387"/>
              </a:xfrm>
              <a:prstGeom prst="rect">
                <a:avLst/>
              </a:prstGeom>
              <a:noFill/>
              <a:ln>
                <a:noFill/>
              </a:ln>
              <a:extLst>
                <a:ext uri="{53640926-AAD7-44D8-BBD7-CCE9431645EC}">
                  <a14:shadowObscured xmlns:a14="http://schemas.microsoft.com/office/drawing/2010/main"/>
                </a:ext>
              </a:extLst>
            </p:spPr>
          </p:pic>
          <p:pic>
            <p:nvPicPr>
              <p:cNvPr id="67" name="Immagine 66">
                <a:extLst>
                  <a:ext uri="{FF2B5EF4-FFF2-40B4-BE49-F238E27FC236}">
                    <a16:creationId xmlns:a16="http://schemas.microsoft.com/office/drawing/2014/main" id="{D6E0CA5A-17FC-6703-C443-A7CE5F656581}"/>
                  </a:ext>
                </a:extLst>
              </p:cNvPr>
              <p:cNvPicPr/>
              <p:nvPr/>
            </p:nvPicPr>
            <p:blipFill rotWithShape="1">
              <a:blip r:embed="rId28" cstate="print">
                <a:extLst>
                  <a:ext uri="{28A0092B-C50C-407E-A947-70E740481C1C}">
                    <a14:useLocalDpi xmlns:a14="http://schemas.microsoft.com/office/drawing/2010/main" val="0"/>
                  </a:ext>
                </a:extLst>
              </a:blip>
              <a:srcRect b="-27342"/>
              <a:stretch/>
            </p:blipFill>
            <p:spPr bwMode="auto">
              <a:xfrm>
                <a:off x="7090030" y="4365471"/>
                <a:ext cx="1229562" cy="364888"/>
              </a:xfrm>
              <a:prstGeom prst="rect">
                <a:avLst/>
              </a:prstGeom>
              <a:noFill/>
              <a:ln>
                <a:noFill/>
              </a:ln>
              <a:extLst>
                <a:ext uri="{53640926-AAD7-44D8-BBD7-CCE9431645EC}">
                  <a14:shadowObscured xmlns:a14="http://schemas.microsoft.com/office/drawing/2010/main"/>
                </a:ext>
              </a:extLst>
            </p:spPr>
          </p:pic>
          <p:pic>
            <p:nvPicPr>
              <p:cNvPr id="68" name="Immagine 67">
                <a:extLst>
                  <a:ext uri="{FF2B5EF4-FFF2-40B4-BE49-F238E27FC236}">
                    <a16:creationId xmlns:a16="http://schemas.microsoft.com/office/drawing/2014/main" id="{ADAA6F0F-6CFD-62C0-2256-1E39F51AD91E}"/>
                  </a:ext>
                </a:extLst>
              </p:cNvPr>
              <p:cNvPicPr/>
              <p:nvPr/>
            </p:nvPicPr>
            <p:blipFill>
              <a:blip r:embed="rId29" cstate="print">
                <a:extLst>
                  <a:ext uri="{28A0092B-C50C-407E-A947-70E740481C1C}">
                    <a14:useLocalDpi xmlns:a14="http://schemas.microsoft.com/office/drawing/2010/main" val="0"/>
                  </a:ext>
                </a:extLst>
              </a:blip>
              <a:srcRect/>
              <a:stretch>
                <a:fillRect/>
              </a:stretch>
            </p:blipFill>
            <p:spPr bwMode="auto">
              <a:xfrm>
                <a:off x="1308071" y="4222198"/>
                <a:ext cx="589280" cy="638794"/>
              </a:xfrm>
              <a:prstGeom prst="rect">
                <a:avLst/>
              </a:prstGeom>
              <a:noFill/>
              <a:ln>
                <a:noFill/>
              </a:ln>
            </p:spPr>
          </p:pic>
          <p:pic>
            <p:nvPicPr>
              <p:cNvPr id="69" name="Immagine 68">
                <a:extLst>
                  <a:ext uri="{FF2B5EF4-FFF2-40B4-BE49-F238E27FC236}">
                    <a16:creationId xmlns:a16="http://schemas.microsoft.com/office/drawing/2014/main" id="{DB6D06A0-CD60-5C95-FBEA-A521F6BA0941}"/>
                  </a:ext>
                </a:extLst>
              </p:cNvPr>
              <p:cNvPicPr/>
              <p:nvPr/>
            </p:nvPicPr>
            <p:blipFill>
              <a:blip r:embed="rId30" cstate="print">
                <a:extLst>
                  <a:ext uri="{28A0092B-C50C-407E-A947-70E740481C1C}">
                    <a14:useLocalDpi xmlns:a14="http://schemas.microsoft.com/office/drawing/2010/main" val="0"/>
                  </a:ext>
                </a:extLst>
              </a:blip>
              <a:srcRect/>
              <a:stretch/>
            </p:blipFill>
            <p:spPr bwMode="auto">
              <a:xfrm>
                <a:off x="4836224" y="4872732"/>
                <a:ext cx="1926525" cy="496674"/>
              </a:xfrm>
              <a:prstGeom prst="rect">
                <a:avLst/>
              </a:prstGeom>
              <a:noFill/>
              <a:ln>
                <a:noFill/>
              </a:ln>
            </p:spPr>
          </p:pic>
          <p:pic>
            <p:nvPicPr>
              <p:cNvPr id="70" name="Immagine 69">
                <a:extLst>
                  <a:ext uri="{FF2B5EF4-FFF2-40B4-BE49-F238E27FC236}">
                    <a16:creationId xmlns:a16="http://schemas.microsoft.com/office/drawing/2014/main" id="{559A4530-B762-5E1D-E55B-1B4702F83DCD}"/>
                  </a:ext>
                </a:extLst>
              </p:cNvPr>
              <p:cNvPicPr/>
              <p:nvPr/>
            </p:nvPicPr>
            <p:blipFill>
              <a:blip r:embed="rId31">
                <a:extLst>
                  <a:ext uri="{28A0092B-C50C-407E-A947-70E740481C1C}">
                    <a14:useLocalDpi xmlns:a14="http://schemas.microsoft.com/office/drawing/2010/main" val="0"/>
                  </a:ext>
                </a:extLst>
              </a:blip>
              <a:srcRect/>
              <a:stretch>
                <a:fillRect/>
              </a:stretch>
            </p:blipFill>
            <p:spPr bwMode="auto">
              <a:xfrm>
                <a:off x="7538778" y="1199484"/>
                <a:ext cx="680493" cy="660242"/>
              </a:xfrm>
              <a:prstGeom prst="rect">
                <a:avLst/>
              </a:prstGeom>
              <a:noFill/>
              <a:ln>
                <a:noFill/>
              </a:ln>
            </p:spPr>
          </p:pic>
          <p:pic>
            <p:nvPicPr>
              <p:cNvPr id="71" name="Immagine 70">
                <a:extLst>
                  <a:ext uri="{FF2B5EF4-FFF2-40B4-BE49-F238E27FC236}">
                    <a16:creationId xmlns:a16="http://schemas.microsoft.com/office/drawing/2014/main" id="{DB690AB9-71CC-86CD-1F7E-8FFB529E3576}"/>
                  </a:ext>
                </a:extLst>
              </p:cNvPr>
              <p:cNvPicPr/>
              <p:nvPr/>
            </p:nvPicPr>
            <p:blipFill>
              <a:blip r:embed="rId32" cstate="print">
                <a:extLst>
                  <a:ext uri="{28A0092B-C50C-407E-A947-70E740481C1C}">
                    <a14:useLocalDpi xmlns:a14="http://schemas.microsoft.com/office/drawing/2010/main" val="0"/>
                  </a:ext>
                </a:extLst>
              </a:blip>
              <a:srcRect/>
              <a:stretch>
                <a:fillRect/>
              </a:stretch>
            </p:blipFill>
            <p:spPr bwMode="auto">
              <a:xfrm>
                <a:off x="7623620" y="3675077"/>
                <a:ext cx="998693" cy="430682"/>
              </a:xfrm>
              <a:prstGeom prst="rect">
                <a:avLst/>
              </a:prstGeom>
              <a:noFill/>
              <a:ln>
                <a:noFill/>
              </a:ln>
            </p:spPr>
          </p:pic>
        </p:grpSp>
        <p:pic>
          <p:nvPicPr>
            <p:cNvPr id="40" name="Picture 2">
              <a:extLst>
                <a:ext uri="{FF2B5EF4-FFF2-40B4-BE49-F238E27FC236}">
                  <a16:creationId xmlns:a16="http://schemas.microsoft.com/office/drawing/2014/main" id="{3A5B6709-3AB3-FEDF-246E-E086F87B4F88}"/>
                </a:ext>
              </a:extLst>
            </p:cNvPr>
            <p:cNvPicPr>
              <a:picLocks noChangeAspect="1" noChangeArrowheads="1"/>
            </p:cNvPicPr>
            <p:nvPr/>
          </p:nvPicPr>
          <p:blipFill>
            <a:blip r:embed="rId33" cstate="print">
              <a:extLst>
                <a:ext uri="{28A0092B-C50C-407E-A947-70E740481C1C}">
                  <a14:useLocalDpi xmlns:a14="http://schemas.microsoft.com/office/drawing/2010/main" val="0"/>
                </a:ext>
              </a:extLst>
            </a:blip>
            <a:srcRect/>
            <a:stretch>
              <a:fillRect/>
            </a:stretch>
          </p:blipFill>
          <p:spPr bwMode="auto">
            <a:xfrm>
              <a:off x="6971697" y="4967103"/>
              <a:ext cx="958615" cy="403418"/>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4109325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1636F8B-1880-8A67-FE4C-689107A8F8B0}"/>
              </a:ext>
            </a:extLst>
          </p:cNvPr>
          <p:cNvSpPr>
            <a:spLocks noGrp="1"/>
          </p:cNvSpPr>
          <p:nvPr>
            <p:ph idx="1"/>
          </p:nvPr>
        </p:nvSpPr>
        <p:spPr/>
        <p:txBody>
          <a:bodyPr/>
          <a:lstStyle/>
          <a:p>
            <a:pPr algn="just">
              <a:lnSpc>
                <a:spcPct val="115000"/>
              </a:lnSpc>
              <a:spcBef>
                <a:spcPts val="1200"/>
              </a:spcBef>
              <a:spcAft>
                <a:spcPts val="600"/>
              </a:spcAft>
            </a:pPr>
            <a:r>
              <a:rPr lang="en-GB" sz="1800" b="1" dirty="0">
                <a:solidFill>
                  <a:srgbClr val="000000"/>
                </a:solidFill>
                <a:effectLst/>
                <a:latin typeface="Calibri" panose="020F0502020204030204" pitchFamily="34" charset="0"/>
                <a:ea typeface="Calibri" panose="020F0502020204030204" pitchFamily="34" charset="0"/>
              </a:rPr>
              <a:t>Behaviourism</a:t>
            </a:r>
            <a:r>
              <a:rPr lang="en-GB" sz="1800" dirty="0">
                <a:solidFill>
                  <a:srgbClr val="000000"/>
                </a:solidFill>
                <a:effectLst/>
                <a:latin typeface="Calibri" panose="020F0502020204030204" pitchFamily="34" charset="0"/>
                <a:ea typeface="Calibri" panose="020F0502020204030204" pitchFamily="34" charset="0"/>
              </a:rPr>
              <a:t> is a world-view that operates on a principle of “stimulus-response”. It assumes that a learner is essentially passive and responds to external stimuli.  The learner starts as a “tabula rasa” and behaviour is shaped through positive or negative reinforcement.  Learning is defined as a change of behaviour in the learner.  </a:t>
            </a:r>
            <a:endParaRPr lang="it-IT" sz="1800" dirty="0">
              <a:effectLst/>
              <a:latin typeface="Calibri" panose="020F0502020204030204" pitchFamily="34" charset="0"/>
              <a:ea typeface="Calibri" panose="020F0502020204030204" pitchFamily="34" charset="0"/>
            </a:endParaRPr>
          </a:p>
          <a:p>
            <a:pPr algn="just">
              <a:lnSpc>
                <a:spcPct val="115000"/>
              </a:lnSpc>
              <a:spcBef>
                <a:spcPts val="1200"/>
              </a:spcBef>
              <a:spcAft>
                <a:spcPts val="600"/>
              </a:spcAft>
            </a:pPr>
            <a:r>
              <a:rPr lang="en-GB" sz="1800" b="1" dirty="0">
                <a:solidFill>
                  <a:srgbClr val="000000"/>
                </a:solidFill>
                <a:effectLst/>
                <a:latin typeface="Calibri" panose="020F0502020204030204" pitchFamily="34" charset="0"/>
                <a:ea typeface="Calibri" panose="020F0502020204030204" pitchFamily="34" charset="0"/>
              </a:rPr>
              <a:t>Cognitivism</a:t>
            </a:r>
            <a:r>
              <a:rPr lang="en-GB" sz="1800" dirty="0">
                <a:solidFill>
                  <a:srgbClr val="000000"/>
                </a:solidFill>
                <a:effectLst/>
                <a:latin typeface="Calibri" panose="020F0502020204030204" pitchFamily="34" charset="0"/>
                <a:ea typeface="Calibri" panose="020F0502020204030204" pitchFamily="34" charset="0"/>
              </a:rPr>
              <a:t> is a paradigm where the learner is viewed as an information processor.  Knowledge is seen as a schema, or symbolic mental construction.  Learning is a change in a learner’s schemata.  Cognitivism responds to behaviourism by recognizing that people require active participation in order to learn and changes in behaviour are an indication of what occurs within the learner’s brain.</a:t>
            </a:r>
            <a:endParaRPr lang="it-IT" sz="1800" dirty="0">
              <a:effectLst/>
              <a:latin typeface="Calibri" panose="020F0502020204030204" pitchFamily="34" charset="0"/>
              <a:ea typeface="Calibri" panose="020F0502020204030204" pitchFamily="34" charset="0"/>
            </a:endParaRPr>
          </a:p>
          <a:p>
            <a:pPr algn="just">
              <a:lnSpc>
                <a:spcPct val="115000"/>
              </a:lnSpc>
              <a:spcBef>
                <a:spcPts val="1200"/>
              </a:spcBef>
              <a:spcAft>
                <a:spcPts val="600"/>
              </a:spcAft>
            </a:pPr>
            <a:r>
              <a:rPr lang="en-GB" sz="1800" b="1" dirty="0">
                <a:solidFill>
                  <a:srgbClr val="000000"/>
                </a:solidFill>
                <a:effectLst/>
                <a:latin typeface="Calibri" panose="020F0502020204030204" pitchFamily="34" charset="0"/>
                <a:ea typeface="Calibri" panose="020F0502020204030204" pitchFamily="34" charset="0"/>
              </a:rPr>
              <a:t>Constructivism</a:t>
            </a:r>
            <a:r>
              <a:rPr lang="en-GB" sz="1800" dirty="0">
                <a:solidFill>
                  <a:srgbClr val="000000"/>
                </a:solidFill>
                <a:effectLst/>
                <a:latin typeface="Calibri" panose="020F0502020204030204" pitchFamily="34" charset="0"/>
                <a:ea typeface="Calibri" panose="020F0502020204030204" pitchFamily="34" charset="0"/>
              </a:rPr>
              <a:t> postulates that learning is an active and constructive process in which the learner is the information constructor. (An individual constructs his/her own subjective reality linked to prior knowledge).  It views learning as an active and </a:t>
            </a:r>
            <a:r>
              <a:rPr lang="en-GB" sz="1800" dirty="0">
                <a:effectLst/>
                <a:latin typeface="Calibri" panose="020F0502020204030204" pitchFamily="34" charset="0"/>
                <a:ea typeface="Calibri" panose="020F0502020204030204" pitchFamily="34" charset="0"/>
              </a:rPr>
              <a:t>contextualised</a:t>
            </a:r>
            <a:r>
              <a:rPr lang="en-GB" sz="1800" dirty="0">
                <a:solidFill>
                  <a:srgbClr val="000000"/>
                </a:solidFill>
                <a:effectLst/>
                <a:latin typeface="Calibri" panose="020F0502020204030204" pitchFamily="34" charset="0"/>
                <a:ea typeface="Calibri" panose="020F0502020204030204" pitchFamily="34" charset="0"/>
              </a:rPr>
              <a:t> process in which knowledge is constructed (as opposed to acquired).  This construction is based on the learner’s personal experience and hypothesis about the environment, bringing past experiences and cultural factors into a learning situation.</a:t>
            </a:r>
            <a:endParaRPr lang="it-IT" sz="1800" dirty="0">
              <a:effectLst/>
              <a:latin typeface="Calibri" panose="020F0502020204030204" pitchFamily="34" charset="0"/>
              <a:ea typeface="Calibri" panose="020F0502020204030204" pitchFamily="34" charset="0"/>
            </a:endParaRPr>
          </a:p>
          <a:p>
            <a:endParaRPr lang="it-IT" dirty="0"/>
          </a:p>
        </p:txBody>
      </p:sp>
      <p:sp>
        <p:nvSpPr>
          <p:cNvPr id="4" name="Segnaposto numero diapositiva 3">
            <a:extLst>
              <a:ext uri="{FF2B5EF4-FFF2-40B4-BE49-F238E27FC236}">
                <a16:creationId xmlns:a16="http://schemas.microsoft.com/office/drawing/2014/main" id="{5CA20CBD-FFF6-DB77-1AAF-02486F72205E}"/>
              </a:ext>
            </a:extLst>
          </p:cNvPr>
          <p:cNvSpPr>
            <a:spLocks noGrp="1"/>
          </p:cNvSpPr>
          <p:nvPr>
            <p:ph type="sldNum" sz="quarter" idx="12"/>
          </p:nvPr>
        </p:nvSpPr>
        <p:spPr/>
        <p:txBody>
          <a:bodyPr/>
          <a:lstStyle/>
          <a:p>
            <a:fld id="{C94A9C6C-1472-49E2-A08D-475DB4E3CBD3}" type="slidenum">
              <a:rPr lang="en-US" smtClean="0"/>
              <a:pPr/>
              <a:t>12</a:t>
            </a:fld>
            <a:endParaRPr lang="en-US" dirty="0"/>
          </a:p>
        </p:txBody>
      </p:sp>
      <p:sp>
        <p:nvSpPr>
          <p:cNvPr id="7" name="Titolo 1">
            <a:extLst>
              <a:ext uri="{FF2B5EF4-FFF2-40B4-BE49-F238E27FC236}">
                <a16:creationId xmlns:a16="http://schemas.microsoft.com/office/drawing/2014/main" id="{50AD2890-18C9-5345-96CB-8329D5397B1E}"/>
              </a:ext>
            </a:extLst>
          </p:cNvPr>
          <p:cNvSpPr>
            <a:spLocks noGrp="1"/>
          </p:cNvSpPr>
          <p:nvPr>
            <p:ph type="title"/>
          </p:nvPr>
        </p:nvSpPr>
        <p:spPr>
          <a:xfrm>
            <a:off x="838200" y="248749"/>
            <a:ext cx="10515600" cy="540960"/>
          </a:xfrm>
        </p:spPr>
        <p:txBody>
          <a:bodyPr/>
          <a:lstStyle/>
          <a:p>
            <a:r>
              <a:rPr lang="it-IT" dirty="0"/>
              <a:t>D3.1: Training </a:t>
            </a:r>
            <a:r>
              <a:rPr lang="en-GB" dirty="0"/>
              <a:t>methodologies</a:t>
            </a:r>
            <a:r>
              <a:rPr lang="it-IT" dirty="0"/>
              <a:t> - report</a:t>
            </a:r>
          </a:p>
        </p:txBody>
      </p:sp>
    </p:spTree>
    <p:extLst>
      <p:ext uri="{BB962C8B-B14F-4D97-AF65-F5344CB8AC3E}">
        <p14:creationId xmlns:p14="http://schemas.microsoft.com/office/powerpoint/2010/main" val="1767577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03BDF1C-1CF6-4661-9D52-3F23FFC8D3E8}"/>
              </a:ext>
            </a:extLst>
          </p:cNvPr>
          <p:cNvSpPr>
            <a:spLocks noGrp="1"/>
          </p:cNvSpPr>
          <p:nvPr>
            <p:ph idx="1"/>
          </p:nvPr>
        </p:nvSpPr>
        <p:spPr>
          <a:xfrm>
            <a:off x="1448972" y="788988"/>
            <a:ext cx="8761828" cy="5422626"/>
          </a:xfrm>
        </p:spPr>
        <p:txBody>
          <a:bodyPr/>
          <a:lstStyle/>
          <a:p>
            <a:pPr marL="0" indent="0">
              <a:buNone/>
            </a:pPr>
            <a:r>
              <a:rPr lang="es-ES" b="1" dirty="0">
                <a:solidFill>
                  <a:schemeClr val="accent6">
                    <a:lumMod val="75000"/>
                  </a:schemeClr>
                </a:solidFill>
              </a:rPr>
              <a:t>Task </a:t>
            </a:r>
            <a:r>
              <a:rPr lang="en-US" b="1" dirty="0">
                <a:solidFill>
                  <a:schemeClr val="accent6">
                    <a:lumMod val="75000"/>
                  </a:schemeClr>
                </a:solidFill>
              </a:rPr>
              <a:t>3.1: Methodology definition (UNITO), M4-M9</a:t>
            </a:r>
            <a:endParaRPr lang="en-GB" b="1" dirty="0">
              <a:solidFill>
                <a:schemeClr val="accent6">
                  <a:lumMod val="75000"/>
                </a:schemeClr>
              </a:solidFill>
            </a:endParaRPr>
          </a:p>
          <a:p>
            <a:pPr marL="536575" indent="-536575">
              <a:buNone/>
            </a:pPr>
            <a:r>
              <a:rPr lang="en-US" i="1" dirty="0">
                <a:solidFill>
                  <a:schemeClr val="accent1">
                    <a:lumMod val="50000"/>
                  </a:schemeClr>
                </a:solidFill>
              </a:rPr>
              <a:t>	D3.1: Training methodologies - </a:t>
            </a:r>
            <a:r>
              <a:rPr lang="it-IT" i="1" dirty="0"/>
              <a:t>Francesca Sanna (UNITO)</a:t>
            </a:r>
          </a:p>
          <a:p>
            <a:pPr marL="0" indent="0">
              <a:buNone/>
            </a:pPr>
            <a:endParaRPr lang="es-ES" sz="1000" b="1" i="1" dirty="0">
              <a:solidFill>
                <a:schemeClr val="accent6">
                  <a:lumMod val="75000"/>
                </a:schemeClr>
              </a:solidFill>
            </a:endParaRPr>
          </a:p>
          <a:p>
            <a:pPr marL="0" indent="0">
              <a:buNone/>
            </a:pPr>
            <a:r>
              <a:rPr lang="es-ES" b="1" dirty="0">
                <a:solidFill>
                  <a:schemeClr val="accent6">
                    <a:lumMod val="75000"/>
                  </a:schemeClr>
                </a:solidFill>
              </a:rPr>
              <a:t>Task </a:t>
            </a:r>
            <a:r>
              <a:rPr lang="en-US" b="1" dirty="0">
                <a:solidFill>
                  <a:schemeClr val="accent6">
                    <a:lumMod val="75000"/>
                  </a:schemeClr>
                </a:solidFill>
              </a:rPr>
              <a:t>3.2: Curricula design (ICOS), M17-M21</a:t>
            </a:r>
          </a:p>
          <a:p>
            <a:pPr marL="536575" indent="-536575">
              <a:buNone/>
            </a:pPr>
            <a:r>
              <a:rPr lang="en-US" i="1" dirty="0">
                <a:solidFill>
                  <a:schemeClr val="accent1">
                    <a:lumMod val="50000"/>
                  </a:schemeClr>
                </a:solidFill>
              </a:rPr>
              <a:t>	D3.2: Curricula (M21) – </a:t>
            </a:r>
            <a:r>
              <a:rPr lang="it-IT" i="1" dirty="0"/>
              <a:t>Billy </a:t>
            </a:r>
            <a:r>
              <a:rPr lang="it-IT" i="1" dirty="0" err="1"/>
              <a:t>Goodburn</a:t>
            </a:r>
            <a:r>
              <a:rPr lang="it-IT" i="1" dirty="0"/>
              <a:t> (ICOS)</a:t>
            </a:r>
          </a:p>
          <a:p>
            <a:pPr marL="0" indent="0">
              <a:buNone/>
            </a:pPr>
            <a:endParaRPr lang="en-US" sz="1050" b="1" i="1" dirty="0">
              <a:solidFill>
                <a:schemeClr val="accent6">
                  <a:lumMod val="75000"/>
                </a:schemeClr>
              </a:solidFill>
            </a:endParaRPr>
          </a:p>
          <a:p>
            <a:pPr marL="0" indent="0">
              <a:buNone/>
            </a:pPr>
            <a:r>
              <a:rPr lang="es-ES" b="1" dirty="0">
                <a:solidFill>
                  <a:schemeClr val="accent6">
                    <a:lumMod val="75000"/>
                  </a:schemeClr>
                </a:solidFill>
              </a:rPr>
              <a:t>Task </a:t>
            </a:r>
            <a:r>
              <a:rPr lang="en-US" b="1" dirty="0">
                <a:solidFill>
                  <a:schemeClr val="accent6">
                    <a:lumMod val="75000"/>
                  </a:schemeClr>
                </a:solidFill>
              </a:rPr>
              <a:t>3.3: Apprenticeship scheme (AERES), M17-M45</a:t>
            </a:r>
          </a:p>
          <a:p>
            <a:pPr marL="536575" indent="-536575">
              <a:buNone/>
            </a:pPr>
            <a:r>
              <a:rPr lang="en-US" i="1" dirty="0">
                <a:solidFill>
                  <a:schemeClr val="accent1">
                    <a:lumMod val="50000"/>
                  </a:schemeClr>
                </a:solidFill>
              </a:rPr>
              <a:t>	D3.3: Apprenticeship scheme report (M42) – </a:t>
            </a:r>
            <a:r>
              <a:rPr lang="en-US" i="1" dirty="0"/>
              <a:t>Marg </a:t>
            </a:r>
            <a:r>
              <a:rPr lang="en-US" i="1" dirty="0" err="1"/>
              <a:t>Leijdens</a:t>
            </a:r>
            <a:r>
              <a:rPr lang="en-US" i="1" dirty="0"/>
              <a:t> (AERES)</a:t>
            </a:r>
          </a:p>
          <a:p>
            <a:pPr marL="0" indent="0">
              <a:buNone/>
            </a:pPr>
            <a:endParaRPr lang="en-US" sz="1000" b="1" i="1" dirty="0">
              <a:solidFill>
                <a:schemeClr val="accent6">
                  <a:lumMod val="75000"/>
                </a:schemeClr>
              </a:solidFill>
            </a:endParaRPr>
          </a:p>
          <a:p>
            <a:pPr marL="0" indent="0">
              <a:buNone/>
            </a:pPr>
            <a:r>
              <a:rPr lang="es-ES" b="1" dirty="0">
                <a:solidFill>
                  <a:schemeClr val="accent6">
                    <a:lumMod val="75000"/>
                  </a:schemeClr>
                </a:solidFill>
              </a:rPr>
              <a:t>Task </a:t>
            </a:r>
            <a:r>
              <a:rPr lang="en-US" b="1" dirty="0">
                <a:solidFill>
                  <a:schemeClr val="accent6">
                    <a:lumMod val="75000"/>
                  </a:schemeClr>
                </a:solidFill>
              </a:rPr>
              <a:t>3.4: </a:t>
            </a:r>
            <a:r>
              <a:rPr lang="en-US" b="1" spc="-30" dirty="0">
                <a:solidFill>
                  <a:schemeClr val="accent6">
                    <a:lumMod val="75000"/>
                  </a:schemeClr>
                </a:solidFill>
              </a:rPr>
              <a:t>Training content creation and new tools (UCLM), M20-M32</a:t>
            </a:r>
          </a:p>
          <a:p>
            <a:pPr marL="536575" indent="-536575">
              <a:buNone/>
            </a:pPr>
            <a:r>
              <a:rPr lang="en-US" i="1" dirty="0">
                <a:solidFill>
                  <a:schemeClr val="accent1">
                    <a:lumMod val="50000"/>
                  </a:schemeClr>
                </a:solidFill>
              </a:rPr>
              <a:t>	D3.4: Online training materials (M30) – </a:t>
            </a:r>
            <a:r>
              <a:rPr lang="en-US" i="1" dirty="0"/>
              <a:t>Manuel Rodrigo (UCLM)</a:t>
            </a:r>
          </a:p>
          <a:p>
            <a:pPr marL="0" indent="0">
              <a:buNone/>
            </a:pPr>
            <a:endParaRPr lang="en-US" sz="1000" i="1" dirty="0">
              <a:solidFill>
                <a:schemeClr val="accent1">
                  <a:lumMod val="50000"/>
                </a:schemeClr>
              </a:solidFill>
            </a:endParaRPr>
          </a:p>
          <a:p>
            <a:pPr marL="0" indent="0">
              <a:buNone/>
            </a:pPr>
            <a:r>
              <a:rPr lang="en-US" b="1" dirty="0">
                <a:solidFill>
                  <a:schemeClr val="accent6">
                    <a:lumMod val="75000"/>
                  </a:schemeClr>
                </a:solidFill>
              </a:rPr>
              <a:t>Task 3.5: Train the trainers' materials and tools (AP), M20-M32</a:t>
            </a:r>
            <a:endParaRPr lang="it-IT" b="1" dirty="0">
              <a:solidFill>
                <a:schemeClr val="accent6">
                  <a:lumMod val="75000"/>
                </a:schemeClr>
              </a:solidFill>
            </a:endParaRPr>
          </a:p>
          <a:p>
            <a:pPr marL="536575" indent="-536575">
              <a:buNone/>
            </a:pPr>
            <a:r>
              <a:rPr lang="en-US" i="1" spc="-40" dirty="0">
                <a:solidFill>
                  <a:schemeClr val="accent1">
                    <a:lumMod val="50000"/>
                  </a:schemeClr>
                </a:solidFill>
              </a:rPr>
              <a:t>	D3.5: </a:t>
            </a:r>
            <a:r>
              <a:rPr lang="en-US" i="1" spc="-100" dirty="0">
                <a:solidFill>
                  <a:schemeClr val="accent1">
                    <a:lumMod val="50000"/>
                  </a:schemeClr>
                </a:solidFill>
              </a:rPr>
              <a:t>User guide for trainers and train the trainers’ session material (M30)</a:t>
            </a:r>
            <a:endParaRPr lang="es-ES" i="1" spc="-100" dirty="0">
              <a:solidFill>
                <a:schemeClr val="accent1">
                  <a:lumMod val="50000"/>
                </a:schemeClr>
              </a:solidFill>
            </a:endParaRPr>
          </a:p>
          <a:p>
            <a:pPr marL="0" indent="0">
              <a:buNone/>
            </a:pPr>
            <a:endParaRPr lang="es-ES" b="1" i="1" dirty="0">
              <a:solidFill>
                <a:schemeClr val="accent6">
                  <a:lumMod val="75000"/>
                </a:schemeClr>
              </a:solidFill>
            </a:endParaRPr>
          </a:p>
        </p:txBody>
      </p:sp>
      <p:sp>
        <p:nvSpPr>
          <p:cNvPr id="4" name="Segnaposto numero diapositiva 3">
            <a:extLst>
              <a:ext uri="{FF2B5EF4-FFF2-40B4-BE49-F238E27FC236}">
                <a16:creationId xmlns:a16="http://schemas.microsoft.com/office/drawing/2014/main" id="{6E6E4C0E-A020-4D71-9D74-75F6D041A077}"/>
              </a:ext>
            </a:extLst>
          </p:cNvPr>
          <p:cNvSpPr>
            <a:spLocks noGrp="1"/>
          </p:cNvSpPr>
          <p:nvPr>
            <p:ph type="sldNum" sz="quarter" idx="12"/>
          </p:nvPr>
        </p:nvSpPr>
        <p:spPr/>
        <p:txBody>
          <a:bodyPr/>
          <a:lstStyle/>
          <a:p>
            <a:fld id="{C94A9C6C-1472-49E2-A08D-475DB4E3CBD3}" type="slidenum">
              <a:rPr lang="en-US" smtClean="0"/>
              <a:t>2</a:t>
            </a:fld>
            <a:endParaRPr lang="en-US" dirty="0"/>
          </a:p>
        </p:txBody>
      </p:sp>
      <p:sp>
        <p:nvSpPr>
          <p:cNvPr id="7" name="Titolo 1">
            <a:extLst>
              <a:ext uri="{FF2B5EF4-FFF2-40B4-BE49-F238E27FC236}">
                <a16:creationId xmlns:a16="http://schemas.microsoft.com/office/drawing/2014/main" id="{D6416BF9-EF72-4CF6-BB56-1CE16768230D}"/>
              </a:ext>
            </a:extLst>
          </p:cNvPr>
          <p:cNvSpPr>
            <a:spLocks noGrp="1"/>
          </p:cNvSpPr>
          <p:nvPr>
            <p:ph type="title"/>
          </p:nvPr>
        </p:nvSpPr>
        <p:spPr>
          <a:xfrm>
            <a:off x="1534222" y="249238"/>
            <a:ext cx="9551120" cy="539750"/>
          </a:xfrm>
        </p:spPr>
        <p:txBody>
          <a:bodyPr/>
          <a:lstStyle/>
          <a:p>
            <a:r>
              <a:rPr lang="en-GB" dirty="0"/>
              <a:t>WP3 – </a:t>
            </a:r>
            <a:r>
              <a:rPr lang="en-US" dirty="0"/>
              <a:t>New tools and training design (UNITO) M4-M45</a:t>
            </a:r>
            <a:endParaRPr lang="en-GB" dirty="0"/>
          </a:p>
        </p:txBody>
      </p:sp>
    </p:spTree>
    <p:extLst>
      <p:ext uri="{BB962C8B-B14F-4D97-AF65-F5344CB8AC3E}">
        <p14:creationId xmlns:p14="http://schemas.microsoft.com/office/powerpoint/2010/main" val="1239301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42208" y="866503"/>
            <a:ext cx="9525681" cy="5124994"/>
          </a:xfrm>
        </p:spPr>
        <p:txBody>
          <a:bodyPr>
            <a:normAutofit/>
          </a:bodyPr>
          <a:lstStyle/>
          <a:p>
            <a:pPr marL="0" indent="0">
              <a:buNone/>
            </a:pPr>
            <a:endParaRPr lang="es-ES" sz="2400" b="1" dirty="0">
              <a:solidFill>
                <a:schemeClr val="accent6">
                  <a:lumMod val="75000"/>
                </a:schemeClr>
              </a:solidFill>
            </a:endParaRPr>
          </a:p>
          <a:p>
            <a:pPr marL="0" indent="0">
              <a:buNone/>
            </a:pPr>
            <a:r>
              <a:rPr lang="es-ES" sz="2400" b="1" dirty="0">
                <a:solidFill>
                  <a:schemeClr val="accent6">
                    <a:lumMod val="75000"/>
                  </a:schemeClr>
                </a:solidFill>
              </a:rPr>
              <a:t>Task </a:t>
            </a:r>
            <a:r>
              <a:rPr lang="en-US" sz="2400" b="1" dirty="0">
                <a:solidFill>
                  <a:schemeClr val="accent6">
                    <a:lumMod val="75000"/>
                  </a:schemeClr>
                </a:solidFill>
              </a:rPr>
              <a:t>3.1: Methodology definition (UNITO), </a:t>
            </a:r>
            <a:r>
              <a:rPr lang="en-US" sz="2400" b="1" dirty="0">
                <a:solidFill>
                  <a:srgbClr val="FF0000"/>
                </a:solidFill>
              </a:rPr>
              <a:t>M4-M9</a:t>
            </a:r>
          </a:p>
          <a:p>
            <a:pPr marL="0" indent="0">
              <a:buNone/>
            </a:pPr>
            <a:r>
              <a:rPr lang="en-US" sz="2400" b="1" dirty="0">
                <a:solidFill>
                  <a:srgbClr val="FF0000"/>
                </a:solidFill>
              </a:rPr>
              <a:t>		New deadline M27</a:t>
            </a:r>
          </a:p>
          <a:p>
            <a:pPr marL="0" indent="0">
              <a:buNone/>
            </a:pPr>
            <a:endParaRPr lang="en-US" sz="2400" b="1" dirty="0">
              <a:solidFill>
                <a:srgbClr val="FF0000"/>
              </a:solidFill>
            </a:endParaRPr>
          </a:p>
          <a:p>
            <a:pPr marL="0" indent="0">
              <a:buNone/>
            </a:pPr>
            <a:r>
              <a:rPr lang="en-US" sz="2400" b="1" dirty="0"/>
              <a:t> Involved partners: </a:t>
            </a:r>
          </a:p>
          <a:p>
            <a:pPr marL="0" indent="0">
              <a:buNone/>
            </a:pPr>
            <a:r>
              <a:rPr lang="en-US" sz="2400" b="1" dirty="0"/>
              <a:t>  </a:t>
            </a:r>
            <a:r>
              <a:rPr lang="en-US" sz="2400" dirty="0"/>
              <a:t>ISEKI, ICOS, AERES, AP, UHOH, LVA, UCLM, INFOR</a:t>
            </a:r>
          </a:p>
          <a:p>
            <a:pPr marL="0" indent="0">
              <a:buNone/>
            </a:pPr>
            <a:endParaRPr lang="en-US" sz="2400" dirty="0"/>
          </a:p>
          <a:p>
            <a:pPr marL="0" indent="0">
              <a:buNone/>
            </a:pPr>
            <a:r>
              <a:rPr lang="en-US" sz="2400" dirty="0"/>
              <a:t> 	</a:t>
            </a:r>
            <a:r>
              <a:rPr lang="en-US" sz="2400" i="1" dirty="0">
                <a:solidFill>
                  <a:schemeClr val="accent1">
                    <a:lumMod val="50000"/>
                  </a:schemeClr>
                </a:solidFill>
              </a:rPr>
              <a:t> D3.1: Training methodologies</a:t>
            </a:r>
            <a:endParaRPr lang="en-US" sz="2400" b="1" dirty="0">
              <a:solidFill>
                <a:srgbClr val="FF0000"/>
              </a:solidFill>
            </a:endParaRPr>
          </a:p>
          <a:p>
            <a:pPr marL="0" indent="0">
              <a:buNone/>
            </a:pPr>
            <a:r>
              <a:rPr lang="en-US" sz="2400" dirty="0"/>
              <a:t>		</a:t>
            </a:r>
            <a:r>
              <a:rPr lang="en-US" sz="2400" i="1" dirty="0"/>
              <a:t>Francesca Sanna (UNITO)</a:t>
            </a:r>
          </a:p>
        </p:txBody>
      </p:sp>
      <p:sp>
        <p:nvSpPr>
          <p:cNvPr id="6" name="Θέση αριθμού διαφάνειας 5"/>
          <p:cNvSpPr>
            <a:spLocks noGrp="1"/>
          </p:cNvSpPr>
          <p:nvPr>
            <p:ph type="sldNum" sz="quarter" idx="12"/>
          </p:nvPr>
        </p:nvSpPr>
        <p:spPr/>
        <p:txBody>
          <a:bodyPr/>
          <a:lstStyle/>
          <a:p>
            <a:fld id="{C94A9C6C-1472-49E2-A08D-475DB4E3CBD3}" type="slidenum">
              <a:rPr lang="en-US" smtClean="0"/>
              <a:t>3</a:t>
            </a:fld>
            <a:endParaRPr lang="en-US"/>
          </a:p>
        </p:txBody>
      </p:sp>
      <p:sp>
        <p:nvSpPr>
          <p:cNvPr id="7" name="Titolo 1">
            <a:extLst>
              <a:ext uri="{FF2B5EF4-FFF2-40B4-BE49-F238E27FC236}">
                <a16:creationId xmlns:a16="http://schemas.microsoft.com/office/drawing/2014/main" id="{0B808D2E-30E8-44A5-BF78-0FC7B0D062F9}"/>
              </a:ext>
            </a:extLst>
          </p:cNvPr>
          <p:cNvSpPr txBox="1">
            <a:spLocks/>
          </p:cNvSpPr>
          <p:nvPr/>
        </p:nvSpPr>
        <p:spPr>
          <a:xfrm>
            <a:off x="704850" y="132036"/>
            <a:ext cx="9899650" cy="539750"/>
          </a:xfrm>
          <a:prstGeom prst="rect">
            <a:avLst/>
          </a:prstGeom>
        </p:spPr>
        <p:txBody>
          <a:bodyPr/>
          <a:lstStyle>
            <a:lvl1pPr algn="l" defTabSz="914400" rtl="0" eaLnBrk="1" latinLnBrk="0" hangingPunct="1">
              <a:lnSpc>
                <a:spcPct val="90000"/>
              </a:lnSpc>
              <a:spcBef>
                <a:spcPct val="0"/>
              </a:spcBef>
              <a:buNone/>
              <a:defRPr sz="2800" kern="1200">
                <a:solidFill>
                  <a:srgbClr val="2E74B5"/>
                </a:solidFill>
                <a:latin typeface="Arial" panose="020B0604020202020204" pitchFamily="34" charset="0"/>
                <a:ea typeface="+mj-ea"/>
                <a:cs typeface="Arial" panose="020B0604020202020204" pitchFamily="34" charset="0"/>
              </a:defRPr>
            </a:lvl1pPr>
          </a:lstStyle>
          <a:p>
            <a:r>
              <a:rPr lang="en-GB" dirty="0"/>
              <a:t>WP3 – </a:t>
            </a:r>
            <a:r>
              <a:rPr lang="en-US" dirty="0"/>
              <a:t>New tools and training design (UNITO) M4-M45</a:t>
            </a:r>
            <a:endParaRPr lang="en-GB" dirty="0"/>
          </a:p>
        </p:txBody>
      </p:sp>
    </p:spTree>
    <p:extLst>
      <p:ext uri="{BB962C8B-B14F-4D97-AF65-F5344CB8AC3E}">
        <p14:creationId xmlns:p14="http://schemas.microsoft.com/office/powerpoint/2010/main" val="4073536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38E64708-6426-4E51-B0E3-237EBD02CD30}"/>
              </a:ext>
            </a:extLst>
          </p:cNvPr>
          <p:cNvSpPr>
            <a:spLocks noGrp="1"/>
          </p:cNvSpPr>
          <p:nvPr>
            <p:ph type="sldNum" sz="quarter" idx="12"/>
          </p:nvPr>
        </p:nvSpPr>
        <p:spPr/>
        <p:txBody>
          <a:bodyPr/>
          <a:lstStyle/>
          <a:p>
            <a:fld id="{C94A9C6C-1472-49E2-A08D-475DB4E3CBD3}" type="slidenum">
              <a:rPr lang="en-US" smtClean="0"/>
              <a:pPr/>
              <a:t>4</a:t>
            </a:fld>
            <a:endParaRPr lang="en-US" dirty="0"/>
          </a:p>
        </p:txBody>
      </p:sp>
      <p:pic>
        <p:nvPicPr>
          <p:cNvPr id="6" name="Immagine 5">
            <a:extLst>
              <a:ext uri="{FF2B5EF4-FFF2-40B4-BE49-F238E27FC236}">
                <a16:creationId xmlns:a16="http://schemas.microsoft.com/office/drawing/2014/main" id="{18CA18E7-CB2B-4AF1-AE36-394DD6B64003}"/>
              </a:ext>
            </a:extLst>
          </p:cNvPr>
          <p:cNvPicPr>
            <a:picLocks noChangeAspect="1"/>
          </p:cNvPicPr>
          <p:nvPr/>
        </p:nvPicPr>
        <p:blipFill rotWithShape="1">
          <a:blip r:embed="rId2"/>
          <a:srcRect l="4747" r="7359" b="6147"/>
          <a:stretch/>
        </p:blipFill>
        <p:spPr>
          <a:xfrm>
            <a:off x="6163002" y="1138192"/>
            <a:ext cx="5633199" cy="3993878"/>
          </a:xfrm>
          <a:prstGeom prst="rect">
            <a:avLst/>
          </a:prstGeom>
        </p:spPr>
      </p:pic>
      <p:sp>
        <p:nvSpPr>
          <p:cNvPr id="12" name="CasellaDiTesto 11">
            <a:extLst>
              <a:ext uri="{FF2B5EF4-FFF2-40B4-BE49-F238E27FC236}">
                <a16:creationId xmlns:a16="http://schemas.microsoft.com/office/drawing/2014/main" id="{AF5888FF-63EC-41C1-82D9-119078A055F4}"/>
              </a:ext>
            </a:extLst>
          </p:cNvPr>
          <p:cNvSpPr txBox="1"/>
          <p:nvPr/>
        </p:nvSpPr>
        <p:spPr>
          <a:xfrm>
            <a:off x="3326310" y="4901237"/>
            <a:ext cx="2836692" cy="461665"/>
          </a:xfrm>
          <a:prstGeom prst="rect">
            <a:avLst/>
          </a:prstGeom>
          <a:noFill/>
        </p:spPr>
        <p:txBody>
          <a:bodyPr wrap="square">
            <a:spAutoFit/>
          </a:bodyPr>
          <a:lstStyle/>
          <a:p>
            <a:r>
              <a:rPr lang="it-IT" sz="2400" dirty="0"/>
              <a:t>28/02/2022</a:t>
            </a:r>
          </a:p>
        </p:txBody>
      </p:sp>
      <p:sp>
        <p:nvSpPr>
          <p:cNvPr id="14" name="Τίτλος 6">
            <a:extLst>
              <a:ext uri="{FF2B5EF4-FFF2-40B4-BE49-F238E27FC236}">
                <a16:creationId xmlns:a16="http://schemas.microsoft.com/office/drawing/2014/main" id="{C7399D10-6011-43EB-89C9-3A9345E1B820}"/>
              </a:ext>
            </a:extLst>
          </p:cNvPr>
          <p:cNvSpPr>
            <a:spLocks noGrp="1"/>
          </p:cNvSpPr>
          <p:nvPr>
            <p:ph type="title"/>
          </p:nvPr>
        </p:nvSpPr>
        <p:spPr>
          <a:xfrm>
            <a:off x="838200" y="248749"/>
            <a:ext cx="10515600" cy="540960"/>
          </a:xfrm>
        </p:spPr>
        <p:txBody>
          <a:bodyPr/>
          <a:lstStyle/>
          <a:p>
            <a:r>
              <a:rPr lang="en-US" dirty="0"/>
              <a:t>T3.1  Methodology definition </a:t>
            </a:r>
          </a:p>
        </p:txBody>
      </p:sp>
      <p:pic>
        <p:nvPicPr>
          <p:cNvPr id="9" name="Immagine 8">
            <a:extLst>
              <a:ext uri="{FF2B5EF4-FFF2-40B4-BE49-F238E27FC236}">
                <a16:creationId xmlns:a16="http://schemas.microsoft.com/office/drawing/2014/main" id="{A965300F-24A5-4F52-9A98-ADF7D23694CF}"/>
              </a:ext>
            </a:extLst>
          </p:cNvPr>
          <p:cNvPicPr>
            <a:picLocks noChangeAspect="1"/>
          </p:cNvPicPr>
          <p:nvPr/>
        </p:nvPicPr>
        <p:blipFill>
          <a:blip r:embed="rId3"/>
          <a:stretch>
            <a:fillRect/>
          </a:stretch>
        </p:blipFill>
        <p:spPr>
          <a:xfrm>
            <a:off x="246112" y="1194384"/>
            <a:ext cx="2159538" cy="671517"/>
          </a:xfrm>
          <a:prstGeom prst="rect">
            <a:avLst/>
          </a:prstGeom>
        </p:spPr>
      </p:pic>
      <p:pic>
        <p:nvPicPr>
          <p:cNvPr id="16" name="Immagine 15">
            <a:extLst>
              <a:ext uri="{FF2B5EF4-FFF2-40B4-BE49-F238E27FC236}">
                <a16:creationId xmlns:a16="http://schemas.microsoft.com/office/drawing/2014/main" id="{E55EA668-36BE-4261-9230-5C2D88F012A6}"/>
              </a:ext>
            </a:extLst>
          </p:cNvPr>
          <p:cNvPicPr>
            <a:picLocks noChangeAspect="1"/>
          </p:cNvPicPr>
          <p:nvPr/>
        </p:nvPicPr>
        <p:blipFill rotWithShape="1">
          <a:blip r:embed="rId4"/>
          <a:srcRect t="14169"/>
          <a:stretch/>
        </p:blipFill>
        <p:spPr>
          <a:xfrm>
            <a:off x="276957" y="1878626"/>
            <a:ext cx="2952750" cy="1455225"/>
          </a:xfrm>
          <a:prstGeom prst="rect">
            <a:avLst/>
          </a:prstGeom>
        </p:spPr>
      </p:pic>
      <p:pic>
        <p:nvPicPr>
          <p:cNvPr id="20" name="Immagine 19">
            <a:extLst>
              <a:ext uri="{FF2B5EF4-FFF2-40B4-BE49-F238E27FC236}">
                <a16:creationId xmlns:a16="http://schemas.microsoft.com/office/drawing/2014/main" id="{35457C7E-3E9B-4BD2-A808-BDC9CAFE4F8B}"/>
              </a:ext>
            </a:extLst>
          </p:cNvPr>
          <p:cNvPicPr>
            <a:picLocks noChangeAspect="1"/>
          </p:cNvPicPr>
          <p:nvPr/>
        </p:nvPicPr>
        <p:blipFill>
          <a:blip r:embed="rId5"/>
          <a:stretch>
            <a:fillRect/>
          </a:stretch>
        </p:blipFill>
        <p:spPr>
          <a:xfrm>
            <a:off x="457932" y="3333852"/>
            <a:ext cx="2771775" cy="1066800"/>
          </a:xfrm>
          <a:prstGeom prst="rect">
            <a:avLst/>
          </a:prstGeom>
        </p:spPr>
      </p:pic>
      <p:pic>
        <p:nvPicPr>
          <p:cNvPr id="22" name="Immagine 21">
            <a:extLst>
              <a:ext uri="{FF2B5EF4-FFF2-40B4-BE49-F238E27FC236}">
                <a16:creationId xmlns:a16="http://schemas.microsoft.com/office/drawing/2014/main" id="{A213D437-53C9-4B83-8938-1E6196F1D14E}"/>
              </a:ext>
            </a:extLst>
          </p:cNvPr>
          <p:cNvPicPr>
            <a:picLocks noChangeAspect="1"/>
          </p:cNvPicPr>
          <p:nvPr/>
        </p:nvPicPr>
        <p:blipFill>
          <a:blip r:embed="rId6"/>
          <a:stretch>
            <a:fillRect/>
          </a:stretch>
        </p:blipFill>
        <p:spPr>
          <a:xfrm>
            <a:off x="3229707" y="2576518"/>
            <a:ext cx="2886075" cy="866775"/>
          </a:xfrm>
          <a:prstGeom prst="rect">
            <a:avLst/>
          </a:prstGeom>
        </p:spPr>
      </p:pic>
      <p:pic>
        <p:nvPicPr>
          <p:cNvPr id="24" name="Immagine 23">
            <a:extLst>
              <a:ext uri="{FF2B5EF4-FFF2-40B4-BE49-F238E27FC236}">
                <a16:creationId xmlns:a16="http://schemas.microsoft.com/office/drawing/2014/main" id="{D22DAE46-DD4D-4716-8881-BCE681318EB8}"/>
              </a:ext>
            </a:extLst>
          </p:cNvPr>
          <p:cNvPicPr>
            <a:picLocks noChangeAspect="1"/>
          </p:cNvPicPr>
          <p:nvPr/>
        </p:nvPicPr>
        <p:blipFill rotWithShape="1">
          <a:blip r:embed="rId7"/>
          <a:srcRect l="29648" r="10126"/>
          <a:stretch/>
        </p:blipFill>
        <p:spPr>
          <a:xfrm>
            <a:off x="3026604" y="3360714"/>
            <a:ext cx="3172266" cy="895350"/>
          </a:xfrm>
          <a:prstGeom prst="rect">
            <a:avLst/>
          </a:prstGeom>
        </p:spPr>
      </p:pic>
      <p:pic>
        <p:nvPicPr>
          <p:cNvPr id="26" name="Immagine 25">
            <a:extLst>
              <a:ext uri="{FF2B5EF4-FFF2-40B4-BE49-F238E27FC236}">
                <a16:creationId xmlns:a16="http://schemas.microsoft.com/office/drawing/2014/main" id="{7E08298D-498A-4C55-8F69-9F296A24C5DD}"/>
              </a:ext>
            </a:extLst>
          </p:cNvPr>
          <p:cNvPicPr>
            <a:picLocks noChangeAspect="1"/>
          </p:cNvPicPr>
          <p:nvPr/>
        </p:nvPicPr>
        <p:blipFill>
          <a:blip r:embed="rId8"/>
          <a:stretch>
            <a:fillRect/>
          </a:stretch>
        </p:blipFill>
        <p:spPr>
          <a:xfrm>
            <a:off x="484748" y="4256064"/>
            <a:ext cx="2614026" cy="1407552"/>
          </a:xfrm>
          <a:prstGeom prst="rect">
            <a:avLst/>
          </a:prstGeom>
        </p:spPr>
      </p:pic>
    </p:spTree>
    <p:extLst>
      <p:ext uri="{BB962C8B-B14F-4D97-AF65-F5344CB8AC3E}">
        <p14:creationId xmlns:p14="http://schemas.microsoft.com/office/powerpoint/2010/main" val="3387354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41F6FF0-49A4-E0D6-3ECA-F94A7F026EAE}"/>
              </a:ext>
            </a:extLst>
          </p:cNvPr>
          <p:cNvSpPr>
            <a:spLocks noGrp="1"/>
          </p:cNvSpPr>
          <p:nvPr>
            <p:ph type="title"/>
          </p:nvPr>
        </p:nvSpPr>
        <p:spPr/>
        <p:txBody>
          <a:bodyPr/>
          <a:lstStyle/>
          <a:p>
            <a:r>
              <a:rPr lang="it-IT" dirty="0"/>
              <a:t>D3.1: Training </a:t>
            </a:r>
            <a:r>
              <a:rPr lang="en-GB" dirty="0"/>
              <a:t>methodologies</a:t>
            </a:r>
            <a:r>
              <a:rPr lang="it-IT" dirty="0"/>
              <a:t> - report</a:t>
            </a:r>
          </a:p>
        </p:txBody>
      </p:sp>
      <p:sp>
        <p:nvSpPr>
          <p:cNvPr id="3" name="Segnaposto contenuto 2">
            <a:extLst>
              <a:ext uri="{FF2B5EF4-FFF2-40B4-BE49-F238E27FC236}">
                <a16:creationId xmlns:a16="http://schemas.microsoft.com/office/drawing/2014/main" id="{F3F8E23D-E68A-1184-1B11-704E610AF34D}"/>
              </a:ext>
            </a:extLst>
          </p:cNvPr>
          <p:cNvSpPr>
            <a:spLocks noGrp="1"/>
          </p:cNvSpPr>
          <p:nvPr>
            <p:ph idx="1"/>
          </p:nvPr>
        </p:nvSpPr>
        <p:spPr>
          <a:xfrm>
            <a:off x="838200" y="881150"/>
            <a:ext cx="10515600" cy="5224228"/>
          </a:xfrm>
        </p:spPr>
        <p:txBody>
          <a:bodyPr/>
          <a:lstStyle/>
          <a:p>
            <a:pPr marL="0" indent="0">
              <a:lnSpc>
                <a:spcPct val="100000"/>
              </a:lnSpc>
              <a:buNone/>
            </a:pPr>
            <a:r>
              <a:rPr lang="en-US" dirty="0"/>
              <a:t>With the objective to support innovation and sustainable development in the agricultural, food-industry and forestry sector, a variety of methods for teaching content and processes that enhance farmer learning of technological and soft skills may be applied. </a:t>
            </a:r>
          </a:p>
          <a:p>
            <a:pPr marL="0" indent="0">
              <a:lnSpc>
                <a:spcPct val="100000"/>
              </a:lnSpc>
              <a:buNone/>
            </a:pPr>
            <a:r>
              <a:rPr lang="en-US" b="1" dirty="0"/>
              <a:t>Report</a:t>
            </a:r>
            <a:r>
              <a:rPr lang="en-US" dirty="0"/>
              <a:t>: </a:t>
            </a:r>
          </a:p>
          <a:p>
            <a:pPr marL="801688" indent="-457200">
              <a:lnSpc>
                <a:spcPct val="100000"/>
              </a:lnSpc>
              <a:buFont typeface="+mj-lt"/>
              <a:buAutoNum type="arabicPeriod"/>
            </a:pPr>
            <a:r>
              <a:rPr lang="en-US" dirty="0"/>
              <a:t>Introduction	</a:t>
            </a:r>
          </a:p>
          <a:p>
            <a:pPr marL="801688" lvl="2" indent="-457200" defTabSz="717550">
              <a:lnSpc>
                <a:spcPct val="100000"/>
              </a:lnSpc>
              <a:buNone/>
            </a:pPr>
            <a:r>
              <a:rPr lang="en-US" dirty="0"/>
              <a:t>	1.1	Erasmus+ Open Access and Open License Requirement	</a:t>
            </a:r>
          </a:p>
          <a:p>
            <a:pPr marL="801688" indent="-457200">
              <a:lnSpc>
                <a:spcPct val="150000"/>
              </a:lnSpc>
              <a:buFont typeface="+mj-lt"/>
              <a:buAutoNum type="arabicPeriod"/>
            </a:pPr>
            <a:r>
              <a:rPr lang="en-US" dirty="0"/>
              <a:t>Pedagogical approaches</a:t>
            </a:r>
          </a:p>
          <a:p>
            <a:pPr marL="801688" indent="-457200">
              <a:lnSpc>
                <a:spcPct val="150000"/>
              </a:lnSpc>
              <a:buFont typeface="+mj-lt"/>
              <a:buAutoNum type="arabicPeriod"/>
            </a:pPr>
            <a:r>
              <a:rPr lang="en-US" dirty="0"/>
              <a:t>Learning objectives classification - bloom's taxonomy	</a:t>
            </a:r>
          </a:p>
          <a:p>
            <a:pPr marL="801688" indent="-457200">
              <a:lnSpc>
                <a:spcPct val="150000"/>
              </a:lnSpc>
              <a:buFont typeface="+mj-lt"/>
              <a:buAutoNum type="arabicPeriod"/>
            </a:pPr>
            <a:r>
              <a:rPr lang="en-US" dirty="0"/>
              <a:t>Training Methodologies</a:t>
            </a:r>
          </a:p>
          <a:p>
            <a:pPr marL="801688" indent="-457200">
              <a:lnSpc>
                <a:spcPct val="150000"/>
              </a:lnSpc>
              <a:buFont typeface="+mj-lt"/>
              <a:buAutoNum type="arabicPeriod"/>
            </a:pPr>
            <a:r>
              <a:rPr lang="en-US" dirty="0"/>
              <a:t>E-learning platform Access Modality</a:t>
            </a:r>
          </a:p>
          <a:p>
            <a:pPr marL="801688" indent="-457200">
              <a:lnSpc>
                <a:spcPct val="150000"/>
              </a:lnSpc>
              <a:buFont typeface="+mj-lt"/>
              <a:buAutoNum type="arabicPeriod"/>
            </a:pPr>
            <a:r>
              <a:rPr lang="en-US" dirty="0"/>
              <a:t>Conclusions</a:t>
            </a:r>
          </a:p>
        </p:txBody>
      </p:sp>
      <p:sp>
        <p:nvSpPr>
          <p:cNvPr id="4" name="Segnaposto numero diapositiva 3">
            <a:extLst>
              <a:ext uri="{FF2B5EF4-FFF2-40B4-BE49-F238E27FC236}">
                <a16:creationId xmlns:a16="http://schemas.microsoft.com/office/drawing/2014/main" id="{25349F32-919A-2405-825F-FB3425E485F6}"/>
              </a:ext>
            </a:extLst>
          </p:cNvPr>
          <p:cNvSpPr>
            <a:spLocks noGrp="1"/>
          </p:cNvSpPr>
          <p:nvPr>
            <p:ph type="sldNum" sz="quarter" idx="12"/>
          </p:nvPr>
        </p:nvSpPr>
        <p:spPr/>
        <p:txBody>
          <a:bodyPr/>
          <a:lstStyle/>
          <a:p>
            <a:fld id="{C94A9C6C-1472-49E2-A08D-475DB4E3CBD3}" type="slidenum">
              <a:rPr lang="en-US" smtClean="0"/>
              <a:pPr/>
              <a:t>5</a:t>
            </a:fld>
            <a:endParaRPr lang="en-US" dirty="0"/>
          </a:p>
        </p:txBody>
      </p:sp>
    </p:spTree>
    <p:extLst>
      <p:ext uri="{BB962C8B-B14F-4D97-AF65-F5344CB8AC3E}">
        <p14:creationId xmlns:p14="http://schemas.microsoft.com/office/powerpoint/2010/main" val="4144530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Semaine du Libre Accès #6 // Publier en Open Access | Blog 'Papang'">
            <a:extLst>
              <a:ext uri="{FF2B5EF4-FFF2-40B4-BE49-F238E27FC236}">
                <a16:creationId xmlns:a16="http://schemas.microsoft.com/office/drawing/2014/main" id="{C6A9426A-0D9B-B818-F33F-7396E3C1A2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92245" y="856145"/>
            <a:ext cx="2647488" cy="955644"/>
          </a:xfrm>
          <a:prstGeom prst="rect">
            <a:avLst/>
          </a:prstGeom>
          <a:noFill/>
          <a:extLst>
            <a:ext uri="{909E8E84-426E-40DD-AFC4-6F175D3DCCD1}">
              <a14:hiddenFill xmlns:a14="http://schemas.microsoft.com/office/drawing/2010/main">
                <a:solidFill>
                  <a:srgbClr val="FFFFFF"/>
                </a:solidFill>
              </a14:hiddenFill>
            </a:ext>
          </a:extLst>
        </p:spPr>
      </p:pic>
      <p:sp>
        <p:nvSpPr>
          <p:cNvPr id="3" name="Segnaposto contenuto 2">
            <a:extLst>
              <a:ext uri="{FF2B5EF4-FFF2-40B4-BE49-F238E27FC236}">
                <a16:creationId xmlns:a16="http://schemas.microsoft.com/office/drawing/2014/main" id="{5A50D19E-9D1D-D40F-37F4-9A03F8841A44}"/>
              </a:ext>
            </a:extLst>
          </p:cNvPr>
          <p:cNvSpPr>
            <a:spLocks noGrp="1"/>
          </p:cNvSpPr>
          <p:nvPr>
            <p:ph idx="1"/>
          </p:nvPr>
        </p:nvSpPr>
        <p:spPr>
          <a:xfrm>
            <a:off x="838200" y="802818"/>
            <a:ext cx="7757160" cy="2626182"/>
          </a:xfrm>
        </p:spPr>
        <p:txBody>
          <a:bodyPr/>
          <a:lstStyle/>
          <a:p>
            <a:pPr marL="0" indent="0">
              <a:lnSpc>
                <a:spcPct val="150000"/>
              </a:lnSpc>
              <a:buNone/>
            </a:pPr>
            <a:r>
              <a:rPr lang="en-US" b="1" kern="0" dirty="0">
                <a:solidFill>
                  <a:srgbClr val="2E74B5"/>
                </a:solidFill>
              </a:rPr>
              <a:t>1. Introduction </a:t>
            </a:r>
          </a:p>
          <a:p>
            <a:pPr marL="0" indent="0">
              <a:lnSpc>
                <a:spcPct val="150000"/>
              </a:lnSpc>
              <a:spcBef>
                <a:spcPts val="0"/>
              </a:spcBef>
              <a:buNone/>
            </a:pPr>
            <a:r>
              <a:rPr lang="en-US" b="1" kern="0" dirty="0">
                <a:solidFill>
                  <a:srgbClr val="2E74B5"/>
                </a:solidFill>
              </a:rPr>
              <a:t>	1.1	 Erasmus+ Open Access and Open License</a:t>
            </a:r>
          </a:p>
          <a:p>
            <a:pPr marL="0" indent="0">
              <a:lnSpc>
                <a:spcPct val="100000"/>
              </a:lnSpc>
              <a:spcBef>
                <a:spcPts val="0"/>
              </a:spcBef>
              <a:buNone/>
            </a:pPr>
            <a:r>
              <a:rPr lang="en-US" sz="1800" dirty="0"/>
              <a:t>Erasmus+ promotes the open access of project outputs to support learning, teaching, training. This serves both to ensure that publicly funded materials provide value to the general public, and to ensure long-term access to the results, even if a beneficiary consortium ceases to exist.</a:t>
            </a:r>
          </a:p>
        </p:txBody>
      </p:sp>
      <p:sp>
        <p:nvSpPr>
          <p:cNvPr id="4" name="Segnaposto numero diapositiva 3">
            <a:extLst>
              <a:ext uri="{FF2B5EF4-FFF2-40B4-BE49-F238E27FC236}">
                <a16:creationId xmlns:a16="http://schemas.microsoft.com/office/drawing/2014/main" id="{082D560B-EAEE-576F-041E-2DED5F633B26}"/>
              </a:ext>
            </a:extLst>
          </p:cNvPr>
          <p:cNvSpPr>
            <a:spLocks noGrp="1"/>
          </p:cNvSpPr>
          <p:nvPr>
            <p:ph type="sldNum" sz="quarter" idx="12"/>
          </p:nvPr>
        </p:nvSpPr>
        <p:spPr/>
        <p:txBody>
          <a:bodyPr/>
          <a:lstStyle/>
          <a:p>
            <a:fld id="{C94A9C6C-1472-49E2-A08D-475DB4E3CBD3}" type="slidenum">
              <a:rPr lang="en-US" smtClean="0"/>
              <a:pPr/>
              <a:t>6</a:t>
            </a:fld>
            <a:endParaRPr lang="en-US" dirty="0"/>
          </a:p>
        </p:txBody>
      </p:sp>
      <p:sp>
        <p:nvSpPr>
          <p:cNvPr id="5" name="Titolo 1">
            <a:extLst>
              <a:ext uri="{FF2B5EF4-FFF2-40B4-BE49-F238E27FC236}">
                <a16:creationId xmlns:a16="http://schemas.microsoft.com/office/drawing/2014/main" id="{151E053B-F949-E4CE-7047-D182C0641D2D}"/>
              </a:ext>
            </a:extLst>
          </p:cNvPr>
          <p:cNvSpPr>
            <a:spLocks noGrp="1"/>
          </p:cNvSpPr>
          <p:nvPr>
            <p:ph type="title"/>
          </p:nvPr>
        </p:nvSpPr>
        <p:spPr>
          <a:xfrm>
            <a:off x="838200" y="248749"/>
            <a:ext cx="10515600" cy="540960"/>
          </a:xfrm>
        </p:spPr>
        <p:txBody>
          <a:bodyPr/>
          <a:lstStyle/>
          <a:p>
            <a:r>
              <a:rPr lang="it-IT" dirty="0"/>
              <a:t>D3.1: Training </a:t>
            </a:r>
            <a:r>
              <a:rPr lang="en-GB" dirty="0"/>
              <a:t>methodologies</a:t>
            </a:r>
            <a:r>
              <a:rPr lang="it-IT" dirty="0"/>
              <a:t> - report</a:t>
            </a:r>
          </a:p>
        </p:txBody>
      </p:sp>
      <p:sp>
        <p:nvSpPr>
          <p:cNvPr id="6" name="Segnaposto contenuto 2">
            <a:extLst>
              <a:ext uri="{FF2B5EF4-FFF2-40B4-BE49-F238E27FC236}">
                <a16:creationId xmlns:a16="http://schemas.microsoft.com/office/drawing/2014/main" id="{286247D8-8713-285F-B538-E6DDE2F31405}"/>
              </a:ext>
            </a:extLst>
          </p:cNvPr>
          <p:cNvSpPr txBox="1">
            <a:spLocks/>
          </p:cNvSpPr>
          <p:nvPr/>
        </p:nvSpPr>
        <p:spPr>
          <a:xfrm>
            <a:off x="838200" y="4043785"/>
            <a:ext cx="10515600" cy="2283119"/>
          </a:xfrm>
          <a:prstGeom prst="rect">
            <a:avLst/>
          </a:prstGeom>
        </p:spPr>
        <p:txBody>
          <a:bodyPr/>
          <a:lstStyle>
            <a:lvl1pPr marL="228600" indent="-228600" algn="just"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just"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just"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just"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just"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0"/>
              </a:spcBef>
              <a:buFont typeface="Arial" panose="020B0604020202020204" pitchFamily="34" charset="0"/>
              <a:buNone/>
            </a:pPr>
            <a:r>
              <a:rPr lang="en-US" b="1" kern="0" dirty="0">
                <a:solidFill>
                  <a:srgbClr val="2E74B5"/>
                </a:solidFill>
              </a:rPr>
              <a:t>2. Pedagogical approaches</a:t>
            </a:r>
          </a:p>
          <a:p>
            <a:pPr marL="0" indent="0">
              <a:lnSpc>
                <a:spcPct val="150000"/>
              </a:lnSpc>
              <a:spcBef>
                <a:spcPts val="0"/>
              </a:spcBef>
              <a:buFont typeface="Arial" panose="020B0604020202020204" pitchFamily="34" charset="0"/>
              <a:buNone/>
            </a:pPr>
            <a:r>
              <a:rPr lang="en-US" b="1" kern="0" dirty="0">
                <a:solidFill>
                  <a:srgbClr val="2E74B5"/>
                </a:solidFill>
              </a:rPr>
              <a:t>	2.1	Active and Passive Learning</a:t>
            </a:r>
          </a:p>
          <a:p>
            <a:pPr marL="0" indent="0">
              <a:lnSpc>
                <a:spcPct val="100000"/>
              </a:lnSpc>
              <a:spcBef>
                <a:spcPts val="0"/>
              </a:spcBef>
              <a:buFont typeface="Arial" panose="020B0604020202020204" pitchFamily="34" charset="0"/>
              <a:buNone/>
            </a:pPr>
            <a:r>
              <a:rPr lang="en-US" sz="1800" dirty="0"/>
              <a:t>Active learning is anything course-related that all students in a class session are called upon to do other than simply watching, listening and taking notes. </a:t>
            </a:r>
          </a:p>
          <a:p>
            <a:pPr marL="0" indent="0">
              <a:lnSpc>
                <a:spcPct val="100000"/>
              </a:lnSpc>
              <a:spcBef>
                <a:spcPts val="1200"/>
              </a:spcBef>
              <a:buFont typeface="Arial" panose="020B0604020202020204" pitchFamily="34" charset="0"/>
              <a:buNone/>
            </a:pPr>
            <a:r>
              <a:rPr lang="en-US" sz="1800" dirty="0"/>
              <a:t>Passive learning occurs when students are engaged solely in taking in information. </a:t>
            </a:r>
            <a:endParaRPr lang="it-IT" sz="1800" dirty="0"/>
          </a:p>
        </p:txBody>
      </p:sp>
      <p:sp>
        <p:nvSpPr>
          <p:cNvPr id="8" name="CasellaDiTesto 7">
            <a:extLst>
              <a:ext uri="{FF2B5EF4-FFF2-40B4-BE49-F238E27FC236}">
                <a16:creationId xmlns:a16="http://schemas.microsoft.com/office/drawing/2014/main" id="{30FF6351-541D-B5EE-F084-4EC3578A8884}"/>
              </a:ext>
            </a:extLst>
          </p:cNvPr>
          <p:cNvSpPr txBox="1"/>
          <p:nvPr/>
        </p:nvSpPr>
        <p:spPr>
          <a:xfrm>
            <a:off x="838200" y="3339145"/>
            <a:ext cx="9093591" cy="646331"/>
          </a:xfrm>
          <a:prstGeom prst="rect">
            <a:avLst/>
          </a:prstGeom>
          <a:noFill/>
        </p:spPr>
        <p:txBody>
          <a:bodyPr wrap="square">
            <a:spAutoFit/>
          </a:bodyPr>
          <a:lstStyle/>
          <a:p>
            <a:pPr marL="0" indent="0">
              <a:lnSpc>
                <a:spcPct val="100000"/>
              </a:lnSpc>
              <a:spcBef>
                <a:spcPts val="1200"/>
              </a:spcBef>
              <a:buNone/>
            </a:pPr>
            <a:r>
              <a:rPr lang="en-GB" sz="1800" dirty="0">
                <a:latin typeface="Arial" panose="020B0604020202020204" pitchFamily="34" charset="0"/>
                <a:ea typeface="Calibri" panose="020F0502020204030204" pitchFamily="34" charset="0"/>
                <a:cs typeface="Arial" panose="020B0604020202020204" pitchFamily="34" charset="0"/>
              </a:rPr>
              <a:t>T</a:t>
            </a:r>
            <a:r>
              <a:rPr lang="en-GB" sz="1800" dirty="0">
                <a:effectLst/>
                <a:latin typeface="Arial" panose="020B0604020202020204" pitchFamily="34" charset="0"/>
                <a:ea typeface="Calibri" panose="020F0502020204030204" pitchFamily="34" charset="0"/>
                <a:cs typeface="Arial" panose="020B0604020202020204" pitchFamily="34" charset="0"/>
              </a:rPr>
              <a:t>he Erasmus+ programme commits its beneficiaries to make any educational resources produced as part of projects freely available for the public under an open license. </a:t>
            </a:r>
          </a:p>
        </p:txBody>
      </p:sp>
      <p:pic>
        <p:nvPicPr>
          <p:cNvPr id="9" name="Immagine 8">
            <a:extLst>
              <a:ext uri="{FF2B5EF4-FFF2-40B4-BE49-F238E27FC236}">
                <a16:creationId xmlns:a16="http://schemas.microsoft.com/office/drawing/2014/main" id="{23543EDA-C037-668B-41D7-EAA911995085}"/>
              </a:ext>
            </a:extLst>
          </p:cNvPr>
          <p:cNvPicPr>
            <a:picLocks noChangeAspect="1"/>
          </p:cNvPicPr>
          <p:nvPr/>
        </p:nvPicPr>
        <p:blipFill>
          <a:blip r:embed="rId3"/>
          <a:stretch>
            <a:fillRect/>
          </a:stretch>
        </p:blipFill>
        <p:spPr>
          <a:xfrm>
            <a:off x="9497709" y="2002088"/>
            <a:ext cx="1856091" cy="1193201"/>
          </a:xfrm>
          <a:prstGeom prst="rect">
            <a:avLst/>
          </a:prstGeom>
        </p:spPr>
      </p:pic>
    </p:spTree>
    <p:extLst>
      <p:ext uri="{BB962C8B-B14F-4D97-AF65-F5344CB8AC3E}">
        <p14:creationId xmlns:p14="http://schemas.microsoft.com/office/powerpoint/2010/main" val="759035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22.png">
            <a:extLst>
              <a:ext uri="{FF2B5EF4-FFF2-40B4-BE49-F238E27FC236}">
                <a16:creationId xmlns:a16="http://schemas.microsoft.com/office/drawing/2014/main" id="{5EAFC2E4-E663-2836-BEEE-1E0B6D1916E7}"/>
              </a:ext>
            </a:extLst>
          </p:cNvPr>
          <p:cNvPicPr/>
          <p:nvPr/>
        </p:nvPicPr>
        <p:blipFill>
          <a:blip r:embed="rId2"/>
          <a:srcRect/>
          <a:stretch>
            <a:fillRect/>
          </a:stretch>
        </p:blipFill>
        <p:spPr>
          <a:xfrm>
            <a:off x="7329269" y="1200563"/>
            <a:ext cx="4382928" cy="3236579"/>
          </a:xfrm>
          <a:prstGeom prst="rect">
            <a:avLst/>
          </a:prstGeom>
          <a:ln/>
        </p:spPr>
      </p:pic>
      <p:sp>
        <p:nvSpPr>
          <p:cNvPr id="3" name="Segnaposto contenuto 2">
            <a:extLst>
              <a:ext uri="{FF2B5EF4-FFF2-40B4-BE49-F238E27FC236}">
                <a16:creationId xmlns:a16="http://schemas.microsoft.com/office/drawing/2014/main" id="{E1530605-AA04-0B4C-9507-992D65AD8B20}"/>
              </a:ext>
            </a:extLst>
          </p:cNvPr>
          <p:cNvSpPr>
            <a:spLocks noGrp="1"/>
          </p:cNvSpPr>
          <p:nvPr>
            <p:ph idx="1"/>
          </p:nvPr>
        </p:nvSpPr>
        <p:spPr>
          <a:xfrm>
            <a:off x="838200" y="770527"/>
            <a:ext cx="7700889" cy="540960"/>
          </a:xfrm>
        </p:spPr>
        <p:txBody>
          <a:bodyPr/>
          <a:lstStyle/>
          <a:p>
            <a:pPr marL="0" indent="0">
              <a:lnSpc>
                <a:spcPct val="150000"/>
              </a:lnSpc>
              <a:buNone/>
            </a:pPr>
            <a:r>
              <a:rPr lang="en-GB" b="1" kern="0" dirty="0">
                <a:solidFill>
                  <a:srgbClr val="2E74B5"/>
                </a:solidFill>
                <a:effectLst/>
                <a:ea typeface="Times New Roman" panose="02020603050405020304" pitchFamily="18" charset="0"/>
              </a:rPr>
              <a:t>3.   Learning objectives classification - bloom's taxonomy</a:t>
            </a:r>
            <a:endParaRPr lang="it-IT" b="1" kern="0" dirty="0">
              <a:solidFill>
                <a:srgbClr val="2E74B5"/>
              </a:solidFill>
              <a:effectLst/>
              <a:ea typeface="Times New Roman" panose="02020603050405020304" pitchFamily="18" charset="0"/>
            </a:endParaRPr>
          </a:p>
          <a:p>
            <a:endParaRPr lang="it-IT" dirty="0"/>
          </a:p>
        </p:txBody>
      </p:sp>
      <p:sp>
        <p:nvSpPr>
          <p:cNvPr id="4" name="Segnaposto numero diapositiva 3">
            <a:extLst>
              <a:ext uri="{FF2B5EF4-FFF2-40B4-BE49-F238E27FC236}">
                <a16:creationId xmlns:a16="http://schemas.microsoft.com/office/drawing/2014/main" id="{572349E5-4E09-BD41-17FB-0A1CD41700AE}"/>
              </a:ext>
            </a:extLst>
          </p:cNvPr>
          <p:cNvSpPr>
            <a:spLocks noGrp="1"/>
          </p:cNvSpPr>
          <p:nvPr>
            <p:ph type="sldNum" sz="quarter" idx="12"/>
          </p:nvPr>
        </p:nvSpPr>
        <p:spPr/>
        <p:txBody>
          <a:bodyPr/>
          <a:lstStyle/>
          <a:p>
            <a:fld id="{C94A9C6C-1472-49E2-A08D-475DB4E3CBD3}" type="slidenum">
              <a:rPr lang="en-US" smtClean="0"/>
              <a:pPr/>
              <a:t>7</a:t>
            </a:fld>
            <a:endParaRPr lang="en-US" dirty="0"/>
          </a:p>
        </p:txBody>
      </p:sp>
      <p:sp>
        <p:nvSpPr>
          <p:cNvPr id="5" name="Titolo 1">
            <a:extLst>
              <a:ext uri="{FF2B5EF4-FFF2-40B4-BE49-F238E27FC236}">
                <a16:creationId xmlns:a16="http://schemas.microsoft.com/office/drawing/2014/main" id="{D369CFC5-18B4-DB71-D67A-4BD5EBB94FEC}"/>
              </a:ext>
            </a:extLst>
          </p:cNvPr>
          <p:cNvSpPr>
            <a:spLocks noGrp="1"/>
          </p:cNvSpPr>
          <p:nvPr>
            <p:ph type="title"/>
          </p:nvPr>
        </p:nvSpPr>
        <p:spPr>
          <a:xfrm>
            <a:off x="838200" y="248749"/>
            <a:ext cx="10515600" cy="540960"/>
          </a:xfrm>
        </p:spPr>
        <p:txBody>
          <a:bodyPr/>
          <a:lstStyle/>
          <a:p>
            <a:r>
              <a:rPr lang="it-IT" dirty="0"/>
              <a:t>D3.1: Training </a:t>
            </a:r>
            <a:r>
              <a:rPr lang="en-GB" dirty="0"/>
              <a:t>methodologies</a:t>
            </a:r>
            <a:r>
              <a:rPr lang="it-IT" dirty="0"/>
              <a:t> - report</a:t>
            </a:r>
          </a:p>
        </p:txBody>
      </p:sp>
      <p:sp>
        <p:nvSpPr>
          <p:cNvPr id="8" name="CasellaDiTesto 7">
            <a:extLst>
              <a:ext uri="{FF2B5EF4-FFF2-40B4-BE49-F238E27FC236}">
                <a16:creationId xmlns:a16="http://schemas.microsoft.com/office/drawing/2014/main" id="{6F7FA276-5504-95B3-5CEA-CF57A328C23C}"/>
              </a:ext>
            </a:extLst>
          </p:cNvPr>
          <p:cNvSpPr txBox="1"/>
          <p:nvPr/>
        </p:nvSpPr>
        <p:spPr>
          <a:xfrm>
            <a:off x="1213205" y="1267044"/>
            <a:ext cx="6497857" cy="3170099"/>
          </a:xfrm>
          <a:prstGeom prst="rect">
            <a:avLst/>
          </a:prstGeom>
          <a:noFill/>
        </p:spPr>
        <p:txBody>
          <a:bodyPr wrap="square">
            <a:spAutoFit/>
          </a:bodyPr>
          <a:lstStyle/>
          <a:p>
            <a:r>
              <a:rPr lang="en-GB" sz="2000" dirty="0">
                <a:effectLst/>
                <a:latin typeface="Calibri" panose="020F0502020204030204" pitchFamily="34" charset="0"/>
                <a:ea typeface="Calibri" panose="020F0502020204030204" pitchFamily="34" charset="0"/>
              </a:rPr>
              <a:t>To promote higher forms of thinking in education a taxonomy was created in three domains of educational activity </a:t>
            </a:r>
            <a:r>
              <a:rPr lang="en-GB" sz="2000" dirty="0">
                <a:latin typeface="Calibri" panose="020F0502020204030204" pitchFamily="34" charset="0"/>
                <a:ea typeface="Calibri" panose="020F0502020204030204" pitchFamily="34" charset="0"/>
              </a:rPr>
              <a:t> (Bloom, </a:t>
            </a:r>
            <a:r>
              <a:rPr lang="en-GB" sz="2000" i="1" dirty="0">
                <a:latin typeface="Calibri" panose="020F0502020204030204" pitchFamily="34" charset="0"/>
                <a:ea typeface="Calibri" panose="020F0502020204030204" pitchFamily="34" charset="0"/>
              </a:rPr>
              <a:t>et al.</a:t>
            </a:r>
            <a:r>
              <a:rPr lang="en-GB" sz="2000" dirty="0">
                <a:latin typeface="Calibri" panose="020F0502020204030204" pitchFamily="34" charset="0"/>
                <a:ea typeface="Calibri" panose="020F0502020204030204" pitchFamily="34" charset="0"/>
              </a:rPr>
              <a:t>, 1956).</a:t>
            </a:r>
          </a:p>
          <a:p>
            <a:endParaRPr lang="en-GB" sz="2000" dirty="0">
              <a:latin typeface="Calibri" panose="020F0502020204030204" pitchFamily="34" charset="0"/>
            </a:endParaRPr>
          </a:p>
          <a:p>
            <a:r>
              <a:rPr lang="en-US" sz="2000" u="sng" dirty="0" err="1"/>
              <a:t>Behaviourism</a:t>
            </a:r>
            <a:r>
              <a:rPr lang="en-US" sz="2000" dirty="0"/>
              <a:t>, </a:t>
            </a:r>
            <a:r>
              <a:rPr lang="en-US" sz="2000" u="sng" dirty="0"/>
              <a:t>cognitivism</a:t>
            </a:r>
            <a:r>
              <a:rPr lang="en-US" sz="2000" dirty="0"/>
              <a:t>, and </a:t>
            </a:r>
            <a:r>
              <a:rPr lang="en-US" sz="2000" u="sng" dirty="0"/>
              <a:t>constructionism</a:t>
            </a:r>
            <a:r>
              <a:rPr lang="en-US" sz="2000" dirty="0"/>
              <a:t> are the three most popular learning theories.</a:t>
            </a:r>
          </a:p>
          <a:p>
            <a:endParaRPr lang="en-US" sz="2000" dirty="0"/>
          </a:p>
          <a:p>
            <a:r>
              <a:rPr lang="en-GB" sz="2000" dirty="0">
                <a:effectLst/>
                <a:latin typeface="Calibri" panose="020F0502020204030204" pitchFamily="34" charset="0"/>
                <a:ea typeface="Calibri" panose="020F0502020204030204" pitchFamily="34" charset="0"/>
              </a:rPr>
              <a:t>Bloom’s Taxonomy also added the concept of a knowledge matrix to add a cognitive dimension </a:t>
            </a:r>
            <a:endParaRPr lang="en-US" sz="2000" dirty="0"/>
          </a:p>
          <a:p>
            <a:endParaRPr lang="it-IT" sz="2000" dirty="0"/>
          </a:p>
        </p:txBody>
      </p:sp>
      <p:sp>
        <p:nvSpPr>
          <p:cNvPr id="10" name="CasellaDiTesto 9">
            <a:extLst>
              <a:ext uri="{FF2B5EF4-FFF2-40B4-BE49-F238E27FC236}">
                <a16:creationId xmlns:a16="http://schemas.microsoft.com/office/drawing/2014/main" id="{349264DA-3834-62D9-6EC1-C8DA775FCB8E}"/>
              </a:ext>
            </a:extLst>
          </p:cNvPr>
          <p:cNvSpPr txBox="1"/>
          <p:nvPr/>
        </p:nvSpPr>
        <p:spPr>
          <a:xfrm>
            <a:off x="7729867" y="4532890"/>
            <a:ext cx="3982329" cy="710707"/>
          </a:xfrm>
          <a:prstGeom prst="rect">
            <a:avLst/>
          </a:prstGeom>
          <a:noFill/>
        </p:spPr>
        <p:txBody>
          <a:bodyPr wrap="square">
            <a:spAutoFit/>
          </a:bodyPr>
          <a:lstStyle/>
          <a:p>
            <a:pPr algn="ctr">
              <a:lnSpc>
                <a:spcPct val="115000"/>
              </a:lnSpc>
              <a:spcBef>
                <a:spcPts val="1200"/>
              </a:spcBef>
              <a:spcAft>
                <a:spcPts val="600"/>
              </a:spcAft>
            </a:pPr>
            <a:r>
              <a:rPr lang="en-GB" sz="1800" dirty="0">
                <a:effectLst/>
                <a:latin typeface="Calibri" panose="020F0502020204030204" pitchFamily="34" charset="0"/>
                <a:ea typeface="Calibri" panose="020F0502020204030204" pitchFamily="34" charset="0"/>
              </a:rPr>
              <a:t>Levels </a:t>
            </a:r>
            <a:r>
              <a:rPr lang="en-GB" dirty="0">
                <a:latin typeface="Calibri" panose="020F0502020204030204" pitchFamily="34" charset="0"/>
                <a:ea typeface="Calibri" panose="020F0502020204030204" pitchFamily="34" charset="0"/>
              </a:rPr>
              <a:t>of the r</a:t>
            </a:r>
            <a:r>
              <a:rPr lang="en-GB" sz="1800" dirty="0">
                <a:effectLst/>
                <a:latin typeface="Calibri" panose="020F0502020204030204" pitchFamily="34" charset="0"/>
                <a:ea typeface="Calibri" panose="020F0502020204030204" pitchFamily="34" charset="0"/>
              </a:rPr>
              <a:t>evised Bloom’s Taxonomy in the Cognitive domain</a:t>
            </a:r>
            <a:endParaRPr lang="it-IT" sz="1800" dirty="0">
              <a:effectLst/>
              <a:latin typeface="Calibri" panose="020F0502020204030204" pitchFamily="34" charset="0"/>
              <a:ea typeface="Calibri" panose="020F0502020204030204" pitchFamily="34" charset="0"/>
            </a:endParaRPr>
          </a:p>
        </p:txBody>
      </p:sp>
      <p:pic>
        <p:nvPicPr>
          <p:cNvPr id="11" name="image19.png" descr="Immagine che contiene tavolo&#10;&#10;Descrizione generata automaticamente">
            <a:extLst>
              <a:ext uri="{FF2B5EF4-FFF2-40B4-BE49-F238E27FC236}">
                <a16:creationId xmlns:a16="http://schemas.microsoft.com/office/drawing/2014/main" id="{A8FCEE57-3273-8464-7254-B100D2FC209F}"/>
              </a:ext>
            </a:extLst>
          </p:cNvPr>
          <p:cNvPicPr/>
          <p:nvPr/>
        </p:nvPicPr>
        <p:blipFill>
          <a:blip r:embed="rId3"/>
          <a:srcRect t="3508"/>
          <a:stretch>
            <a:fillRect/>
          </a:stretch>
        </p:blipFill>
        <p:spPr>
          <a:xfrm>
            <a:off x="1084343" y="4188690"/>
            <a:ext cx="6399382" cy="2109815"/>
          </a:xfrm>
          <a:prstGeom prst="rect">
            <a:avLst/>
          </a:prstGeom>
          <a:ln/>
        </p:spPr>
      </p:pic>
    </p:spTree>
    <p:extLst>
      <p:ext uri="{BB962C8B-B14F-4D97-AF65-F5344CB8AC3E}">
        <p14:creationId xmlns:p14="http://schemas.microsoft.com/office/powerpoint/2010/main" val="2363836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2E9EA8C-AF6F-B223-2880-B95EC0FAA8E3}"/>
              </a:ext>
            </a:extLst>
          </p:cNvPr>
          <p:cNvSpPr>
            <a:spLocks noGrp="1"/>
          </p:cNvSpPr>
          <p:nvPr>
            <p:ph idx="1"/>
          </p:nvPr>
        </p:nvSpPr>
        <p:spPr>
          <a:xfrm>
            <a:off x="838200" y="950529"/>
            <a:ext cx="6716151" cy="4956942"/>
          </a:xfrm>
        </p:spPr>
        <p:txBody>
          <a:bodyPr/>
          <a:lstStyle/>
          <a:p>
            <a:pPr marL="0" indent="0">
              <a:buNone/>
            </a:pPr>
            <a:r>
              <a:rPr lang="en-US" b="1" kern="0" dirty="0">
                <a:solidFill>
                  <a:srgbClr val="2E74B5"/>
                </a:solidFill>
              </a:rPr>
              <a:t>4.   Training Methodologies</a:t>
            </a:r>
          </a:p>
          <a:p>
            <a:pPr marL="801688" indent="-436563" defTabSz="627063">
              <a:tabLst>
                <a:tab pos="1519238" algn="l"/>
              </a:tabLst>
            </a:pPr>
            <a:r>
              <a:rPr lang="en-US" dirty="0"/>
              <a:t>4.1	In person class	</a:t>
            </a:r>
          </a:p>
          <a:p>
            <a:pPr marL="801688" indent="-436563" defTabSz="627063">
              <a:tabLst>
                <a:tab pos="1519238" algn="l"/>
              </a:tabLst>
            </a:pPr>
            <a:r>
              <a:rPr lang="en-US" dirty="0"/>
              <a:t>4.2	Online learning	</a:t>
            </a:r>
          </a:p>
          <a:p>
            <a:pPr marL="801688" indent="-436563" defTabSz="627063">
              <a:tabLst>
                <a:tab pos="1519238" algn="l"/>
              </a:tabLst>
            </a:pPr>
            <a:r>
              <a:rPr lang="en-US" dirty="0"/>
              <a:t>4.3	Microlearning	</a:t>
            </a:r>
          </a:p>
          <a:p>
            <a:pPr marL="801688" indent="-436563" defTabSz="627063">
              <a:tabLst>
                <a:tab pos="1519238" algn="l"/>
              </a:tabLst>
            </a:pPr>
            <a:r>
              <a:rPr lang="en-US" dirty="0"/>
              <a:t>4.4	Gamification	</a:t>
            </a:r>
          </a:p>
          <a:p>
            <a:pPr marL="801688" indent="-436563" defTabSz="627063">
              <a:tabLst>
                <a:tab pos="1519238" algn="l"/>
              </a:tabLst>
            </a:pPr>
            <a:r>
              <a:rPr lang="en-US" dirty="0"/>
              <a:t>4.5	Flipped classroom	</a:t>
            </a:r>
          </a:p>
          <a:p>
            <a:pPr marL="801688" indent="-436563" defTabSz="627063">
              <a:tabLst>
                <a:tab pos="1519238" algn="l"/>
              </a:tabLst>
            </a:pPr>
            <a:r>
              <a:rPr lang="en-US" dirty="0"/>
              <a:t>4.6	Blended learning	</a:t>
            </a:r>
          </a:p>
          <a:p>
            <a:pPr marL="801688" indent="-436563" defTabSz="627063">
              <a:tabLst>
                <a:tab pos="1519238" algn="l"/>
              </a:tabLst>
            </a:pPr>
            <a:r>
              <a:rPr lang="en-US" dirty="0"/>
              <a:t>4.7	Peer learning	</a:t>
            </a:r>
          </a:p>
          <a:p>
            <a:pPr marL="801688" indent="-436563" defTabSz="627063">
              <a:tabLst>
                <a:tab pos="1519238" algn="l"/>
              </a:tabLst>
            </a:pPr>
            <a:r>
              <a:rPr lang="en-US" dirty="0"/>
              <a:t>4.8	On-farm demonstration activities	</a:t>
            </a:r>
          </a:p>
          <a:p>
            <a:pPr marL="801688" indent="-436563" defTabSz="627063">
              <a:tabLst>
                <a:tab pos="1519238" algn="l"/>
              </a:tabLst>
            </a:pPr>
            <a:r>
              <a:rPr lang="en-US" dirty="0"/>
              <a:t>4.9	Action-based and participatory learning</a:t>
            </a:r>
          </a:p>
          <a:p>
            <a:pPr marL="1165225" lvl="1" indent="-342900" defTabSz="627063">
              <a:tabLst>
                <a:tab pos="1519238" algn="l"/>
              </a:tabLst>
            </a:pPr>
            <a:r>
              <a:rPr lang="en-US" i="1" dirty="0"/>
              <a:t>4.9.1	Participatory Learning and Action	</a:t>
            </a:r>
          </a:p>
          <a:p>
            <a:pPr marL="1165225" lvl="1" indent="-342900" defTabSz="627063">
              <a:tabLst>
                <a:tab pos="1519238" algn="l"/>
              </a:tabLst>
            </a:pPr>
            <a:r>
              <a:rPr lang="en-US" i="1" dirty="0"/>
              <a:t>4.9.2	Participatory training approaches</a:t>
            </a:r>
          </a:p>
          <a:p>
            <a:pPr marL="801688" indent="-436563" defTabSz="627063">
              <a:tabLst>
                <a:tab pos="1519238" algn="l"/>
              </a:tabLst>
            </a:pPr>
            <a:endParaRPr lang="en-US" dirty="0"/>
          </a:p>
          <a:p>
            <a:endParaRPr lang="it-IT" dirty="0"/>
          </a:p>
        </p:txBody>
      </p:sp>
      <p:sp>
        <p:nvSpPr>
          <p:cNvPr id="4" name="Segnaposto numero diapositiva 3">
            <a:extLst>
              <a:ext uri="{FF2B5EF4-FFF2-40B4-BE49-F238E27FC236}">
                <a16:creationId xmlns:a16="http://schemas.microsoft.com/office/drawing/2014/main" id="{69DE0622-975E-846C-28B7-B291503D7C96}"/>
              </a:ext>
            </a:extLst>
          </p:cNvPr>
          <p:cNvSpPr>
            <a:spLocks noGrp="1"/>
          </p:cNvSpPr>
          <p:nvPr>
            <p:ph type="sldNum" sz="quarter" idx="12"/>
          </p:nvPr>
        </p:nvSpPr>
        <p:spPr/>
        <p:txBody>
          <a:bodyPr/>
          <a:lstStyle/>
          <a:p>
            <a:fld id="{C94A9C6C-1472-49E2-A08D-475DB4E3CBD3}" type="slidenum">
              <a:rPr lang="en-US" smtClean="0"/>
              <a:pPr/>
              <a:t>8</a:t>
            </a:fld>
            <a:endParaRPr lang="en-US" dirty="0"/>
          </a:p>
        </p:txBody>
      </p:sp>
      <p:sp>
        <p:nvSpPr>
          <p:cNvPr id="5" name="Titolo 1">
            <a:extLst>
              <a:ext uri="{FF2B5EF4-FFF2-40B4-BE49-F238E27FC236}">
                <a16:creationId xmlns:a16="http://schemas.microsoft.com/office/drawing/2014/main" id="{A3CDC5FA-5AB5-2203-5DE9-235283184507}"/>
              </a:ext>
            </a:extLst>
          </p:cNvPr>
          <p:cNvSpPr>
            <a:spLocks noGrp="1"/>
          </p:cNvSpPr>
          <p:nvPr>
            <p:ph type="title"/>
          </p:nvPr>
        </p:nvSpPr>
        <p:spPr>
          <a:xfrm>
            <a:off x="838200" y="248749"/>
            <a:ext cx="10515600" cy="540960"/>
          </a:xfrm>
        </p:spPr>
        <p:txBody>
          <a:bodyPr/>
          <a:lstStyle/>
          <a:p>
            <a:r>
              <a:rPr lang="it-IT" dirty="0"/>
              <a:t>D3.1: Training </a:t>
            </a:r>
            <a:r>
              <a:rPr lang="en-GB" dirty="0"/>
              <a:t>methodologies</a:t>
            </a:r>
            <a:r>
              <a:rPr lang="it-IT" dirty="0"/>
              <a:t> - report</a:t>
            </a:r>
          </a:p>
        </p:txBody>
      </p:sp>
      <p:pic>
        <p:nvPicPr>
          <p:cNvPr id="2052" name="Picture 4" descr="Training Methodology - BASA">
            <a:extLst>
              <a:ext uri="{FF2B5EF4-FFF2-40B4-BE49-F238E27FC236}">
                <a16:creationId xmlns:a16="http://schemas.microsoft.com/office/drawing/2014/main" id="{CB1355A7-8774-1C63-71F0-A62E5ABA59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0385" y="789709"/>
            <a:ext cx="4629150" cy="4629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7197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D82A8E5-D0DC-5CC6-EABA-AD6CB6998E6D}"/>
              </a:ext>
            </a:extLst>
          </p:cNvPr>
          <p:cNvSpPr>
            <a:spLocks noGrp="1"/>
          </p:cNvSpPr>
          <p:nvPr>
            <p:ph idx="1"/>
          </p:nvPr>
        </p:nvSpPr>
        <p:spPr>
          <a:xfrm>
            <a:off x="838200" y="881150"/>
            <a:ext cx="9811043" cy="4774062"/>
          </a:xfrm>
        </p:spPr>
        <p:txBody>
          <a:bodyPr/>
          <a:lstStyle/>
          <a:p>
            <a:pPr marL="457200" indent="-457200">
              <a:buAutoNum type="arabicPeriod" startAt="5"/>
            </a:pPr>
            <a:r>
              <a:rPr lang="en-US" b="1" kern="0" dirty="0">
                <a:solidFill>
                  <a:srgbClr val="2E74B5"/>
                </a:solidFill>
              </a:rPr>
              <a:t>E-learning platform Access Modality</a:t>
            </a:r>
          </a:p>
          <a:p>
            <a:pPr marL="0" indent="0">
              <a:buNone/>
            </a:pPr>
            <a:r>
              <a:rPr lang="en-US" dirty="0"/>
              <a:t>E-learning platform sections and user navigation, E-learning platform languages, Available IT platforms and tools, Main categories of LMSs, Comparison among the tools available, Basic parameters for comparison, </a:t>
            </a:r>
          </a:p>
          <a:p>
            <a:pPr marL="0" indent="0">
              <a:lnSpc>
                <a:spcPct val="100000"/>
              </a:lnSpc>
              <a:buNone/>
            </a:pPr>
            <a:r>
              <a:rPr lang="en-US" dirty="0"/>
              <a:t>Advanced parameters for comparison:</a:t>
            </a:r>
          </a:p>
          <a:p>
            <a:pPr>
              <a:lnSpc>
                <a:spcPct val="100000"/>
              </a:lnSpc>
            </a:pPr>
            <a:r>
              <a:rPr lang="en-US" dirty="0"/>
              <a:t>Moodle</a:t>
            </a:r>
          </a:p>
          <a:p>
            <a:pPr>
              <a:lnSpc>
                <a:spcPct val="100000"/>
              </a:lnSpc>
            </a:pPr>
            <a:r>
              <a:rPr lang="en-US" dirty="0"/>
              <a:t>Sakai	</a:t>
            </a:r>
          </a:p>
          <a:p>
            <a:pPr>
              <a:lnSpc>
                <a:spcPct val="100000"/>
              </a:lnSpc>
            </a:pPr>
            <a:r>
              <a:rPr lang="en-US" dirty="0"/>
              <a:t>Canvas	</a:t>
            </a:r>
          </a:p>
          <a:p>
            <a:pPr>
              <a:lnSpc>
                <a:spcPct val="100000"/>
              </a:lnSpc>
            </a:pPr>
            <a:r>
              <a:rPr lang="en-US" dirty="0"/>
              <a:t>Open edX</a:t>
            </a:r>
          </a:p>
          <a:p>
            <a:pPr>
              <a:lnSpc>
                <a:spcPct val="100000"/>
              </a:lnSpc>
            </a:pPr>
            <a:r>
              <a:rPr lang="en-US" dirty="0"/>
              <a:t>Blackboard	</a:t>
            </a:r>
          </a:p>
          <a:p>
            <a:endParaRPr lang="it-IT" dirty="0"/>
          </a:p>
        </p:txBody>
      </p:sp>
      <p:sp>
        <p:nvSpPr>
          <p:cNvPr id="4" name="Segnaposto numero diapositiva 3">
            <a:extLst>
              <a:ext uri="{FF2B5EF4-FFF2-40B4-BE49-F238E27FC236}">
                <a16:creationId xmlns:a16="http://schemas.microsoft.com/office/drawing/2014/main" id="{F0668E45-575B-7A96-5DDC-F9193AAD4365}"/>
              </a:ext>
            </a:extLst>
          </p:cNvPr>
          <p:cNvSpPr>
            <a:spLocks noGrp="1"/>
          </p:cNvSpPr>
          <p:nvPr>
            <p:ph type="sldNum" sz="quarter" idx="12"/>
          </p:nvPr>
        </p:nvSpPr>
        <p:spPr/>
        <p:txBody>
          <a:bodyPr/>
          <a:lstStyle/>
          <a:p>
            <a:fld id="{C94A9C6C-1472-49E2-A08D-475DB4E3CBD3}" type="slidenum">
              <a:rPr lang="en-US" smtClean="0"/>
              <a:pPr/>
              <a:t>9</a:t>
            </a:fld>
            <a:endParaRPr lang="en-US" dirty="0"/>
          </a:p>
        </p:txBody>
      </p:sp>
      <p:sp>
        <p:nvSpPr>
          <p:cNvPr id="5" name="Titolo 1">
            <a:extLst>
              <a:ext uri="{FF2B5EF4-FFF2-40B4-BE49-F238E27FC236}">
                <a16:creationId xmlns:a16="http://schemas.microsoft.com/office/drawing/2014/main" id="{728D374C-9C8D-0DA7-EBF0-1B7BA1A21527}"/>
              </a:ext>
            </a:extLst>
          </p:cNvPr>
          <p:cNvSpPr>
            <a:spLocks noGrp="1"/>
          </p:cNvSpPr>
          <p:nvPr>
            <p:ph type="title"/>
          </p:nvPr>
        </p:nvSpPr>
        <p:spPr>
          <a:xfrm>
            <a:off x="838200" y="248749"/>
            <a:ext cx="10515600" cy="540960"/>
          </a:xfrm>
        </p:spPr>
        <p:txBody>
          <a:bodyPr/>
          <a:lstStyle/>
          <a:p>
            <a:r>
              <a:rPr lang="it-IT" dirty="0"/>
              <a:t>D3.1: Training </a:t>
            </a:r>
            <a:r>
              <a:rPr lang="en-GB" dirty="0"/>
              <a:t>methodologies</a:t>
            </a:r>
            <a:r>
              <a:rPr lang="it-IT" dirty="0"/>
              <a:t> - report</a:t>
            </a:r>
          </a:p>
        </p:txBody>
      </p:sp>
      <p:pic>
        <p:nvPicPr>
          <p:cNvPr id="6147" name="Picture 3" descr="Moodle - Open-source learning platform | Moodle.org">
            <a:extLst>
              <a:ext uri="{FF2B5EF4-FFF2-40B4-BE49-F238E27FC236}">
                <a16:creationId xmlns:a16="http://schemas.microsoft.com/office/drawing/2014/main" id="{99D07BF4-1193-E0CD-11CE-222B352D6D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7128" y="2281615"/>
            <a:ext cx="3308161" cy="841942"/>
          </a:xfrm>
          <a:prstGeom prst="rect">
            <a:avLst/>
          </a:prstGeom>
          <a:noFill/>
          <a:extLst>
            <a:ext uri="{909E8E84-426E-40DD-AFC4-6F175D3DCCD1}">
              <a14:hiddenFill xmlns:a14="http://schemas.microsoft.com/office/drawing/2010/main">
                <a:solidFill>
                  <a:srgbClr val="FFFFFF"/>
                </a:solidFill>
              </a14:hiddenFill>
            </a:ext>
          </a:extLst>
        </p:spPr>
      </p:pic>
      <p:pic>
        <p:nvPicPr>
          <p:cNvPr id="6149" name="Picture 5">
            <a:extLst>
              <a:ext uri="{FF2B5EF4-FFF2-40B4-BE49-F238E27FC236}">
                <a16:creationId xmlns:a16="http://schemas.microsoft.com/office/drawing/2014/main" id="{FD281303-94F5-469B-7DDB-21F9288E34F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24373" y="3471196"/>
            <a:ext cx="3206701" cy="841942"/>
          </a:xfrm>
          <a:prstGeom prst="rect">
            <a:avLst/>
          </a:prstGeom>
          <a:noFill/>
          <a:extLst>
            <a:ext uri="{909E8E84-426E-40DD-AFC4-6F175D3DCCD1}">
              <a14:hiddenFill xmlns:a14="http://schemas.microsoft.com/office/drawing/2010/main">
                <a:solidFill>
                  <a:srgbClr val="FFFFFF"/>
                </a:solidFill>
              </a14:hiddenFill>
            </a:ext>
          </a:extLst>
        </p:spPr>
      </p:pic>
      <p:pic>
        <p:nvPicPr>
          <p:cNvPr id="7" name="Immagine 6">
            <a:extLst>
              <a:ext uri="{FF2B5EF4-FFF2-40B4-BE49-F238E27FC236}">
                <a16:creationId xmlns:a16="http://schemas.microsoft.com/office/drawing/2014/main" id="{3DADE1B0-DFC3-3079-0A8E-A060D814C973}"/>
              </a:ext>
            </a:extLst>
          </p:cNvPr>
          <p:cNvPicPr>
            <a:picLocks noChangeAspect="1"/>
          </p:cNvPicPr>
          <p:nvPr/>
        </p:nvPicPr>
        <p:blipFill>
          <a:blip r:embed="rId4"/>
          <a:stretch>
            <a:fillRect/>
          </a:stretch>
        </p:blipFill>
        <p:spPr>
          <a:xfrm>
            <a:off x="3784209" y="3268181"/>
            <a:ext cx="3735388" cy="1307385"/>
          </a:xfrm>
          <a:prstGeom prst="rect">
            <a:avLst/>
          </a:prstGeom>
        </p:spPr>
      </p:pic>
      <p:pic>
        <p:nvPicPr>
          <p:cNvPr id="8" name="Immagine 7">
            <a:extLst>
              <a:ext uri="{FF2B5EF4-FFF2-40B4-BE49-F238E27FC236}">
                <a16:creationId xmlns:a16="http://schemas.microsoft.com/office/drawing/2014/main" id="{F11CD00D-378E-00F3-A05D-8299EC2AE6D9}"/>
              </a:ext>
            </a:extLst>
          </p:cNvPr>
          <p:cNvPicPr>
            <a:picLocks noChangeAspect="1"/>
          </p:cNvPicPr>
          <p:nvPr/>
        </p:nvPicPr>
        <p:blipFill>
          <a:blip r:embed="rId5"/>
          <a:stretch>
            <a:fillRect/>
          </a:stretch>
        </p:blipFill>
        <p:spPr>
          <a:xfrm>
            <a:off x="7920111" y="4756270"/>
            <a:ext cx="3010963" cy="1204385"/>
          </a:xfrm>
          <a:prstGeom prst="rect">
            <a:avLst/>
          </a:prstGeom>
        </p:spPr>
      </p:pic>
      <p:pic>
        <p:nvPicPr>
          <p:cNvPr id="6151" name="Picture 7" descr="Blackboard Logo, history, meaning, symbol, PNG">
            <a:extLst>
              <a:ext uri="{FF2B5EF4-FFF2-40B4-BE49-F238E27FC236}">
                <a16:creationId xmlns:a16="http://schemas.microsoft.com/office/drawing/2014/main" id="{6B9DBF07-E360-7CDE-F66B-EAF274864D2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27918" y="4575566"/>
            <a:ext cx="2591679" cy="14513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0297011"/>
      </p:ext>
    </p:extLst>
  </p:cSld>
  <p:clrMapOvr>
    <a:masterClrMapping/>
  </p:clrMapOvr>
</p:sld>
</file>

<file path=ppt/theme/theme1.xml><?xml version="1.0" encoding="utf-8"?>
<a:theme xmlns:a="http://schemas.openxmlformats.org/drawingml/2006/main" name="CoLLaboratE-ThemeNew">
  <a:themeElements>
    <a:clrScheme name="Θέμα του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Θέμα του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Θέμα του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LLaboratE-ThemeNew" id="{AD441D31-B38D-4F89-B57E-CC0212D26925}" vid="{A4654D39-5463-4B11-90A2-3C333BBC5873}"/>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29364</TotalTime>
  <Words>1072</Words>
  <Application>Microsoft Office PowerPoint</Application>
  <PresentationFormat>Widescreen</PresentationFormat>
  <Paragraphs>105</Paragraphs>
  <Slides>12</Slides>
  <Notes>1</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12</vt:i4>
      </vt:variant>
    </vt:vector>
  </HeadingPairs>
  <TitlesOfParts>
    <vt:vector size="16" baseType="lpstr">
      <vt:lpstr>Arial</vt:lpstr>
      <vt:lpstr>Bahnschrift Light Condensed</vt:lpstr>
      <vt:lpstr>Calibri</vt:lpstr>
      <vt:lpstr>CoLLaboratE-ThemeNew</vt:lpstr>
      <vt:lpstr>FIELDS project meeting WP3 - New tools and training design</vt:lpstr>
      <vt:lpstr>WP3 – New tools and training design (UNITO) M4-M45</vt:lpstr>
      <vt:lpstr>Presentazione standard di PowerPoint</vt:lpstr>
      <vt:lpstr>T3.1  Methodology definition </vt:lpstr>
      <vt:lpstr>D3.1: Training methodologies - report</vt:lpstr>
      <vt:lpstr>D3.1: Training methodologies - report</vt:lpstr>
      <vt:lpstr>D3.1: Training methodologies - report</vt:lpstr>
      <vt:lpstr>D3.1: Training methodologies - report</vt:lpstr>
      <vt:lpstr>D3.1: Training methodologies - report</vt:lpstr>
      <vt:lpstr>T3.1  Methodology definition - Conclusions </vt:lpstr>
      <vt:lpstr>Thank you for your attention!</vt:lpstr>
      <vt:lpstr>D3.1: Training methodologies - report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WP1 - Project Management</dc:title>
  <dc:creator>Fotis Dimeas</dc:creator>
  <cp:lastModifiedBy>Francesca </cp:lastModifiedBy>
  <cp:revision>249</cp:revision>
  <dcterms:created xsi:type="dcterms:W3CDTF">2018-10-15T13:11:22Z</dcterms:created>
  <dcterms:modified xsi:type="dcterms:W3CDTF">2022-05-30T13:35:36Z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0484126-3486-41a9-802e-7f1e2277276c_Enabled">
    <vt:lpwstr>True</vt:lpwstr>
  </property>
  <property fmtid="{D5CDD505-2E9C-101B-9397-08002B2CF9AE}" pid="3" name="MSIP_Label_d0484126-3486-41a9-802e-7f1e2277276c_SiteId">
    <vt:lpwstr>eec01f8e-737f-43e3-9ed5-f8a59913bd82</vt:lpwstr>
  </property>
  <property fmtid="{D5CDD505-2E9C-101B-9397-08002B2CF9AE}" pid="4" name="MSIP_Label_d0484126-3486-41a9-802e-7f1e2277276c_Owner">
    <vt:lpwstr>pal.johan.from@nmbu.no</vt:lpwstr>
  </property>
  <property fmtid="{D5CDD505-2E9C-101B-9397-08002B2CF9AE}" pid="5" name="MSIP_Label_d0484126-3486-41a9-802e-7f1e2277276c_SetDate">
    <vt:lpwstr>2020-01-11T12:05:33.3131731Z</vt:lpwstr>
  </property>
  <property fmtid="{D5CDD505-2E9C-101B-9397-08002B2CF9AE}" pid="6" name="MSIP_Label_d0484126-3486-41a9-802e-7f1e2277276c_Name">
    <vt:lpwstr>Internal</vt:lpwstr>
  </property>
  <property fmtid="{D5CDD505-2E9C-101B-9397-08002B2CF9AE}" pid="7" name="MSIP_Label_d0484126-3486-41a9-802e-7f1e2277276c_Application">
    <vt:lpwstr>Microsoft Azure Information Protection</vt:lpwstr>
  </property>
  <property fmtid="{D5CDD505-2E9C-101B-9397-08002B2CF9AE}" pid="8" name="MSIP_Label_d0484126-3486-41a9-802e-7f1e2277276c_ActionId">
    <vt:lpwstr>d4a85e94-51e7-46ba-8cf1-49bfd1a7a6de</vt:lpwstr>
  </property>
  <property fmtid="{D5CDD505-2E9C-101B-9397-08002B2CF9AE}" pid="9" name="MSIP_Label_d0484126-3486-41a9-802e-7f1e2277276c_Extended_MSFT_Method">
    <vt:lpwstr>Automatic</vt:lpwstr>
  </property>
  <property fmtid="{D5CDD505-2E9C-101B-9397-08002B2CF9AE}" pid="10" name="Sensitivity">
    <vt:lpwstr>Internal</vt:lpwstr>
  </property>
</Properties>
</file>