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1" r:id="rId3"/>
    <p:sldId id="286" r:id="rId4"/>
    <p:sldId id="294" r:id="rId5"/>
    <p:sldId id="295" r:id="rId6"/>
    <p:sldId id="476" r:id="rId7"/>
    <p:sldId id="477" r:id="rId8"/>
    <p:sldId id="478" r:id="rId9"/>
    <p:sldId id="482" r:id="rId10"/>
    <p:sldId id="4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ECE"/>
    <a:srgbClr val="864033"/>
    <a:srgbClr val="8C5C16"/>
    <a:srgbClr val="2A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103" autoAdjust="0"/>
  </p:normalViewPr>
  <p:slideViewPr>
    <p:cSldViewPr snapToGrid="0">
      <p:cViewPr varScale="1">
        <p:scale>
          <a:sx n="63" d="100"/>
          <a:sy n="63" d="100"/>
        </p:scale>
        <p:origin x="14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7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42409-6A04-4DC6-AC3A-D3758287A8F2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032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  <a:latin typeface="+mn-lt"/>
              </a:rPr>
              <a:t>WP3 – New Tools &amp; Training Design</a:t>
            </a: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+mn-lt"/>
              </a:rPr>
              <a:t>TPM Paris</a:t>
            </a:r>
          </a:p>
          <a:p>
            <a:r>
              <a:rPr lang="en-US" sz="1800" dirty="0">
                <a:latin typeface="+mn-lt"/>
              </a:rPr>
              <a:t>30-31/05/2022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A4FE9CB-450E-30A5-07AB-4057AFE9E7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/>
              <a:t>Billy Goodburn</a:t>
            </a:r>
          </a:p>
          <a:p>
            <a:r>
              <a:rPr lang="en-US" sz="2000" b="1" dirty="0"/>
              <a:t>Head of Learning &amp; Development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AB1DDF-D91D-4E28-B910-2D4891400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24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55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WP3 – T3.2 Curricular Design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  <p:sp>
        <p:nvSpPr>
          <p:cNvPr id="9" name="Θέση κειμένου 6">
            <a:extLst>
              <a:ext uri="{FF2B5EF4-FFF2-40B4-BE49-F238E27FC236}">
                <a16:creationId xmlns:a16="http://schemas.microsoft.com/office/drawing/2014/main" id="{6E82165B-BA97-E768-0581-8C53E28C6B33}"/>
              </a:ext>
            </a:extLst>
          </p:cNvPr>
          <p:cNvSpPr txBox="1">
            <a:spLocks/>
          </p:cNvSpPr>
          <p:nvPr/>
        </p:nvSpPr>
        <p:spPr>
          <a:xfrm>
            <a:off x="471488" y="1412240"/>
            <a:ext cx="7886700" cy="41757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Duration: M17-M21</a:t>
            </a:r>
          </a:p>
          <a:p>
            <a:endParaRPr lang="en-US" dirty="0"/>
          </a:p>
          <a:p>
            <a:r>
              <a:rPr lang="en-US" dirty="0">
                <a:solidFill>
                  <a:srgbClr val="2B8ECE"/>
                </a:solidFill>
              </a:rPr>
              <a:t>Leader</a:t>
            </a:r>
            <a:r>
              <a:rPr lang="en-US" dirty="0"/>
              <a:t>: </a:t>
            </a:r>
            <a:r>
              <a:rPr lang="en-US" b="1" dirty="0"/>
              <a:t>ICOS</a:t>
            </a:r>
            <a:endParaRPr lang="en-US" dirty="0"/>
          </a:p>
          <a:p>
            <a:r>
              <a:rPr lang="en-US" dirty="0">
                <a:solidFill>
                  <a:srgbClr val="2B8ECE"/>
                </a:solidFill>
              </a:rPr>
              <a:t>Partners Involved</a:t>
            </a:r>
            <a:r>
              <a:rPr lang="en-US" dirty="0"/>
              <a:t>: </a:t>
            </a:r>
          </a:p>
          <a:p>
            <a:r>
              <a:rPr lang="en-US" dirty="0"/>
              <a:t>UNITO, CONFAGRI, ISEKI, ICOS, AERES, UHOH, CERTH, ACTIA, GAIA, GZS, LVA, AC3A, FIAB, FENACORE, INFOR, SEVT, EFB, </a:t>
            </a:r>
            <a:r>
              <a:rPr lang="en-US" dirty="0" err="1"/>
              <a:t>EfVET</a:t>
            </a:r>
            <a:r>
              <a:rPr lang="en-US" dirty="0"/>
              <a:t>, CEPI</a:t>
            </a:r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308344" y="881150"/>
            <a:ext cx="8591107" cy="505229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Develop the outline of 7/10 occupational profiles, which corresponds to the job profiles identified in T2.1 and T2.4</a:t>
            </a:r>
          </a:p>
          <a:p>
            <a:endParaRPr lang="en-US" sz="900" dirty="0"/>
          </a:p>
          <a:p>
            <a:r>
              <a:rPr lang="en-US" dirty="0"/>
              <a:t>at least one per topic (sustainability, digitalisation, bioeconomy).</a:t>
            </a:r>
            <a:endParaRPr lang="it-IT" dirty="0"/>
          </a:p>
          <a:p>
            <a:endParaRPr lang="en-US" sz="900" dirty="0"/>
          </a:p>
          <a:p>
            <a:r>
              <a:rPr lang="en-US" dirty="0"/>
              <a:t>Two levels: EQF level 4 (farmers, foresters and SMEs) and one for EQF level 5 (students) in line with the sector changing needs in the short to longer term.</a:t>
            </a:r>
          </a:p>
          <a:p>
            <a:endParaRPr lang="en-US" dirty="0"/>
          </a:p>
          <a:p>
            <a:r>
              <a:rPr lang="en-US" dirty="0"/>
              <a:t>Each occupational profile outline will correspond approximately to 680 h, </a:t>
            </a:r>
          </a:p>
          <a:p>
            <a:pPr lvl="1"/>
            <a:r>
              <a:rPr lang="en-US" dirty="0"/>
              <a:t>120 online,</a:t>
            </a:r>
          </a:p>
          <a:p>
            <a:pPr lvl="1"/>
            <a:r>
              <a:rPr lang="en-US" dirty="0"/>
              <a:t>180 in-class</a:t>
            </a:r>
          </a:p>
          <a:p>
            <a:pPr lvl="1"/>
            <a:r>
              <a:rPr lang="en-US" dirty="0"/>
              <a:t>360 as a work based</a:t>
            </a:r>
          </a:p>
          <a:p>
            <a:pPr lvl="1"/>
            <a:r>
              <a:rPr lang="en-US" dirty="0"/>
              <a:t>20 hours for the assessment</a:t>
            </a:r>
          </a:p>
          <a:p>
            <a:pPr lvl="1"/>
            <a:r>
              <a:rPr lang="en-US" dirty="0"/>
              <a:t>allow for the EQAVET certification.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number of hours dedicated to sustainability, bioeconomy, forestry and digitalisation, soft skills will vary among countries, following the country roadmaps developed in TX2.4</a:t>
            </a:r>
          </a:p>
          <a:p>
            <a:pPr marL="0" indent="0">
              <a:buNone/>
            </a:pPr>
            <a:endParaRPr lang="en-US" sz="9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493037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Deliverables:</a:t>
            </a:r>
          </a:p>
          <a:p>
            <a:pPr marL="0" indent="0">
              <a:buNone/>
            </a:pPr>
            <a:r>
              <a:rPr lang="en-US" dirty="0"/>
              <a:t>Curricula Report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dirty="0"/>
              <a:t>Description</a:t>
            </a:r>
          </a:p>
          <a:p>
            <a:pPr marL="0" indent="0">
              <a:buNone/>
            </a:pPr>
            <a:r>
              <a:rPr lang="en-US" dirty="0"/>
              <a:t>This deliverable will present in detail 10 curricula outlines,</a:t>
            </a:r>
          </a:p>
          <a:p>
            <a:pPr marL="0" indent="0">
              <a:buNone/>
            </a:pPr>
            <a:r>
              <a:rPr lang="en-US" dirty="0"/>
              <a:t>referred to the </a:t>
            </a:r>
            <a:r>
              <a:rPr lang="en-US" dirty="0" err="1"/>
              <a:t>prioritised</a:t>
            </a:r>
            <a:r>
              <a:rPr lang="en-US" dirty="0"/>
              <a:t> ones.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Due date September 2021 (M21)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Language(s)</a:t>
            </a:r>
          </a:p>
          <a:p>
            <a:pPr marL="0" indent="0">
              <a:buNone/>
            </a:pPr>
            <a:r>
              <a:rPr lang="en-US" dirty="0"/>
              <a:t>English, German, French, Greek, Italian, Dutch, Spanish,</a:t>
            </a:r>
          </a:p>
          <a:p>
            <a:pPr marL="0" indent="0">
              <a:buNone/>
            </a:pPr>
            <a:r>
              <a:rPr lang="en-US" dirty="0"/>
              <a:t>Slovenian, Finnish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/>
              <a:t>Media(s) Electronic (+ platform layer)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308344" y="881150"/>
            <a:ext cx="8591107" cy="5275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u="sng" dirty="0"/>
              <a:t>Design Process:</a:t>
            </a:r>
          </a:p>
          <a:p>
            <a:pPr marL="0" indent="0">
              <a:buNone/>
            </a:pPr>
            <a:endParaRPr lang="en-US" sz="900" b="1" u="sng" dirty="0"/>
          </a:p>
          <a:p>
            <a:pPr marL="0" indent="0">
              <a:buNone/>
            </a:pPr>
            <a:r>
              <a:rPr lang="en-US" dirty="0"/>
              <a:t>Establish L/O’s </a:t>
            </a:r>
          </a:p>
          <a:p>
            <a:pPr marL="0" indent="0">
              <a:buNone/>
            </a:pPr>
            <a:r>
              <a:rPr lang="en-US" dirty="0"/>
              <a:t>(based on the ESCO Skills - European Skills, Competences,          </a:t>
            </a:r>
          </a:p>
          <a:p>
            <a:pPr marL="0" indent="0">
              <a:buNone/>
            </a:pPr>
            <a:r>
              <a:rPr lang="en-US" dirty="0"/>
              <a:t>Qualifications and Occupations - part of the Europe 2020 strategy.)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Mapped to Occupational Profiles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Identify the Learning Assessment</a:t>
            </a:r>
          </a:p>
          <a:p>
            <a:pPr>
              <a:buFont typeface="+mj-lt"/>
              <a:buAutoNum type="arabicPeriod"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Outline the training material that has to be developed</a:t>
            </a:r>
          </a:p>
          <a:p>
            <a:pPr marL="0" indent="0">
              <a:buNone/>
            </a:pPr>
            <a:r>
              <a:rPr lang="en-US" dirty="0"/>
              <a:t>(Focus will be on What’s missing)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7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628650" y="248749"/>
            <a:ext cx="5507990" cy="540960"/>
          </a:xfrm>
        </p:spPr>
        <p:txBody>
          <a:bodyPr/>
          <a:lstStyle/>
          <a:p>
            <a:r>
              <a:rPr lang="en-US" dirty="0"/>
              <a:t>T3.2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3FDC3-C19B-0003-C491-EB8F7D7473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36"/>
            <a:ext cx="9144000" cy="619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9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03242A-5F42-45F2-DA95-5ECB6071C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985521"/>
            <a:ext cx="8258175" cy="52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3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834E26-4554-0D1A-A100-051C0F862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1040"/>
            <a:ext cx="9144000" cy="55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0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T3.2  Curricular Design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462086" y="1318030"/>
            <a:ext cx="8591107" cy="4717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b="1" u="sng" dirty="0"/>
              <a:t>Next Steps</a:t>
            </a:r>
          </a:p>
          <a:p>
            <a:pPr marL="0" indent="0">
              <a:buNone/>
            </a:pPr>
            <a:endParaRPr lang="en-US" sz="900" b="1" u="sng" dirty="0"/>
          </a:p>
          <a:p>
            <a:pPr marL="0" indent="0">
              <a:buNone/>
            </a:pPr>
            <a:r>
              <a:rPr lang="en-US" dirty="0"/>
              <a:t>Identify Existing materials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Map LO’s to Skills &amp; Competencies – Double Check Occ Profiles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Focus on What’s missing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24904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3441</TotalTime>
  <Words>358</Words>
  <Application>Microsoft Office PowerPoint</Application>
  <PresentationFormat>On-screen Show (4:3)</PresentationFormat>
  <Paragraphs>78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Bahnschrift Light Condensed</vt:lpstr>
      <vt:lpstr>Calibri</vt:lpstr>
      <vt:lpstr>CoLLaboratE-ThemeNew</vt:lpstr>
      <vt:lpstr>WP3 – New Tools &amp; Training Design</vt:lpstr>
      <vt:lpstr>WP3 – T3.2 Curricular Design</vt:lpstr>
      <vt:lpstr>T3.2  Curricular Design</vt:lpstr>
      <vt:lpstr>T3.2  Curricular Design</vt:lpstr>
      <vt:lpstr>T3.2  Curricular Design</vt:lpstr>
      <vt:lpstr>T3.2</vt:lpstr>
      <vt:lpstr>T3.2  Curricular Design</vt:lpstr>
      <vt:lpstr>T3.2  Curricular Design</vt:lpstr>
      <vt:lpstr>T3.2  Curricular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Billy Goodburn</cp:lastModifiedBy>
  <cp:revision>101</cp:revision>
  <dcterms:created xsi:type="dcterms:W3CDTF">2018-10-15T13:11:22Z</dcterms:created>
  <dcterms:modified xsi:type="dcterms:W3CDTF">2022-05-30T08:47:10Z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