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1" r:id="rId3"/>
    <p:sldId id="263" r:id="rId4"/>
    <p:sldId id="264" r:id="rId5"/>
    <p:sldId id="287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BA51B2C1-57FA-464C-91A1-06D8C1153B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8106130" y="47803"/>
            <a:ext cx="1031454" cy="9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11" name="Immagine 10">
            <a:extLst>
              <a:ext uri="{FF2B5EF4-FFF2-40B4-BE49-F238E27FC236}">
                <a16:creationId xmlns:a16="http://schemas.microsoft.com/office/drawing/2014/main" id="{4DC32B3F-852B-490B-99B8-CB844D3034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8039775" y="12192"/>
            <a:ext cx="1031454" cy="9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jpeg"/><Relationship Id="rId18" Type="http://schemas.openxmlformats.org/officeDocument/2006/relationships/image" Target="../media/image22.png"/><Relationship Id="rId26" Type="http://schemas.openxmlformats.org/officeDocument/2006/relationships/image" Target="../media/image30.jpe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tiff"/><Relationship Id="rId17" Type="http://schemas.openxmlformats.org/officeDocument/2006/relationships/image" Target="../media/image21.jpeg"/><Relationship Id="rId25" Type="http://schemas.openxmlformats.org/officeDocument/2006/relationships/image" Target="../media/image29.png"/><Relationship Id="rId33" Type="http://schemas.openxmlformats.org/officeDocument/2006/relationships/image" Target="../media/image37.jpe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jpeg"/><Relationship Id="rId29" Type="http://schemas.openxmlformats.org/officeDocument/2006/relationships/image" Target="../media/image3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5" Type="http://schemas.openxmlformats.org/officeDocument/2006/relationships/image" Target="../media/image9.png"/><Relationship Id="rId15" Type="http://schemas.openxmlformats.org/officeDocument/2006/relationships/image" Target="../media/image19.jpeg"/><Relationship Id="rId23" Type="http://schemas.openxmlformats.org/officeDocument/2006/relationships/image" Target="../media/image27.jpeg"/><Relationship Id="rId28" Type="http://schemas.openxmlformats.org/officeDocument/2006/relationships/image" Target="../media/image32.png"/><Relationship Id="rId10" Type="http://schemas.openxmlformats.org/officeDocument/2006/relationships/image" Target="../media/image14.png"/><Relationship Id="rId19" Type="http://schemas.openxmlformats.org/officeDocument/2006/relationships/image" Target="../media/image23.jpeg"/><Relationship Id="rId31" Type="http://schemas.openxmlformats.org/officeDocument/2006/relationships/image" Target="../media/image35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6.jpeg"/><Relationship Id="rId27" Type="http://schemas.openxmlformats.org/officeDocument/2006/relationships/image" Target="../media/image31.jpeg"/><Relationship Id="rId30" Type="http://schemas.openxmlformats.org/officeDocument/2006/relationships/image" Target="../media/image34.jpeg"/><Relationship Id="rId8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T 3.3 – Apprenticeship scheme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 fontScale="92500"/>
          </a:bodyPr>
          <a:lstStyle/>
          <a:p>
            <a:r>
              <a:rPr lang="en-US" dirty="0"/>
              <a:t>Aeres</a:t>
            </a:r>
          </a:p>
          <a:p>
            <a:r>
              <a:rPr lang="en-US" dirty="0"/>
              <a:t>Marg Leijdens, Daniel van Straten, Jan </a:t>
            </a:r>
            <a:r>
              <a:rPr lang="en-US" dirty="0" err="1"/>
              <a:t>GUndeleach</a:t>
            </a:r>
            <a:endParaRPr lang="en-US" dirty="0"/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Task 3.3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Duration: M 17 – M 22  extended</a:t>
            </a:r>
          </a:p>
          <a:p>
            <a:pPr marL="0" indent="0">
              <a:buNone/>
            </a:pPr>
            <a:endParaRPr lang="en-US" dirty="0"/>
          </a:p>
          <a:p>
            <a:pPr algn="l"/>
            <a:r>
              <a:rPr lang="en-US" dirty="0"/>
              <a:t>Partners involved: </a:t>
            </a:r>
          </a:p>
          <a:p>
            <a:pPr marL="0" indent="0" algn="l">
              <a:buNone/>
            </a:pPr>
            <a:r>
              <a:rPr lang="nl-NL" dirty="0"/>
              <a:t>UNITO, CONFAGRI, FENACORE, LLL-P, LVA, SEVT, FIAB, AP, EFB, CONFAGRI PT, ACTIA, GAIA, ICOS, SCOOP, UCLM, GZS, ANIA, INFOR, AC3A, UHOH, PA, </a:t>
            </a:r>
            <a:r>
              <a:rPr lang="nl-NL" dirty="0" err="1"/>
              <a:t>EfVET</a:t>
            </a:r>
            <a:r>
              <a:rPr lang="nl-NL" dirty="0"/>
              <a:t>, CEPI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Aim: Design of the apprenticeship scheme considering the</a:t>
            </a:r>
          </a:p>
          <a:p>
            <a:pPr marL="0" indent="0">
              <a:buNone/>
            </a:pPr>
            <a:r>
              <a:rPr lang="en-US" dirty="0"/>
              <a:t>COM(2017) 563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Objectives</a:t>
            </a:r>
            <a:r>
              <a:rPr lang="nl-NL" dirty="0"/>
              <a:t> of COM(2017) 563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24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general objective </a:t>
            </a:r>
          </a:p>
          <a:p>
            <a:pPr marL="0" indent="0" algn="l">
              <a:buNone/>
            </a:pPr>
            <a:r>
              <a:rPr lang="en-US" dirty="0"/>
              <a:t>to improve the employability and personal development of apprentices </a:t>
            </a:r>
          </a:p>
          <a:p>
            <a:pPr marL="0" indent="0" algn="l">
              <a:buNone/>
            </a:pPr>
            <a:r>
              <a:rPr lang="en-US" dirty="0"/>
              <a:t>contribute to the development of a highly qualified workforce whose skills and qualifications match </a:t>
            </a:r>
            <a:r>
              <a:rPr lang="en-US" dirty="0" err="1"/>
              <a:t>labour</a:t>
            </a:r>
            <a:r>
              <a:rPr lang="en-US" dirty="0"/>
              <a:t> market needs.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b="1" dirty="0"/>
              <a:t>The specific objective</a:t>
            </a:r>
            <a:r>
              <a:rPr lang="en-US" dirty="0"/>
              <a:t>:</a:t>
            </a:r>
          </a:p>
          <a:p>
            <a:pPr marL="0" indent="0" algn="l">
              <a:buNone/>
            </a:pPr>
            <a:r>
              <a:rPr lang="en-US" dirty="0"/>
              <a:t>To provide a coherent framework for apprenticeships</a:t>
            </a:r>
          </a:p>
          <a:p>
            <a:pPr marL="0" indent="0" algn="l">
              <a:buNone/>
            </a:pPr>
            <a:r>
              <a:rPr lang="en-US" dirty="0"/>
              <a:t>To support apprenticeship reforms in the Member States to enhance the quality and effectiveness of apprenticeships.</a:t>
            </a:r>
          </a:p>
          <a:p>
            <a:pPr marL="0" indent="0" algn="l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Recommendations for high-quality and effective apprenticeships</a:t>
            </a:r>
            <a:endParaRPr lang="nl-NL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3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3.3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Design of apprenticeship within Fields</a:t>
            </a:r>
          </a:p>
          <a:p>
            <a:pPr marL="0" indent="0">
              <a:buNone/>
            </a:pPr>
            <a:endParaRPr lang="en-US" b="1" dirty="0"/>
          </a:p>
          <a:p>
            <a:pPr>
              <a:buFontTx/>
              <a:buChar char="-"/>
            </a:pPr>
            <a:r>
              <a:rPr lang="en-US" dirty="0"/>
              <a:t>360 hours (of 680) of course is </a:t>
            </a:r>
            <a:r>
              <a:rPr lang="en-US" dirty="0" err="1"/>
              <a:t>workbased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Initial learners (students) do a full apprenticeship</a:t>
            </a:r>
          </a:p>
          <a:p>
            <a:pPr>
              <a:buFontTx/>
              <a:buChar char="-"/>
            </a:pPr>
            <a:r>
              <a:rPr lang="en-US" dirty="0"/>
              <a:t>Continuing learners (professionals) do a modular apprenticeship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  Topic and content of course needs to be decided</a:t>
            </a:r>
          </a:p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5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1CCA2E-8EAC-421A-8E40-B53C6A03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Θέση κειμένου 6">
            <a:extLst>
              <a:ext uri="{FF2B5EF4-FFF2-40B4-BE49-F238E27FC236}">
                <a16:creationId xmlns:a16="http://schemas.microsoft.com/office/drawing/2014/main" id="{25598F17-134D-4070-99CB-C0A577F2FF61}"/>
              </a:ext>
            </a:extLst>
          </p:cNvPr>
          <p:cNvSpPr txBox="1">
            <a:spLocks/>
          </p:cNvSpPr>
          <p:nvPr/>
        </p:nvSpPr>
        <p:spPr>
          <a:xfrm>
            <a:off x="628650" y="1739260"/>
            <a:ext cx="7886700" cy="3173208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E98A55BF-3DFE-4743-A57D-AB44F2E19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84" y="858904"/>
            <a:ext cx="7886700" cy="979827"/>
          </a:xfrm>
        </p:spPr>
        <p:txBody>
          <a:bodyPr>
            <a:normAutofit/>
          </a:bodyPr>
          <a:lstStyle/>
          <a:p>
            <a:r>
              <a:rPr lang="en-US" sz="3200" b="1" dirty="0"/>
              <a:t>Examples of stage / apprenticeship</a:t>
            </a:r>
            <a:r>
              <a:rPr lang="nb-NO" sz="3200" dirty="0"/>
              <a:t>	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6381202-3EC2-41EA-983F-82F6CC63C170}"/>
              </a:ext>
            </a:extLst>
          </p:cNvPr>
          <p:cNvSpPr txBox="1"/>
          <p:nvPr/>
        </p:nvSpPr>
        <p:spPr>
          <a:xfrm>
            <a:off x="628649" y="1630021"/>
            <a:ext cx="688110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nl-NL" sz="2400" b="0" i="0" dirty="0" err="1">
                <a:effectLst/>
                <a:latin typeface="Calibri" panose="020F0502020204030204" pitchFamily="34" charset="0"/>
              </a:rPr>
              <a:t>Internship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2400" b="0" i="0" dirty="0">
                <a:effectLst/>
                <a:latin typeface="Calibri" panose="020F0502020204030204" pitchFamily="34" charset="0"/>
              </a:rPr>
              <a:t>  A semester in a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year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</a:rPr>
              <a:t>  1 or 2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days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a week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during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school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year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/>
            <a:endParaRPr lang="nl-NL" sz="2400" b="0" i="0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nl-NL" sz="2400" b="0" i="0" dirty="0">
                <a:effectLst/>
                <a:latin typeface="Calibri" panose="020F0502020204030204" pitchFamily="34" charset="0"/>
              </a:rPr>
              <a:t>Field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visits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 </a:t>
            </a:r>
          </a:p>
          <a:p>
            <a:pPr algn="l" rtl="0" fontAlgn="base"/>
            <a:endParaRPr lang="nl-NL" sz="2400" dirty="0">
              <a:latin typeface="Calibri" panose="020F0502020204030204" pitchFamily="34" charset="0"/>
            </a:endParaRPr>
          </a:p>
          <a:p>
            <a:pPr algn="l" rtl="0" fontAlgn="base"/>
            <a:r>
              <a:rPr lang="nl-NL" sz="2400" b="0" i="0" dirty="0">
                <a:effectLst/>
                <a:latin typeface="Calibri" panose="020F0502020204030204" pitchFamily="34" charset="0"/>
              </a:rPr>
              <a:t>100%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workbased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 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Apprenticeship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(Learning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by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doing</a:t>
            </a:r>
            <a:r>
              <a:rPr lang="nl-NL" sz="2400" dirty="0">
                <a:latin typeface="Calibri" panose="020F0502020204030204" pitchFamily="34" charset="0"/>
              </a:rPr>
              <a:t>) </a:t>
            </a:r>
            <a:r>
              <a:rPr lang="nl-NL" sz="2400" dirty="0" err="1">
                <a:latin typeface="Calibri" panose="020F0502020204030204" pitchFamily="34" charset="0"/>
              </a:rPr>
              <a:t>incompany</a:t>
            </a:r>
            <a:r>
              <a:rPr lang="nl-NL" sz="2400" dirty="0">
                <a:latin typeface="Calibri" panose="020F0502020204030204" pitchFamily="34" charset="0"/>
              </a:rPr>
              <a:t> </a:t>
            </a:r>
          </a:p>
          <a:p>
            <a:pPr algn="l" rtl="0" fontAlgn="base"/>
            <a:endParaRPr lang="nl-NL" sz="2400" dirty="0">
              <a:latin typeface="Calibri" panose="020F0502020204030204" pitchFamily="34" charset="0"/>
            </a:endParaRPr>
          </a:p>
          <a:p>
            <a:pPr algn="l" rtl="0" fontAlgn="base"/>
            <a:r>
              <a:rPr lang="nl-NL" sz="2400" b="0" i="0" dirty="0">
                <a:effectLst/>
                <a:latin typeface="Calibri" panose="020F0502020204030204" pitchFamily="34" charset="0"/>
              </a:rPr>
              <a:t>Student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paired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</a:t>
            </a:r>
            <a:r>
              <a:rPr lang="nl-NL" sz="2400" b="0" i="0" dirty="0" err="1">
                <a:effectLst/>
                <a:latin typeface="Calibri" panose="020F0502020204030204" pitchFamily="34" charset="0"/>
              </a:rPr>
              <a:t>with</a:t>
            </a:r>
            <a:r>
              <a:rPr lang="nl-NL" sz="2400" b="0" i="0" dirty="0">
                <a:effectLst/>
                <a:latin typeface="Calibri" panose="020F0502020204030204" pitchFamily="34" charset="0"/>
              </a:rPr>
              <a:t> a professional</a:t>
            </a:r>
          </a:p>
        </p:txBody>
      </p:sp>
    </p:spTree>
    <p:extLst>
      <p:ext uri="{BB962C8B-B14F-4D97-AF65-F5344CB8AC3E}">
        <p14:creationId xmlns:p14="http://schemas.microsoft.com/office/powerpoint/2010/main" val="399313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47" y="228457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id="{65DEBD90-D19D-44E1-83DF-43620783F382}"/>
              </a:ext>
            </a:extLst>
          </p:cNvPr>
          <p:cNvSpPr txBox="1">
            <a:spLocks/>
          </p:cNvSpPr>
          <p:nvPr/>
        </p:nvSpPr>
        <p:spPr>
          <a:xfrm>
            <a:off x="332572" y="5501154"/>
            <a:ext cx="7886700" cy="756592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&lt;Contact partner, </a:t>
            </a:r>
            <a:r>
              <a:rPr lang="en-US" sz="1800" dirty="0" err="1"/>
              <a:t>Organisation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&lt;Email contact partner&gt;</a:t>
            </a:r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5A9AC59B-56BA-408F-90FC-3A6ABAB0AC7B}"/>
              </a:ext>
            </a:extLst>
          </p:cNvPr>
          <p:cNvGrpSpPr/>
          <p:nvPr/>
        </p:nvGrpSpPr>
        <p:grpSpPr>
          <a:xfrm>
            <a:off x="505807" y="1175189"/>
            <a:ext cx="8132385" cy="4247208"/>
            <a:chOff x="505807" y="1175189"/>
            <a:chExt cx="8132385" cy="4247208"/>
          </a:xfrm>
        </p:grpSpPr>
        <p:grpSp>
          <p:nvGrpSpPr>
            <p:cNvPr id="2149" name="Gruppo 2148">
              <a:extLst>
                <a:ext uri="{FF2B5EF4-FFF2-40B4-BE49-F238E27FC236}">
                  <a16:creationId xmlns:a16="http://schemas.microsoft.com/office/drawing/2014/main" id="{6938B44A-796C-4CFD-94B0-2C4F5FE7FDF5}"/>
                </a:ext>
              </a:extLst>
            </p:cNvPr>
            <p:cNvGrpSpPr/>
            <p:nvPr/>
          </p:nvGrpSpPr>
          <p:grpSpPr>
            <a:xfrm>
              <a:off x="505807" y="1175189"/>
              <a:ext cx="8132385" cy="4247208"/>
              <a:chOff x="561976" y="1122198"/>
              <a:chExt cx="8132385" cy="4247208"/>
            </a:xfrm>
          </p:grpSpPr>
          <p:pic>
            <p:nvPicPr>
              <p:cNvPr id="155" name="Immagine 154">
                <a:extLst>
                  <a:ext uri="{FF2B5EF4-FFF2-40B4-BE49-F238E27FC236}">
                    <a16:creationId xmlns:a16="http://schemas.microsoft.com/office/drawing/2014/main" id="{34EA405D-7F7D-4CE4-AC44-C236CD8B7B90}"/>
                  </a:ext>
                </a:extLst>
              </p:cNvPr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7590" y="2066517"/>
                <a:ext cx="1212821" cy="45800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6" name="Immagine 155">
                <a:extLst>
                  <a:ext uri="{FF2B5EF4-FFF2-40B4-BE49-F238E27FC236}">
                    <a16:creationId xmlns:a16="http://schemas.microsoft.com/office/drawing/2014/main" id="{8DD5F0B0-0484-48DF-B7A9-B9B46AFE482D}"/>
                  </a:ext>
                </a:extLst>
              </p:cNvPr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2416" y="2200275"/>
                <a:ext cx="1230333" cy="50538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7" name="Immagine 156">
                <a:extLst>
                  <a:ext uri="{FF2B5EF4-FFF2-40B4-BE49-F238E27FC236}">
                    <a16:creationId xmlns:a16="http://schemas.microsoft.com/office/drawing/2014/main" id="{2B203592-19AA-42CA-A1BA-9F8B4644638F}"/>
                  </a:ext>
                </a:extLst>
              </p:cNvPr>
              <p:cNvPicPr/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61976" y="2000251"/>
                <a:ext cx="1327904" cy="39352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58" name="Immagine 157">
                <a:extLst>
                  <a:ext uri="{FF2B5EF4-FFF2-40B4-BE49-F238E27FC236}">
                    <a16:creationId xmlns:a16="http://schemas.microsoft.com/office/drawing/2014/main" id="{07C8F74A-5B61-4244-AC15-10706D298CB1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3018" y="1122198"/>
                <a:ext cx="1043939" cy="4410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9" name="Immagine 158">
                <a:extLst>
                  <a:ext uri="{FF2B5EF4-FFF2-40B4-BE49-F238E27FC236}">
                    <a16:creationId xmlns:a16="http://schemas.microsoft.com/office/drawing/2014/main" id="{54DED8C5-4414-4E48-8AEB-A0867ED7A178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276350" y="1208500"/>
                <a:ext cx="1029789" cy="506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0" name="Immagine 159">
                <a:extLst>
                  <a:ext uri="{FF2B5EF4-FFF2-40B4-BE49-F238E27FC236}">
                    <a16:creationId xmlns:a16="http://schemas.microsoft.com/office/drawing/2014/main" id="{67FB50D9-F194-4C29-81BE-838AE0A9FC08}"/>
                  </a:ext>
                </a:extLst>
              </p:cNvPr>
              <p:cNvPicPr/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018636" y="1238046"/>
                <a:ext cx="836817" cy="38740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1" name="Immagine 160">
                <a:extLst>
                  <a:ext uri="{FF2B5EF4-FFF2-40B4-BE49-F238E27FC236}">
                    <a16:creationId xmlns:a16="http://schemas.microsoft.com/office/drawing/2014/main" id="{0D94944F-48DD-4E80-A43F-2A1295C22B8C}"/>
                  </a:ext>
                </a:extLst>
              </p:cNvPr>
              <p:cNvPicPr/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44" b="10777"/>
              <a:stretch/>
            </p:blipFill>
            <p:spPr bwMode="auto">
              <a:xfrm>
                <a:off x="3680341" y="2072855"/>
                <a:ext cx="1612671" cy="15240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rnd">
                <a:solidFill>
                  <a:srgbClr val="FFFFFF"/>
                </a:solidFill>
              </a:ln>
              <a:effectLst>
                <a:outerShdw blurRad="50000" algn="tl" rotWithShape="0">
                  <a:srgbClr val="000000">
                    <a:alpha val="41000"/>
                  </a:srgbClr>
                </a:outerShdw>
              </a:effectLst>
              <a:scene3d>
                <a:camera prst="orthographicFront"/>
                <a:lightRig rig="twoPt" dir="t">
                  <a:rot lat="0" lon="0" rev="7800000"/>
                </a:lightRig>
              </a:scene3d>
              <a:sp3d contourW="6350">
                <a:bevelT w="50800" h="16510"/>
                <a:contourClr>
                  <a:srgbClr val="C0C0C0"/>
                </a:contourClr>
              </a:sp3d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2" name="Immagine 161">
                <a:extLst>
                  <a:ext uri="{FF2B5EF4-FFF2-40B4-BE49-F238E27FC236}">
                    <a16:creationId xmlns:a16="http://schemas.microsoft.com/office/drawing/2014/main" id="{2404C417-368E-470C-9A2C-4E49374F7398}"/>
                  </a:ext>
                </a:extLst>
              </p:cNvPr>
              <p:cNvPicPr/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8137" y="1181271"/>
                <a:ext cx="815570" cy="3810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3" name="Immagine 162">
                <a:extLst>
                  <a:ext uri="{FF2B5EF4-FFF2-40B4-BE49-F238E27FC236}">
                    <a16:creationId xmlns:a16="http://schemas.microsoft.com/office/drawing/2014/main" id="{20D1BF64-A832-40F0-A62A-EBC7EBC44709}"/>
                  </a:ext>
                </a:extLst>
              </p:cNvPr>
              <p:cNvPicPr/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2069" y="1169372"/>
                <a:ext cx="1066717" cy="2938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4" name="Immagine 163">
                <a:extLst>
                  <a:ext uri="{FF2B5EF4-FFF2-40B4-BE49-F238E27FC236}">
                    <a16:creationId xmlns:a16="http://schemas.microsoft.com/office/drawing/2014/main" id="{3E972B44-89D4-42F8-807F-698AAE4D15F3}"/>
                  </a:ext>
                </a:extLst>
              </p:cNvPr>
              <p:cNvPicPr/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7488" y="3781425"/>
                <a:ext cx="1161062" cy="3984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5" name="Immagine 164">
                <a:extLst>
                  <a:ext uri="{FF2B5EF4-FFF2-40B4-BE49-F238E27FC236}">
                    <a16:creationId xmlns:a16="http://schemas.microsoft.com/office/drawing/2014/main" id="{D85BE486-DF54-4821-B308-F801734ACEA6}"/>
                  </a:ext>
                </a:extLst>
              </p:cNvPr>
              <p:cNvPicPr/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815763" y="2809875"/>
                <a:ext cx="470862" cy="533712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6" name="Immagine 165">
                <a:extLst>
                  <a:ext uri="{FF2B5EF4-FFF2-40B4-BE49-F238E27FC236}">
                    <a16:creationId xmlns:a16="http://schemas.microsoft.com/office/drawing/2014/main" id="{040B623A-5840-4891-8257-5CDE306CBD87}"/>
                  </a:ext>
                </a:extLst>
              </p:cNvPr>
              <p:cNvPicPr/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75621" y="1762437"/>
                <a:ext cx="933218" cy="3319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7" name="Immagine 166">
                <a:extLst>
                  <a:ext uri="{FF2B5EF4-FFF2-40B4-BE49-F238E27FC236}">
                    <a16:creationId xmlns:a16="http://schemas.microsoft.com/office/drawing/2014/main" id="{8E6210E5-E849-4082-8E8B-2FB44B9F6AE1}"/>
                  </a:ext>
                </a:extLst>
              </p:cNvPr>
              <p:cNvPicPr/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6545" y="2745885"/>
                <a:ext cx="540623" cy="47346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8" name="Immagine 167">
                <a:extLst>
                  <a:ext uri="{FF2B5EF4-FFF2-40B4-BE49-F238E27FC236}">
                    <a16:creationId xmlns:a16="http://schemas.microsoft.com/office/drawing/2014/main" id="{3DE2C529-1C42-4F48-9D05-EB49E8D73A80}"/>
                  </a:ext>
                </a:extLst>
              </p:cNvPr>
              <p:cNvPicPr/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294720" y="2107108"/>
                <a:ext cx="1399641" cy="398494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9" name="Immagine 168">
                <a:extLst>
                  <a:ext uri="{FF2B5EF4-FFF2-40B4-BE49-F238E27FC236}">
                    <a16:creationId xmlns:a16="http://schemas.microsoft.com/office/drawing/2014/main" id="{B8E561EA-4662-49D6-A42A-9951162108C9}"/>
                  </a:ext>
                </a:extLst>
              </p:cNvPr>
              <p:cNvPicPr/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7715" y="2924175"/>
                <a:ext cx="669110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0" name="Immagine 169">
                <a:extLst>
                  <a:ext uri="{FF2B5EF4-FFF2-40B4-BE49-F238E27FC236}">
                    <a16:creationId xmlns:a16="http://schemas.microsoft.com/office/drawing/2014/main" id="{8AE5AAAA-3266-4CD7-AA01-8EAA7EB5FF02}"/>
                  </a:ext>
                </a:extLst>
              </p:cNvPr>
              <p:cNvPicPr/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5416" y="3691053"/>
                <a:ext cx="689325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1" name="Immagine 170">
                <a:extLst>
                  <a:ext uri="{FF2B5EF4-FFF2-40B4-BE49-F238E27FC236}">
                    <a16:creationId xmlns:a16="http://schemas.microsoft.com/office/drawing/2014/main" id="{388D9862-02F5-4341-A4A5-B603DFF1DEE3}"/>
                  </a:ext>
                </a:extLst>
              </p:cNvPr>
              <p:cNvPicPr/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525"/>
              <a:stretch/>
            </p:blipFill>
            <p:spPr bwMode="auto">
              <a:xfrm>
                <a:off x="2026757" y="3552775"/>
                <a:ext cx="1158230" cy="400319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2" name="Immagine 171">
                <a:extLst>
                  <a:ext uri="{FF2B5EF4-FFF2-40B4-BE49-F238E27FC236}">
                    <a16:creationId xmlns:a16="http://schemas.microsoft.com/office/drawing/2014/main" id="{D374DEEA-9D97-49A1-A352-D03136C75B70}"/>
                  </a:ext>
                </a:extLst>
              </p:cNvPr>
              <p:cNvPicPr/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1798" y="4349081"/>
                <a:ext cx="613216" cy="6794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3" name="Immagine 172">
                <a:extLst>
                  <a:ext uri="{FF2B5EF4-FFF2-40B4-BE49-F238E27FC236}">
                    <a16:creationId xmlns:a16="http://schemas.microsoft.com/office/drawing/2014/main" id="{F63ED7F2-F1EE-4802-A85B-A758D57978CE}"/>
                  </a:ext>
                </a:extLst>
              </p:cNvPr>
              <p:cNvPicPr/>
              <p:nvPr/>
            </p:nvPicPr>
            <p:blipFill rotWithShape="1"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36649"/>
              <a:stretch/>
            </p:blipFill>
            <p:spPr bwMode="auto">
              <a:xfrm>
                <a:off x="4071416" y="3654518"/>
                <a:ext cx="107061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4" name="Immagine 173">
                <a:extLst>
                  <a:ext uri="{FF2B5EF4-FFF2-40B4-BE49-F238E27FC236}">
                    <a16:creationId xmlns:a16="http://schemas.microsoft.com/office/drawing/2014/main" id="{EB65C0F9-62FA-423A-A329-01F40076CECC}"/>
                  </a:ext>
                </a:extLst>
              </p:cNvPr>
              <p:cNvPicPr/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303" t="11627" r="8292" b="7899"/>
              <a:stretch/>
            </p:blipFill>
            <p:spPr bwMode="auto">
              <a:xfrm>
                <a:off x="5592732" y="2995603"/>
                <a:ext cx="1013453" cy="574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5" name="Immagine 174">
                <a:extLst>
                  <a:ext uri="{FF2B5EF4-FFF2-40B4-BE49-F238E27FC236}">
                    <a16:creationId xmlns:a16="http://schemas.microsoft.com/office/drawing/2014/main" id="{6820BCA3-71D3-47C9-9109-3EC90BCE9EA8}"/>
                  </a:ext>
                </a:extLst>
              </p:cNvPr>
              <p:cNvPicPr/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34301" y="2717258"/>
                <a:ext cx="533100" cy="7303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6" name="Immagine 175">
                <a:extLst>
                  <a:ext uri="{FF2B5EF4-FFF2-40B4-BE49-F238E27FC236}">
                    <a16:creationId xmlns:a16="http://schemas.microsoft.com/office/drawing/2014/main" id="{1C2F374F-A68E-4F67-A91B-C3622EC4343D}"/>
                  </a:ext>
                </a:extLst>
              </p:cNvPr>
              <p:cNvPicPr/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58901" y="2828557"/>
                <a:ext cx="931545" cy="37211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7" name="Immagine 176">
                <a:extLst>
                  <a:ext uri="{FF2B5EF4-FFF2-40B4-BE49-F238E27FC236}">
                    <a16:creationId xmlns:a16="http://schemas.microsoft.com/office/drawing/2014/main" id="{1781EE73-C433-4285-9B2F-7C8815263BB3}"/>
                  </a:ext>
                </a:extLst>
              </p:cNvPr>
              <p:cNvPicPr/>
              <p:nvPr/>
            </p:nvPicPr>
            <p:blipFill rotWithShape="1"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6470" t="-14364" r="-8843" b="-26693"/>
              <a:stretch/>
            </p:blipFill>
            <p:spPr bwMode="auto">
              <a:xfrm>
                <a:off x="2008669" y="4543827"/>
                <a:ext cx="805136" cy="43751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8" name="Immagine 177">
                <a:extLst>
                  <a:ext uri="{FF2B5EF4-FFF2-40B4-BE49-F238E27FC236}">
                    <a16:creationId xmlns:a16="http://schemas.microsoft.com/office/drawing/2014/main" id="{14966F3A-BBCA-4683-86AB-274848120A01}"/>
                  </a:ext>
                </a:extLst>
              </p:cNvPr>
              <p:cNvPicPr/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407" y="4927735"/>
                <a:ext cx="908008" cy="35446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9" name="Immagine 178">
                <a:extLst>
                  <a:ext uri="{FF2B5EF4-FFF2-40B4-BE49-F238E27FC236}">
                    <a16:creationId xmlns:a16="http://schemas.microsoft.com/office/drawing/2014/main" id="{B7C33491-C9D0-4F7F-82B5-C8EA3BF5914B}"/>
                  </a:ext>
                </a:extLst>
              </p:cNvPr>
              <p:cNvPicPr/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4987" y="4049809"/>
                <a:ext cx="581827" cy="3690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0" name="Immagine 179">
                <a:extLst>
                  <a:ext uri="{FF2B5EF4-FFF2-40B4-BE49-F238E27FC236}">
                    <a16:creationId xmlns:a16="http://schemas.microsoft.com/office/drawing/2014/main" id="{699370E8-91AE-4D91-B524-913F3C8362B4}"/>
                  </a:ext>
                </a:extLst>
              </p:cNvPr>
              <p:cNvPicPr/>
              <p:nvPr/>
            </p:nvPicPr>
            <p:blipFill rotWithShape="1"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255719" y="4115348"/>
                <a:ext cx="922752" cy="505387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81" name="Immagine 180">
                <a:extLst>
                  <a:ext uri="{FF2B5EF4-FFF2-40B4-BE49-F238E27FC236}">
                    <a16:creationId xmlns:a16="http://schemas.microsoft.com/office/drawing/2014/main" id="{C9500430-FFFE-4FB9-A791-37E41B9A56F7}"/>
                  </a:ext>
                </a:extLst>
              </p:cNvPr>
              <p:cNvPicPr/>
              <p:nvPr/>
            </p:nvPicPr>
            <p:blipFill rotWithShape="1"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27342"/>
              <a:stretch/>
            </p:blipFill>
            <p:spPr bwMode="auto">
              <a:xfrm>
                <a:off x="7090030" y="4365471"/>
                <a:ext cx="1229562" cy="364888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82" name="Immagine 181">
                <a:extLst>
                  <a:ext uri="{FF2B5EF4-FFF2-40B4-BE49-F238E27FC236}">
                    <a16:creationId xmlns:a16="http://schemas.microsoft.com/office/drawing/2014/main" id="{07CE7946-D4C5-422A-8BD5-E38C41AA389E}"/>
                  </a:ext>
                </a:extLst>
              </p:cNvPr>
              <p:cNvPicPr/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8071" y="4222198"/>
                <a:ext cx="589280" cy="6387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3" name="Immagine 182">
                <a:extLst>
                  <a:ext uri="{FF2B5EF4-FFF2-40B4-BE49-F238E27FC236}">
                    <a16:creationId xmlns:a16="http://schemas.microsoft.com/office/drawing/2014/main" id="{31598A49-4639-41A2-955D-0725493C4878}"/>
                  </a:ext>
                </a:extLst>
              </p:cNvPr>
              <p:cNvPicPr/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836224" y="4872732"/>
                <a:ext cx="1926525" cy="49667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4" name="Immagine 183">
                <a:extLst>
                  <a:ext uri="{FF2B5EF4-FFF2-40B4-BE49-F238E27FC236}">
                    <a16:creationId xmlns:a16="http://schemas.microsoft.com/office/drawing/2014/main" id="{87D5F2A2-C19E-46F5-9C15-30DCE78C3596}"/>
                  </a:ext>
                </a:extLst>
              </p:cNvPr>
              <p:cNvPicPr/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8778" y="1199484"/>
                <a:ext cx="680493" cy="66024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5" name="Immagine 184">
                <a:extLst>
                  <a:ext uri="{FF2B5EF4-FFF2-40B4-BE49-F238E27FC236}">
                    <a16:creationId xmlns:a16="http://schemas.microsoft.com/office/drawing/2014/main" id="{508248BB-8DFF-4B1C-88E0-6A1843C9EA65}"/>
                  </a:ext>
                </a:extLst>
              </p:cNvPr>
              <p:cNvPicPr/>
              <p:nvPr/>
            </p:nvPicPr>
            <p:blipFill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3620" y="3675077"/>
                <a:ext cx="998693" cy="43068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D465896-0632-4F40-9B50-47F9F1838D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697" y="4967103"/>
              <a:ext cx="958615" cy="403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3336</TotalTime>
  <Words>268</Words>
  <Application>Microsoft Office PowerPoint</Application>
  <PresentationFormat>Diavoorstelling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Bahnschrift Light Condensed</vt:lpstr>
      <vt:lpstr>Calibri</vt:lpstr>
      <vt:lpstr>CoLLaboratE-ThemeNew</vt:lpstr>
      <vt:lpstr>T 3.3 – Apprenticeship scheme</vt:lpstr>
      <vt:lpstr>Task 3.3</vt:lpstr>
      <vt:lpstr>Objectives of COM(2017) 563</vt:lpstr>
      <vt:lpstr>Task 3.3 </vt:lpstr>
      <vt:lpstr>Examples of stage / apprenticeship 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Francesca Sanna</dc:creator>
  <cp:lastModifiedBy>Marg Leijdens</cp:lastModifiedBy>
  <cp:revision>91</cp:revision>
  <dcterms:created xsi:type="dcterms:W3CDTF">2018-10-15T13:11:22Z</dcterms:created>
  <dcterms:modified xsi:type="dcterms:W3CDTF">2022-05-30T12:16:15Z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