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8"/>
  </p:notesMasterIdLst>
  <p:sldIdLst>
    <p:sldId id="256" r:id="rId2"/>
    <p:sldId id="261" r:id="rId3"/>
    <p:sldId id="263" r:id="rId4"/>
    <p:sldId id="264" r:id="rId5"/>
    <p:sldId id="287" r:id="rId6"/>
    <p:sldId id="28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64033"/>
    <a:srgbClr val="8C5C16"/>
    <a:srgbClr val="2A8ECE"/>
    <a:srgbClr val="2B8ECE"/>
    <a:srgbClr val="2B8FCE"/>
    <a:srgbClr val="87CDD1"/>
    <a:srgbClr val="304A89"/>
    <a:srgbClr val="2C8FCE"/>
    <a:srgbClr val="344F5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75" autoAdjust="0"/>
    <p:restoredTop sz="94660"/>
  </p:normalViewPr>
  <p:slideViewPr>
    <p:cSldViewPr snapToGrid="0">
      <p:cViewPr varScale="1">
        <p:scale>
          <a:sx n="79" d="100"/>
          <a:sy n="79" d="100"/>
        </p:scale>
        <p:origin x="76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B9B23E-DEB0-4420-BC71-D8B3CD1A85A1}" type="datetimeFigureOut">
              <a:rPr lang="en-US" smtClean="0"/>
              <a:t>5/30/2022</a:t>
            </a:fld>
            <a:endParaRPr lang="en-US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B3957E-673A-4113-866E-902DC5EB048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6789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B3957E-673A-4113-866E-902DC5EB048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5994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6582" y="2136070"/>
            <a:ext cx="7772400" cy="699626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>
              <a:defRPr sz="4000">
                <a:solidFill>
                  <a:srgbClr val="2C8FCE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1312" y="3184201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8" name="Imagen 63">
            <a:extLst>
              <a:ext uri="{FF2B5EF4-FFF2-40B4-BE49-F238E27FC236}">
                <a16:creationId xmlns:a16="http://schemas.microsoft.com/office/drawing/2014/main" id="{9640C764-0693-4692-88CD-79560008EF3B}"/>
              </a:ext>
            </a:extLst>
          </p:cNvPr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376695" y="602951"/>
            <a:ext cx="2525406" cy="720462"/>
          </a:xfrm>
          <a:prstGeom prst="rect">
            <a:avLst/>
          </a:prstGeom>
          <a:noFill/>
        </p:spPr>
      </p:pic>
      <p:grpSp>
        <p:nvGrpSpPr>
          <p:cNvPr id="10" name="Gruppo 9">
            <a:extLst>
              <a:ext uri="{FF2B5EF4-FFF2-40B4-BE49-F238E27FC236}">
                <a16:creationId xmlns:a16="http://schemas.microsoft.com/office/drawing/2014/main" id="{02C40B21-B539-4F12-961A-C154654FD5BB}"/>
              </a:ext>
            </a:extLst>
          </p:cNvPr>
          <p:cNvGrpSpPr/>
          <p:nvPr userDrawn="1"/>
        </p:nvGrpSpPr>
        <p:grpSpPr>
          <a:xfrm>
            <a:off x="0" y="6236599"/>
            <a:ext cx="9143999" cy="635256"/>
            <a:chOff x="0" y="5126182"/>
            <a:chExt cx="12192000" cy="670976"/>
          </a:xfrm>
        </p:grpSpPr>
        <p:sp>
          <p:nvSpPr>
            <p:cNvPr id="11" name="Rettangolo 10">
              <a:extLst>
                <a:ext uri="{FF2B5EF4-FFF2-40B4-BE49-F238E27FC236}">
                  <a16:creationId xmlns:a16="http://schemas.microsoft.com/office/drawing/2014/main" id="{6DF0E9FC-401C-4D00-B672-23319FEF56CC}"/>
                </a:ext>
              </a:extLst>
            </p:cNvPr>
            <p:cNvSpPr/>
            <p:nvPr/>
          </p:nvSpPr>
          <p:spPr>
            <a:xfrm>
              <a:off x="0" y="5126182"/>
              <a:ext cx="1884219" cy="670976"/>
            </a:xfrm>
            <a:prstGeom prst="rect">
              <a:avLst/>
            </a:prstGeom>
            <a:solidFill>
              <a:srgbClr val="87CDD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rgbClr val="87CDD1"/>
                </a:solidFill>
              </a:endParaRPr>
            </a:p>
          </p:txBody>
        </p:sp>
        <p:pic>
          <p:nvPicPr>
            <p:cNvPr id="12" name="Immagine 11">
              <a:extLst>
                <a:ext uri="{FF2B5EF4-FFF2-40B4-BE49-F238E27FC236}">
                  <a16:creationId xmlns:a16="http://schemas.microsoft.com/office/drawing/2014/main" id="{D106D06E-DDDC-4659-ABF3-6D91D3E5A8C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3727" y="5274006"/>
              <a:ext cx="1316181" cy="386609"/>
            </a:xfrm>
            <a:prstGeom prst="rect">
              <a:avLst/>
            </a:prstGeom>
          </p:spPr>
        </p:pic>
        <p:sp>
          <p:nvSpPr>
            <p:cNvPr id="13" name="Rettangolo 12">
              <a:extLst>
                <a:ext uri="{FF2B5EF4-FFF2-40B4-BE49-F238E27FC236}">
                  <a16:creationId xmlns:a16="http://schemas.microsoft.com/office/drawing/2014/main" id="{36CC2890-2385-4EE6-BA34-9FF031F07B14}"/>
                </a:ext>
              </a:extLst>
            </p:cNvPr>
            <p:cNvSpPr/>
            <p:nvPr/>
          </p:nvSpPr>
          <p:spPr>
            <a:xfrm>
              <a:off x="1884219" y="5126182"/>
              <a:ext cx="10307781" cy="670976"/>
            </a:xfrm>
            <a:prstGeom prst="rect">
              <a:avLst/>
            </a:prstGeom>
            <a:gradFill flip="none" rotWithShape="1">
              <a:gsLst>
                <a:gs pos="0">
                  <a:srgbClr val="2A8ECE"/>
                </a:gs>
                <a:gs pos="86000">
                  <a:srgbClr val="298DCE">
                    <a:tint val="44500"/>
                    <a:satMod val="160000"/>
                  </a:srgbClr>
                </a:gs>
                <a:gs pos="100000">
                  <a:srgbClr val="298DCE">
                    <a:tint val="23500"/>
                    <a:satMod val="16000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/>
            </a:p>
          </p:txBody>
        </p:sp>
        <p:sp>
          <p:nvSpPr>
            <p:cNvPr id="14" name="CasellaDiTesto 13">
              <a:extLst>
                <a:ext uri="{FF2B5EF4-FFF2-40B4-BE49-F238E27FC236}">
                  <a16:creationId xmlns:a16="http://schemas.microsoft.com/office/drawing/2014/main" id="{06BE790D-D487-4934-961F-0F4A02FF4DBE}"/>
                </a:ext>
              </a:extLst>
            </p:cNvPr>
            <p:cNvSpPr txBox="1"/>
            <p:nvPr/>
          </p:nvSpPr>
          <p:spPr>
            <a:xfrm>
              <a:off x="1927239" y="5201603"/>
              <a:ext cx="10264760" cy="5201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300" dirty="0">
                  <a:solidFill>
                    <a:srgbClr val="864033"/>
                  </a:solidFill>
                  <a:effectLst/>
                  <a:latin typeface="Bahnschrift Light Condensed" panose="020B0502040204020203" pitchFamily="34" charset="0"/>
                </a:rPr>
                <a:t>ADDRESSING THE CURRENT AND FUTURE SKILL NEEDS FOR SUSTAINABILITY, DIGITALIZATION </a:t>
              </a:r>
              <a:br>
                <a:rPr lang="en-GB" sz="1300" dirty="0">
                  <a:solidFill>
                    <a:srgbClr val="864033"/>
                  </a:solidFill>
                  <a:effectLst/>
                  <a:latin typeface="Bahnschrift Light Condensed" panose="020B0502040204020203" pitchFamily="34" charset="0"/>
                </a:rPr>
              </a:br>
              <a:r>
                <a:rPr lang="en-GB" sz="1300" dirty="0">
                  <a:solidFill>
                    <a:srgbClr val="864033"/>
                  </a:solidFill>
                  <a:effectLst/>
                  <a:latin typeface="Bahnschrift Light Condensed" panose="020B0502040204020203" pitchFamily="34" charset="0"/>
                </a:rPr>
                <a:t>AND THE BIO-ECONOMY IN AGRICULTURE: EUROPEAN SKILLS AGENDA AND STRATEGY - AGREEMENT 612664-EPP-1-2019-1-IT-EPPKA2-SSA-B</a:t>
              </a:r>
            </a:p>
          </p:txBody>
        </p:sp>
      </p:grpSp>
      <p:pic>
        <p:nvPicPr>
          <p:cNvPr id="5" name="Immagine 4">
            <a:extLst>
              <a:ext uri="{FF2B5EF4-FFF2-40B4-BE49-F238E27FC236}">
                <a16:creationId xmlns:a16="http://schemas.microsoft.com/office/drawing/2014/main" id="{4EB48FB0-2033-4B3F-99A1-2F7E07CD3EC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05" b="8936"/>
          <a:stretch/>
        </p:blipFill>
        <p:spPr>
          <a:xfrm>
            <a:off x="241899" y="139392"/>
            <a:ext cx="1818825" cy="1709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3904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48749"/>
            <a:ext cx="7886700" cy="54096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2B8ECE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881150"/>
            <a:ext cx="7886700" cy="564157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95793" y="6614616"/>
            <a:ext cx="2057400" cy="23164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94A9C6C-1472-49E2-A08D-475DB4E3CBD3}" type="slidenum">
              <a:rPr lang="en-US" smtClean="0"/>
              <a:pPr/>
              <a:t>‹nr.›</a:t>
            </a:fld>
            <a:endParaRPr lang="en-US" dirty="0"/>
          </a:p>
        </p:txBody>
      </p:sp>
      <p:cxnSp>
        <p:nvCxnSpPr>
          <p:cNvPr id="7" name="Ευθεία γραμμή σύνδεσης 6"/>
          <p:cNvCxnSpPr/>
          <p:nvPr/>
        </p:nvCxnSpPr>
        <p:spPr>
          <a:xfrm>
            <a:off x="628650" y="702148"/>
            <a:ext cx="7886700" cy="0"/>
          </a:xfrm>
          <a:prstGeom prst="line">
            <a:avLst/>
          </a:prstGeom>
          <a:ln w="28575">
            <a:solidFill>
              <a:srgbClr val="2A8EC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uppo 7">
            <a:extLst>
              <a:ext uri="{FF2B5EF4-FFF2-40B4-BE49-F238E27FC236}">
                <a16:creationId xmlns:a16="http://schemas.microsoft.com/office/drawing/2014/main" id="{21D46DD2-AB32-4FC0-B24C-6DE6102BB473}"/>
              </a:ext>
            </a:extLst>
          </p:cNvPr>
          <p:cNvGrpSpPr/>
          <p:nvPr userDrawn="1"/>
        </p:nvGrpSpPr>
        <p:grpSpPr>
          <a:xfrm>
            <a:off x="-1" y="6318703"/>
            <a:ext cx="8728365" cy="540960"/>
            <a:chOff x="0" y="5126182"/>
            <a:chExt cx="11819413" cy="670976"/>
          </a:xfrm>
        </p:grpSpPr>
        <p:sp>
          <p:nvSpPr>
            <p:cNvPr id="9" name="Rettangolo 8">
              <a:extLst>
                <a:ext uri="{FF2B5EF4-FFF2-40B4-BE49-F238E27FC236}">
                  <a16:creationId xmlns:a16="http://schemas.microsoft.com/office/drawing/2014/main" id="{EB989505-A38D-465C-9787-FD2E06AB96BE}"/>
                </a:ext>
              </a:extLst>
            </p:cNvPr>
            <p:cNvSpPr/>
            <p:nvPr/>
          </p:nvSpPr>
          <p:spPr>
            <a:xfrm>
              <a:off x="0" y="5126182"/>
              <a:ext cx="1884219" cy="670976"/>
            </a:xfrm>
            <a:prstGeom prst="rect">
              <a:avLst/>
            </a:prstGeom>
            <a:solidFill>
              <a:srgbClr val="87CDD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rgbClr val="87CDD1"/>
                </a:solidFill>
              </a:endParaRPr>
            </a:p>
          </p:txBody>
        </p:sp>
        <p:pic>
          <p:nvPicPr>
            <p:cNvPr id="10" name="Immagine 9">
              <a:extLst>
                <a:ext uri="{FF2B5EF4-FFF2-40B4-BE49-F238E27FC236}">
                  <a16:creationId xmlns:a16="http://schemas.microsoft.com/office/drawing/2014/main" id="{CA87E740-4759-49BC-AFFC-111A262D15B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3727" y="5274006"/>
              <a:ext cx="1316181" cy="386609"/>
            </a:xfrm>
            <a:prstGeom prst="rect">
              <a:avLst/>
            </a:prstGeom>
          </p:spPr>
        </p:pic>
        <p:sp>
          <p:nvSpPr>
            <p:cNvPr id="11" name="Rettangolo 10">
              <a:extLst>
                <a:ext uri="{FF2B5EF4-FFF2-40B4-BE49-F238E27FC236}">
                  <a16:creationId xmlns:a16="http://schemas.microsoft.com/office/drawing/2014/main" id="{9B6C6BB8-11E9-4237-BBB1-74E8EDF69250}"/>
                </a:ext>
              </a:extLst>
            </p:cNvPr>
            <p:cNvSpPr/>
            <p:nvPr/>
          </p:nvSpPr>
          <p:spPr>
            <a:xfrm>
              <a:off x="1884219" y="5126182"/>
              <a:ext cx="9935194" cy="670976"/>
            </a:xfrm>
            <a:prstGeom prst="rect">
              <a:avLst/>
            </a:prstGeom>
            <a:gradFill flip="none" rotWithShape="1">
              <a:gsLst>
                <a:gs pos="0">
                  <a:srgbClr val="2A8ECE"/>
                </a:gs>
                <a:gs pos="86000">
                  <a:srgbClr val="298DCE">
                    <a:tint val="44500"/>
                    <a:satMod val="160000"/>
                  </a:srgbClr>
                </a:gs>
                <a:gs pos="100000">
                  <a:srgbClr val="298DCE">
                    <a:tint val="23500"/>
                    <a:satMod val="16000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/>
            </a:p>
          </p:txBody>
        </p:sp>
        <p:sp>
          <p:nvSpPr>
            <p:cNvPr id="12" name="CasellaDiTesto 11">
              <a:extLst>
                <a:ext uri="{FF2B5EF4-FFF2-40B4-BE49-F238E27FC236}">
                  <a16:creationId xmlns:a16="http://schemas.microsoft.com/office/drawing/2014/main" id="{A8FE9357-9FAC-4BA8-AD06-F61E740EF8EB}"/>
                </a:ext>
              </a:extLst>
            </p:cNvPr>
            <p:cNvSpPr txBox="1"/>
            <p:nvPr/>
          </p:nvSpPr>
          <p:spPr>
            <a:xfrm>
              <a:off x="1927239" y="5201604"/>
              <a:ext cx="9892174" cy="5726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>
                  <a:solidFill>
                    <a:srgbClr val="864033"/>
                  </a:solidFill>
                  <a:effectLst/>
                  <a:latin typeface="Bahnschrift Light Condensed" panose="020B0502040204020203" pitchFamily="34" charset="0"/>
                </a:rPr>
                <a:t>ADDRESSING THE CURRENT AND FUTURE SKILL NEEDS FOR SUSTAINABILITY, DIGITALIZATION </a:t>
              </a:r>
              <a:br>
                <a:rPr lang="en-GB" sz="1200" dirty="0">
                  <a:solidFill>
                    <a:srgbClr val="864033"/>
                  </a:solidFill>
                  <a:effectLst/>
                  <a:latin typeface="Bahnschrift Light Condensed" panose="020B0502040204020203" pitchFamily="34" charset="0"/>
                </a:rPr>
              </a:br>
              <a:r>
                <a:rPr lang="en-GB" sz="1200" dirty="0">
                  <a:solidFill>
                    <a:srgbClr val="864033"/>
                  </a:solidFill>
                  <a:effectLst/>
                  <a:latin typeface="Bahnschrift Light Condensed" panose="020B0502040204020203" pitchFamily="34" charset="0"/>
                </a:rPr>
                <a:t>AND THE BIO-ECONOMY IN AGRICULTURE: EUROPEAN SKILLS AGENDA AND STRATEGY - AGREEMENT 612664-EPP-1-2019-1-IT-EPPKA2-SSA-B</a:t>
              </a:r>
            </a:p>
          </p:txBody>
        </p:sp>
      </p:grpSp>
      <p:pic>
        <p:nvPicPr>
          <p:cNvPr id="13" name="Immagine 12">
            <a:extLst>
              <a:ext uri="{FF2B5EF4-FFF2-40B4-BE49-F238E27FC236}">
                <a16:creationId xmlns:a16="http://schemas.microsoft.com/office/drawing/2014/main" id="{BA51B2C1-57FA-464C-91A1-06D8C1153B0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05" b="8936"/>
          <a:stretch/>
        </p:blipFill>
        <p:spPr>
          <a:xfrm>
            <a:off x="8106130" y="47803"/>
            <a:ext cx="1031454" cy="942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6358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000">
                <a:solidFill>
                  <a:srgbClr val="2A8ECE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483649"/>
            <a:ext cx="1266826" cy="243839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66473"/>
            <a:ext cx="3086100" cy="24384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3829" y="6614160"/>
            <a:ext cx="2057400" cy="23164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94A9C6C-1472-49E2-A08D-475DB4E3CBD3}" type="slidenum">
              <a:rPr lang="en-US" smtClean="0"/>
              <a:pPr/>
              <a:t>‹nr.›</a:t>
            </a:fld>
            <a:endParaRPr lang="en-US" dirty="0"/>
          </a:p>
        </p:txBody>
      </p:sp>
      <p:grpSp>
        <p:nvGrpSpPr>
          <p:cNvPr id="17" name="Gruppo 16">
            <a:extLst>
              <a:ext uri="{FF2B5EF4-FFF2-40B4-BE49-F238E27FC236}">
                <a16:creationId xmlns:a16="http://schemas.microsoft.com/office/drawing/2014/main" id="{6CA81CF2-B7CD-4ED7-9B9F-3BCC1910A869}"/>
              </a:ext>
            </a:extLst>
          </p:cNvPr>
          <p:cNvGrpSpPr/>
          <p:nvPr userDrawn="1"/>
        </p:nvGrpSpPr>
        <p:grpSpPr>
          <a:xfrm>
            <a:off x="-1" y="6318703"/>
            <a:ext cx="8728365" cy="540960"/>
            <a:chOff x="0" y="5126182"/>
            <a:chExt cx="11819413" cy="670976"/>
          </a:xfrm>
        </p:grpSpPr>
        <p:sp>
          <p:nvSpPr>
            <p:cNvPr id="18" name="Rettangolo 17">
              <a:extLst>
                <a:ext uri="{FF2B5EF4-FFF2-40B4-BE49-F238E27FC236}">
                  <a16:creationId xmlns:a16="http://schemas.microsoft.com/office/drawing/2014/main" id="{D93949EF-7AE7-4E65-AF3F-CD5ADF8F5515}"/>
                </a:ext>
              </a:extLst>
            </p:cNvPr>
            <p:cNvSpPr/>
            <p:nvPr/>
          </p:nvSpPr>
          <p:spPr>
            <a:xfrm>
              <a:off x="0" y="5126182"/>
              <a:ext cx="1884219" cy="670976"/>
            </a:xfrm>
            <a:prstGeom prst="rect">
              <a:avLst/>
            </a:prstGeom>
            <a:solidFill>
              <a:srgbClr val="87CDD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rgbClr val="87CDD1"/>
                </a:solidFill>
              </a:endParaRPr>
            </a:p>
          </p:txBody>
        </p:sp>
        <p:pic>
          <p:nvPicPr>
            <p:cNvPr id="19" name="Immagine 18">
              <a:extLst>
                <a:ext uri="{FF2B5EF4-FFF2-40B4-BE49-F238E27FC236}">
                  <a16:creationId xmlns:a16="http://schemas.microsoft.com/office/drawing/2014/main" id="{27FCC7BF-54AF-4798-A62E-C0F586B3BA0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3727" y="5274006"/>
              <a:ext cx="1316181" cy="386609"/>
            </a:xfrm>
            <a:prstGeom prst="rect">
              <a:avLst/>
            </a:prstGeom>
          </p:spPr>
        </p:pic>
        <p:sp>
          <p:nvSpPr>
            <p:cNvPr id="20" name="Rettangolo 19">
              <a:extLst>
                <a:ext uri="{FF2B5EF4-FFF2-40B4-BE49-F238E27FC236}">
                  <a16:creationId xmlns:a16="http://schemas.microsoft.com/office/drawing/2014/main" id="{55EBD42A-B62B-4763-8CF8-A29870C61F06}"/>
                </a:ext>
              </a:extLst>
            </p:cNvPr>
            <p:cNvSpPr/>
            <p:nvPr/>
          </p:nvSpPr>
          <p:spPr>
            <a:xfrm>
              <a:off x="1884219" y="5126182"/>
              <a:ext cx="9935194" cy="670976"/>
            </a:xfrm>
            <a:prstGeom prst="rect">
              <a:avLst/>
            </a:prstGeom>
            <a:gradFill flip="none" rotWithShape="1">
              <a:gsLst>
                <a:gs pos="0">
                  <a:srgbClr val="2A8ECE"/>
                </a:gs>
                <a:gs pos="86000">
                  <a:srgbClr val="298DCE">
                    <a:tint val="44500"/>
                    <a:satMod val="160000"/>
                  </a:srgbClr>
                </a:gs>
                <a:gs pos="100000">
                  <a:srgbClr val="298DCE">
                    <a:tint val="23500"/>
                    <a:satMod val="16000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/>
            </a:p>
          </p:txBody>
        </p:sp>
        <p:sp>
          <p:nvSpPr>
            <p:cNvPr id="21" name="CasellaDiTesto 20">
              <a:extLst>
                <a:ext uri="{FF2B5EF4-FFF2-40B4-BE49-F238E27FC236}">
                  <a16:creationId xmlns:a16="http://schemas.microsoft.com/office/drawing/2014/main" id="{4B2581C8-E50F-4DC4-B7F1-39A5A4DDF722}"/>
                </a:ext>
              </a:extLst>
            </p:cNvPr>
            <p:cNvSpPr txBox="1"/>
            <p:nvPr/>
          </p:nvSpPr>
          <p:spPr>
            <a:xfrm>
              <a:off x="1927239" y="5201604"/>
              <a:ext cx="9892174" cy="5726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>
                  <a:solidFill>
                    <a:srgbClr val="864033"/>
                  </a:solidFill>
                  <a:effectLst/>
                  <a:latin typeface="Bahnschrift Light Condensed" panose="020B0502040204020203" pitchFamily="34" charset="0"/>
                </a:rPr>
                <a:t>ADDRESSING THE CURRENT AND FUTURE SKILL NEEDS FOR SUSTAINABILITY, DIGITALIZATION </a:t>
              </a:r>
              <a:br>
                <a:rPr lang="en-GB" sz="1200" dirty="0">
                  <a:solidFill>
                    <a:srgbClr val="864033"/>
                  </a:solidFill>
                  <a:effectLst/>
                  <a:latin typeface="Bahnschrift Light Condensed" panose="020B0502040204020203" pitchFamily="34" charset="0"/>
                </a:rPr>
              </a:br>
              <a:r>
                <a:rPr lang="en-GB" sz="1200" dirty="0">
                  <a:solidFill>
                    <a:srgbClr val="864033"/>
                  </a:solidFill>
                  <a:effectLst/>
                  <a:latin typeface="Bahnschrift Light Condensed" panose="020B0502040204020203" pitchFamily="34" charset="0"/>
                </a:rPr>
                <a:t>AND THE BIO-ECONOMY IN AGRICULTURE: EUROPEAN SKILLS AGENDA AND STRATEGY - AGREEMENT 612664-EPP-1-2019-1-IT-EPPKA2-SSA-B</a:t>
              </a:r>
            </a:p>
          </p:txBody>
        </p:sp>
      </p:grpSp>
      <p:pic>
        <p:nvPicPr>
          <p:cNvPr id="11" name="Immagine 10">
            <a:extLst>
              <a:ext uri="{FF2B5EF4-FFF2-40B4-BE49-F238E27FC236}">
                <a16:creationId xmlns:a16="http://schemas.microsoft.com/office/drawing/2014/main" id="{4DC32B3F-852B-490B-99B8-CB844D3034D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05" b="8936"/>
          <a:stretch/>
        </p:blipFill>
        <p:spPr>
          <a:xfrm>
            <a:off x="8039775" y="12192"/>
            <a:ext cx="1031454" cy="942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5818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3829" y="6614160"/>
            <a:ext cx="2057400" cy="23164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94A9C6C-1472-49E2-A08D-475DB4E3CBD3}" type="slidenum">
              <a:rPr lang="en-US" smtClean="0"/>
              <a:pPr/>
              <a:t>‹nr.›</a:t>
            </a:fld>
            <a:endParaRPr lang="en-US" dirty="0"/>
          </a:p>
        </p:txBody>
      </p:sp>
      <p:grpSp>
        <p:nvGrpSpPr>
          <p:cNvPr id="14" name="Gruppo 13">
            <a:extLst>
              <a:ext uri="{FF2B5EF4-FFF2-40B4-BE49-F238E27FC236}">
                <a16:creationId xmlns:a16="http://schemas.microsoft.com/office/drawing/2014/main" id="{7D6CA9C0-C26E-4AA0-9CFE-E3E66B516B81}"/>
              </a:ext>
            </a:extLst>
          </p:cNvPr>
          <p:cNvGrpSpPr/>
          <p:nvPr userDrawn="1"/>
        </p:nvGrpSpPr>
        <p:grpSpPr>
          <a:xfrm>
            <a:off x="-1" y="6318703"/>
            <a:ext cx="8728365" cy="540960"/>
            <a:chOff x="0" y="5126182"/>
            <a:chExt cx="11819413" cy="670976"/>
          </a:xfrm>
        </p:grpSpPr>
        <p:sp>
          <p:nvSpPr>
            <p:cNvPr id="15" name="Rettangolo 14">
              <a:extLst>
                <a:ext uri="{FF2B5EF4-FFF2-40B4-BE49-F238E27FC236}">
                  <a16:creationId xmlns:a16="http://schemas.microsoft.com/office/drawing/2014/main" id="{A6AAFBF5-10B0-4415-8947-B9C726B17F2A}"/>
                </a:ext>
              </a:extLst>
            </p:cNvPr>
            <p:cNvSpPr/>
            <p:nvPr/>
          </p:nvSpPr>
          <p:spPr>
            <a:xfrm>
              <a:off x="0" y="5126182"/>
              <a:ext cx="1884219" cy="670976"/>
            </a:xfrm>
            <a:prstGeom prst="rect">
              <a:avLst/>
            </a:prstGeom>
            <a:solidFill>
              <a:srgbClr val="87CDD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rgbClr val="87CDD1"/>
                </a:solidFill>
              </a:endParaRPr>
            </a:p>
          </p:txBody>
        </p:sp>
        <p:pic>
          <p:nvPicPr>
            <p:cNvPr id="16" name="Immagine 15">
              <a:extLst>
                <a:ext uri="{FF2B5EF4-FFF2-40B4-BE49-F238E27FC236}">
                  <a16:creationId xmlns:a16="http://schemas.microsoft.com/office/drawing/2014/main" id="{0B47C1E8-81ED-4CAD-8B2D-AE119A273C8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3727" y="5274006"/>
              <a:ext cx="1316181" cy="386609"/>
            </a:xfrm>
            <a:prstGeom prst="rect">
              <a:avLst/>
            </a:prstGeom>
          </p:spPr>
        </p:pic>
        <p:sp>
          <p:nvSpPr>
            <p:cNvPr id="17" name="Rettangolo 16">
              <a:extLst>
                <a:ext uri="{FF2B5EF4-FFF2-40B4-BE49-F238E27FC236}">
                  <a16:creationId xmlns:a16="http://schemas.microsoft.com/office/drawing/2014/main" id="{53C32AD3-63DB-4347-A884-DD5358849423}"/>
                </a:ext>
              </a:extLst>
            </p:cNvPr>
            <p:cNvSpPr/>
            <p:nvPr/>
          </p:nvSpPr>
          <p:spPr>
            <a:xfrm>
              <a:off x="1884219" y="5126182"/>
              <a:ext cx="9935194" cy="670976"/>
            </a:xfrm>
            <a:prstGeom prst="rect">
              <a:avLst/>
            </a:prstGeom>
            <a:gradFill flip="none" rotWithShape="1">
              <a:gsLst>
                <a:gs pos="0">
                  <a:srgbClr val="2A8ECE"/>
                </a:gs>
                <a:gs pos="86000">
                  <a:srgbClr val="298DCE">
                    <a:tint val="44500"/>
                    <a:satMod val="160000"/>
                  </a:srgbClr>
                </a:gs>
                <a:gs pos="100000">
                  <a:srgbClr val="298DCE">
                    <a:tint val="23500"/>
                    <a:satMod val="16000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/>
            </a:p>
          </p:txBody>
        </p:sp>
        <p:sp>
          <p:nvSpPr>
            <p:cNvPr id="18" name="CasellaDiTesto 17">
              <a:extLst>
                <a:ext uri="{FF2B5EF4-FFF2-40B4-BE49-F238E27FC236}">
                  <a16:creationId xmlns:a16="http://schemas.microsoft.com/office/drawing/2014/main" id="{4F4EC232-2EA9-4F6A-AFC7-84AED1593B84}"/>
                </a:ext>
              </a:extLst>
            </p:cNvPr>
            <p:cNvSpPr txBox="1"/>
            <p:nvPr/>
          </p:nvSpPr>
          <p:spPr>
            <a:xfrm>
              <a:off x="1927239" y="5201604"/>
              <a:ext cx="9892174" cy="5726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>
                  <a:solidFill>
                    <a:srgbClr val="864033"/>
                  </a:solidFill>
                  <a:effectLst/>
                  <a:latin typeface="Bahnschrift Light Condensed" panose="020B0502040204020203" pitchFamily="34" charset="0"/>
                </a:rPr>
                <a:t>ADDRESSING THE CURRENT AND FUTURE SKILL NEEDS FOR SUSTAINABILITY, DIGITALIZATION </a:t>
              </a:r>
              <a:br>
                <a:rPr lang="en-GB" sz="1200" dirty="0">
                  <a:solidFill>
                    <a:srgbClr val="864033"/>
                  </a:solidFill>
                  <a:effectLst/>
                  <a:latin typeface="Bahnschrift Light Condensed" panose="020B0502040204020203" pitchFamily="34" charset="0"/>
                </a:rPr>
              </a:br>
              <a:r>
                <a:rPr lang="en-GB" sz="1200" dirty="0">
                  <a:solidFill>
                    <a:srgbClr val="864033"/>
                  </a:solidFill>
                  <a:effectLst/>
                  <a:latin typeface="Bahnschrift Light Condensed" panose="020B0502040204020203" pitchFamily="34" charset="0"/>
                </a:rPr>
                <a:t>AND THE BIO-ECONOMY IN AGRICULTURE: EUROPEAN SKILLS AGENDA AND STRATEGY - AGREEMENT 612664-EPP-1-2019-1-IT-EPPKA2-SSA-B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57158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3829" y="6614160"/>
            <a:ext cx="2057400" cy="2316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bg1"/>
                </a:solidFill>
              </a:defRPr>
            </a:lvl1pPr>
          </a:lstStyle>
          <a:p>
            <a:fld id="{C94A9C6C-1472-49E2-A08D-475DB4E3CBD3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4550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accent6">
              <a:lumMod val="75000"/>
            </a:schemeClr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just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just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just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just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just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7.jpeg"/><Relationship Id="rId18" Type="http://schemas.openxmlformats.org/officeDocument/2006/relationships/image" Target="../media/image22.png"/><Relationship Id="rId26" Type="http://schemas.openxmlformats.org/officeDocument/2006/relationships/image" Target="../media/image30.jpeg"/><Relationship Id="rId3" Type="http://schemas.openxmlformats.org/officeDocument/2006/relationships/image" Target="../media/image7.png"/><Relationship Id="rId21" Type="http://schemas.openxmlformats.org/officeDocument/2006/relationships/image" Target="../media/image25.png"/><Relationship Id="rId7" Type="http://schemas.openxmlformats.org/officeDocument/2006/relationships/image" Target="../media/image11.png"/><Relationship Id="rId12" Type="http://schemas.openxmlformats.org/officeDocument/2006/relationships/image" Target="../media/image16.tiff"/><Relationship Id="rId17" Type="http://schemas.openxmlformats.org/officeDocument/2006/relationships/image" Target="../media/image21.jpeg"/><Relationship Id="rId25" Type="http://schemas.openxmlformats.org/officeDocument/2006/relationships/image" Target="../media/image29.png"/><Relationship Id="rId33" Type="http://schemas.openxmlformats.org/officeDocument/2006/relationships/image" Target="../media/image37.jpeg"/><Relationship Id="rId2" Type="http://schemas.openxmlformats.org/officeDocument/2006/relationships/image" Target="../media/image6.png"/><Relationship Id="rId16" Type="http://schemas.openxmlformats.org/officeDocument/2006/relationships/image" Target="../media/image20.png"/><Relationship Id="rId20" Type="http://schemas.openxmlformats.org/officeDocument/2006/relationships/image" Target="../media/image24.jpeg"/><Relationship Id="rId29" Type="http://schemas.openxmlformats.org/officeDocument/2006/relationships/image" Target="../media/image33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.jpeg"/><Relationship Id="rId11" Type="http://schemas.openxmlformats.org/officeDocument/2006/relationships/image" Target="../media/image15.jpeg"/><Relationship Id="rId24" Type="http://schemas.openxmlformats.org/officeDocument/2006/relationships/image" Target="../media/image28.png"/><Relationship Id="rId32" Type="http://schemas.openxmlformats.org/officeDocument/2006/relationships/image" Target="../media/image36.png"/><Relationship Id="rId5" Type="http://schemas.openxmlformats.org/officeDocument/2006/relationships/image" Target="../media/image9.png"/><Relationship Id="rId15" Type="http://schemas.openxmlformats.org/officeDocument/2006/relationships/image" Target="../media/image19.jpeg"/><Relationship Id="rId23" Type="http://schemas.openxmlformats.org/officeDocument/2006/relationships/image" Target="../media/image27.jpeg"/><Relationship Id="rId28" Type="http://schemas.openxmlformats.org/officeDocument/2006/relationships/image" Target="../media/image32.png"/><Relationship Id="rId10" Type="http://schemas.openxmlformats.org/officeDocument/2006/relationships/image" Target="../media/image14.png"/><Relationship Id="rId19" Type="http://schemas.openxmlformats.org/officeDocument/2006/relationships/image" Target="../media/image23.jpeg"/><Relationship Id="rId31" Type="http://schemas.openxmlformats.org/officeDocument/2006/relationships/image" Target="../media/image35.png"/><Relationship Id="rId4" Type="http://schemas.openxmlformats.org/officeDocument/2006/relationships/image" Target="../media/image8.png"/><Relationship Id="rId9" Type="http://schemas.openxmlformats.org/officeDocument/2006/relationships/image" Target="../media/image13.jpeg"/><Relationship Id="rId14" Type="http://schemas.openxmlformats.org/officeDocument/2006/relationships/image" Target="../media/image18.jpeg"/><Relationship Id="rId22" Type="http://schemas.openxmlformats.org/officeDocument/2006/relationships/image" Target="../media/image26.jpeg"/><Relationship Id="rId27" Type="http://schemas.openxmlformats.org/officeDocument/2006/relationships/image" Target="../media/image31.jpeg"/><Relationship Id="rId30" Type="http://schemas.openxmlformats.org/officeDocument/2006/relationships/image" Target="../media/image34.jpeg"/><Relationship Id="rId8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231648" y="1848751"/>
            <a:ext cx="8680704" cy="1268522"/>
          </a:xfrm>
        </p:spPr>
        <p:txBody>
          <a:bodyPr anchor="ctr" anchorCtr="0">
            <a:noAutofit/>
          </a:bodyPr>
          <a:lstStyle/>
          <a:p>
            <a:r>
              <a:rPr lang="en-US" sz="4400" dirty="0">
                <a:solidFill>
                  <a:srgbClr val="2B8FCE"/>
                </a:solidFill>
              </a:rPr>
              <a:t>T 3.3 – Apprenticeship scheme</a:t>
            </a:r>
          </a:p>
        </p:txBody>
      </p:sp>
      <p:sp>
        <p:nvSpPr>
          <p:cNvPr id="4" name="Υπότιτλος 3"/>
          <p:cNvSpPr>
            <a:spLocks noGrp="1"/>
          </p:cNvSpPr>
          <p:nvPr>
            <p:ph type="subTitle" idx="1"/>
          </p:nvPr>
        </p:nvSpPr>
        <p:spPr>
          <a:xfrm>
            <a:off x="1143000" y="3429000"/>
            <a:ext cx="6858000" cy="966378"/>
          </a:xfrm>
        </p:spPr>
        <p:txBody>
          <a:bodyPr>
            <a:normAutofit fontScale="92500"/>
          </a:bodyPr>
          <a:lstStyle/>
          <a:p>
            <a:r>
              <a:rPr lang="en-US" dirty="0"/>
              <a:t>Aeres</a:t>
            </a:r>
          </a:p>
          <a:p>
            <a:r>
              <a:rPr lang="en-US" dirty="0"/>
              <a:t>Marg Leijdens, Daniel van Straten, Jan </a:t>
            </a:r>
            <a:r>
              <a:rPr lang="en-US" dirty="0" err="1"/>
              <a:t>GUndeleach</a:t>
            </a:r>
            <a:endParaRPr lang="en-US" dirty="0"/>
          </a:p>
          <a:p>
            <a:endParaRPr lang="en-US" dirty="0"/>
          </a:p>
        </p:txBody>
      </p:sp>
      <p:sp>
        <p:nvSpPr>
          <p:cNvPr id="6" name="Υπότιτλος 2"/>
          <p:cNvSpPr txBox="1">
            <a:spLocks/>
          </p:cNvSpPr>
          <p:nvPr/>
        </p:nvSpPr>
        <p:spPr>
          <a:xfrm>
            <a:off x="1143000" y="3397844"/>
            <a:ext cx="6858000" cy="9663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000" dirty="0"/>
          </a:p>
        </p:txBody>
      </p:sp>
      <p:sp>
        <p:nvSpPr>
          <p:cNvPr id="7" name="Υπότιτλος 2"/>
          <p:cNvSpPr txBox="1">
            <a:spLocks/>
          </p:cNvSpPr>
          <p:nvPr/>
        </p:nvSpPr>
        <p:spPr>
          <a:xfrm>
            <a:off x="1143000" y="4758642"/>
            <a:ext cx="6858000" cy="12740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2009386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2C8FCE"/>
                </a:solidFill>
              </a:rPr>
              <a:t>Task 3.3</a:t>
            </a:r>
          </a:p>
        </p:txBody>
      </p:sp>
      <p:sp>
        <p:nvSpPr>
          <p:cNvPr id="8" name="Θέση περιεχομένου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Duration: M 17 – M 22  extended</a:t>
            </a:r>
          </a:p>
          <a:p>
            <a:pPr marL="0" indent="0">
              <a:buNone/>
            </a:pPr>
            <a:endParaRPr lang="en-US" dirty="0"/>
          </a:p>
          <a:p>
            <a:pPr algn="l"/>
            <a:r>
              <a:rPr lang="en-US" dirty="0"/>
              <a:t>Partners involved: </a:t>
            </a:r>
          </a:p>
          <a:p>
            <a:pPr marL="0" indent="0" algn="l">
              <a:buNone/>
            </a:pPr>
            <a:r>
              <a:rPr lang="nl-NL" dirty="0"/>
              <a:t>UNITO, CONFAGRI, FENACORE, LLL-P, LVA, SEVT, FIAB, AP, EFB, CONFAGRI PT, ACTIA, GAIA, ICOS, SCOOP, UCLM, GZS, ANIA, INFOR, AC3A, UHOH, PA, </a:t>
            </a:r>
            <a:r>
              <a:rPr lang="nl-NL" dirty="0" err="1"/>
              <a:t>EfVET</a:t>
            </a:r>
            <a:r>
              <a:rPr lang="nl-NL" dirty="0"/>
              <a:t>, CEPI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Aim: Design of the apprenticeship scheme considering the</a:t>
            </a:r>
          </a:p>
          <a:p>
            <a:pPr marL="0" indent="0">
              <a:buNone/>
            </a:pPr>
            <a:r>
              <a:rPr lang="en-US" dirty="0"/>
              <a:t>COM(2017) 563 	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A9C6C-1472-49E2-A08D-475DB4E3CBD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9077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Objectives</a:t>
            </a:r>
            <a:r>
              <a:rPr lang="nl-NL" dirty="0"/>
              <a:t> of COM(2017) 563</a:t>
            </a:r>
            <a:endParaRPr lang="en-US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628650" y="1397726"/>
            <a:ext cx="7886700" cy="51249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The general objective </a:t>
            </a:r>
          </a:p>
          <a:p>
            <a:pPr marL="0" indent="0" algn="l">
              <a:buNone/>
            </a:pPr>
            <a:r>
              <a:rPr lang="en-US" dirty="0"/>
              <a:t>to improve the employability and personal development of apprentices </a:t>
            </a:r>
          </a:p>
          <a:p>
            <a:pPr marL="0" indent="0" algn="l">
              <a:buNone/>
            </a:pPr>
            <a:r>
              <a:rPr lang="en-US" dirty="0"/>
              <a:t>contribute to the development of a highly qualified workforce whose skills and qualifications match </a:t>
            </a:r>
            <a:r>
              <a:rPr lang="en-US" dirty="0" err="1"/>
              <a:t>labour</a:t>
            </a:r>
            <a:r>
              <a:rPr lang="en-US" dirty="0"/>
              <a:t> market needs.</a:t>
            </a:r>
          </a:p>
          <a:p>
            <a:pPr marL="0" indent="0" algn="l">
              <a:buNone/>
            </a:pPr>
            <a:endParaRPr lang="en-US" dirty="0"/>
          </a:p>
          <a:p>
            <a:pPr marL="0" indent="0" algn="l">
              <a:buNone/>
            </a:pPr>
            <a:r>
              <a:rPr lang="en-US" b="1" dirty="0"/>
              <a:t>The specific objective</a:t>
            </a:r>
            <a:r>
              <a:rPr lang="en-US" dirty="0"/>
              <a:t>:</a:t>
            </a:r>
          </a:p>
          <a:p>
            <a:pPr marL="0" indent="0" algn="l">
              <a:buNone/>
            </a:pPr>
            <a:r>
              <a:rPr lang="en-US" dirty="0"/>
              <a:t>To provide a coherent framework for apprenticeships</a:t>
            </a:r>
          </a:p>
          <a:p>
            <a:pPr marL="0" indent="0" algn="l">
              <a:buNone/>
            </a:pPr>
            <a:r>
              <a:rPr lang="en-US" dirty="0"/>
              <a:t>To support apprenticeship reforms in the Member States to enhance the quality and effectiveness of apprenticeships.</a:t>
            </a:r>
          </a:p>
          <a:p>
            <a:pPr marL="0" indent="0" algn="l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Recommendations for high-quality and effective apprenticeships</a:t>
            </a:r>
            <a:endParaRPr lang="nl-NL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A9C6C-1472-49E2-A08D-475DB4E3CBD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5364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Task 3.3 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Design of apprenticeship within Fields</a:t>
            </a:r>
          </a:p>
          <a:p>
            <a:pPr marL="0" indent="0">
              <a:buNone/>
            </a:pPr>
            <a:endParaRPr lang="en-US" b="1" dirty="0"/>
          </a:p>
          <a:p>
            <a:pPr>
              <a:buFontTx/>
              <a:buChar char="-"/>
            </a:pPr>
            <a:r>
              <a:rPr lang="en-US" dirty="0"/>
              <a:t>360 hours (of 680) of course is </a:t>
            </a:r>
            <a:r>
              <a:rPr lang="en-US" dirty="0" err="1"/>
              <a:t>workbased</a:t>
            </a:r>
            <a:endParaRPr lang="en-US" dirty="0"/>
          </a:p>
          <a:p>
            <a:pPr>
              <a:buFontTx/>
              <a:buChar char="-"/>
            </a:pPr>
            <a:endParaRPr lang="en-US" dirty="0"/>
          </a:p>
          <a:p>
            <a:pPr>
              <a:buFontTx/>
              <a:buChar char="-"/>
            </a:pPr>
            <a:r>
              <a:rPr lang="en-US" dirty="0"/>
              <a:t>Initial learners (students) do a full apprenticeship</a:t>
            </a:r>
          </a:p>
          <a:p>
            <a:pPr>
              <a:buFontTx/>
              <a:buChar char="-"/>
            </a:pPr>
            <a:r>
              <a:rPr lang="en-US" dirty="0"/>
              <a:t>Continuing learners (professionals) do a modular apprenticeship</a:t>
            </a:r>
          </a:p>
          <a:p>
            <a:pPr>
              <a:buFontTx/>
              <a:buChar char="-"/>
            </a:pPr>
            <a:endParaRPr lang="en-US" dirty="0"/>
          </a:p>
          <a:p>
            <a:pPr marL="0" indent="0">
              <a:buNone/>
            </a:pPr>
            <a:r>
              <a:rPr lang="en-US" dirty="0"/>
              <a:t>-   Topic and content of course needs to be decided</a:t>
            </a:r>
          </a:p>
          <a:p>
            <a:endParaRPr lang="en-US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A9C6C-1472-49E2-A08D-475DB4E3CBD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1595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B41CCA2E-8EAC-421A-8E40-B53C6A033B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A9C6C-1472-49E2-A08D-475DB4E3CBD3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Θέση κειμένου 6">
            <a:extLst>
              <a:ext uri="{FF2B5EF4-FFF2-40B4-BE49-F238E27FC236}">
                <a16:creationId xmlns:a16="http://schemas.microsoft.com/office/drawing/2014/main" id="{25598F17-134D-4070-99CB-C0A577F2FF61}"/>
              </a:ext>
            </a:extLst>
          </p:cNvPr>
          <p:cNvSpPr txBox="1">
            <a:spLocks/>
          </p:cNvSpPr>
          <p:nvPr/>
        </p:nvSpPr>
        <p:spPr>
          <a:xfrm>
            <a:off x="628650" y="1739260"/>
            <a:ext cx="7886700" cy="3173208"/>
          </a:xfrm>
          <a:prstGeom prst="rect">
            <a:avLst/>
          </a:prstGeom>
        </p:spPr>
        <p:txBody>
          <a:bodyPr/>
          <a:lstStyle>
            <a:lvl1pPr marL="228600" indent="-228600" algn="just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just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just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just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just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6" name="Τίτλος 5">
            <a:extLst>
              <a:ext uri="{FF2B5EF4-FFF2-40B4-BE49-F238E27FC236}">
                <a16:creationId xmlns:a16="http://schemas.microsoft.com/office/drawing/2014/main" id="{E98A55BF-3DFE-4743-A57D-AB44F2E195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6884" y="858904"/>
            <a:ext cx="7886700" cy="979827"/>
          </a:xfrm>
        </p:spPr>
        <p:txBody>
          <a:bodyPr>
            <a:normAutofit/>
          </a:bodyPr>
          <a:lstStyle/>
          <a:p>
            <a:r>
              <a:rPr lang="en-US" sz="3200" b="1" dirty="0"/>
              <a:t>Examples of stage / apprenticeship</a:t>
            </a:r>
            <a:r>
              <a:rPr lang="nb-NO" sz="3200" dirty="0"/>
              <a:t>	</a:t>
            </a: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36381202-3EC2-41EA-983F-82F6CC63C170}"/>
              </a:ext>
            </a:extLst>
          </p:cNvPr>
          <p:cNvSpPr txBox="1"/>
          <p:nvPr/>
        </p:nvSpPr>
        <p:spPr>
          <a:xfrm>
            <a:off x="628649" y="1630021"/>
            <a:ext cx="6881103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rtl="0" fontAlgn="base"/>
            <a:r>
              <a:rPr lang="nl-NL" sz="2400" b="0" i="0" dirty="0" err="1">
                <a:effectLst/>
                <a:latin typeface="Calibri" panose="020F0502020204030204" pitchFamily="34" charset="0"/>
              </a:rPr>
              <a:t>Internship</a:t>
            </a:r>
            <a:r>
              <a:rPr lang="nl-NL" sz="2400" b="0" i="0" dirty="0">
                <a:effectLst/>
                <a:latin typeface="Calibri" panose="020F0502020204030204" pitchFamily="34" charset="0"/>
              </a:rPr>
              <a:t> 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nl-NL" sz="2400" b="0" i="0" dirty="0">
                <a:effectLst/>
                <a:latin typeface="Calibri" panose="020F0502020204030204" pitchFamily="34" charset="0"/>
              </a:rPr>
              <a:t>  A semester in a </a:t>
            </a:r>
            <a:r>
              <a:rPr lang="nl-NL" sz="2400" b="0" i="0" dirty="0" err="1">
                <a:effectLst/>
                <a:latin typeface="Calibri" panose="020F0502020204030204" pitchFamily="34" charset="0"/>
              </a:rPr>
              <a:t>year</a:t>
            </a:r>
            <a:r>
              <a:rPr lang="nl-NL" sz="2400" b="0" i="0" dirty="0">
                <a:effectLst/>
                <a:latin typeface="Calibri" panose="020F0502020204030204" pitchFamily="34" charset="0"/>
              </a:rPr>
              <a:t>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nl-NL" sz="2400" dirty="0">
                <a:latin typeface="Calibri" panose="020F0502020204030204" pitchFamily="34" charset="0"/>
              </a:rPr>
              <a:t>  1 or 2 </a:t>
            </a:r>
            <a:r>
              <a:rPr lang="nl-NL" sz="2400" b="0" i="0" dirty="0" err="1">
                <a:effectLst/>
                <a:latin typeface="Calibri" panose="020F0502020204030204" pitchFamily="34" charset="0"/>
              </a:rPr>
              <a:t>days</a:t>
            </a:r>
            <a:r>
              <a:rPr lang="nl-NL" sz="2400" b="0" i="0" dirty="0">
                <a:effectLst/>
                <a:latin typeface="Calibri" panose="020F0502020204030204" pitchFamily="34" charset="0"/>
              </a:rPr>
              <a:t> a week </a:t>
            </a:r>
            <a:r>
              <a:rPr lang="nl-NL" sz="2400" b="0" i="0" dirty="0" err="1">
                <a:effectLst/>
                <a:latin typeface="Calibri" panose="020F0502020204030204" pitchFamily="34" charset="0"/>
              </a:rPr>
              <a:t>during</a:t>
            </a:r>
            <a:r>
              <a:rPr lang="nl-NL" sz="2400" b="0" i="0" dirty="0">
                <a:effectLst/>
                <a:latin typeface="Calibri" panose="020F0502020204030204" pitchFamily="34" charset="0"/>
              </a:rPr>
              <a:t> school </a:t>
            </a:r>
            <a:r>
              <a:rPr lang="nl-NL" sz="2400" b="0" i="0" dirty="0" err="1">
                <a:effectLst/>
                <a:latin typeface="Calibri" panose="020F0502020204030204" pitchFamily="34" charset="0"/>
              </a:rPr>
              <a:t>year</a:t>
            </a:r>
            <a:r>
              <a:rPr lang="nl-NL" sz="2400" b="0" i="0" dirty="0">
                <a:effectLst/>
                <a:latin typeface="Calibri" panose="020F0502020204030204" pitchFamily="34" charset="0"/>
              </a:rPr>
              <a:t> </a:t>
            </a:r>
          </a:p>
          <a:p>
            <a:pPr algn="l" rtl="0" fontAlgn="base"/>
            <a:endParaRPr lang="nl-NL" sz="2400" b="0" i="0" dirty="0">
              <a:effectLst/>
              <a:latin typeface="Calibri" panose="020F0502020204030204" pitchFamily="34" charset="0"/>
            </a:endParaRPr>
          </a:p>
          <a:p>
            <a:pPr algn="l" rtl="0" fontAlgn="base"/>
            <a:r>
              <a:rPr lang="nl-NL" sz="2400" b="0" i="0" dirty="0">
                <a:effectLst/>
                <a:latin typeface="Calibri" panose="020F0502020204030204" pitchFamily="34" charset="0"/>
              </a:rPr>
              <a:t>Field </a:t>
            </a:r>
            <a:r>
              <a:rPr lang="nl-NL" sz="2400" b="0" i="0" dirty="0" err="1">
                <a:effectLst/>
                <a:latin typeface="Calibri" panose="020F0502020204030204" pitchFamily="34" charset="0"/>
              </a:rPr>
              <a:t>visits</a:t>
            </a:r>
            <a:r>
              <a:rPr lang="nl-NL" sz="2400" b="0" i="0" dirty="0">
                <a:effectLst/>
                <a:latin typeface="Calibri" panose="020F0502020204030204" pitchFamily="34" charset="0"/>
              </a:rPr>
              <a:t>  </a:t>
            </a:r>
          </a:p>
          <a:p>
            <a:pPr algn="l" rtl="0" fontAlgn="base"/>
            <a:endParaRPr lang="nl-NL" sz="2400" dirty="0">
              <a:latin typeface="Calibri" panose="020F0502020204030204" pitchFamily="34" charset="0"/>
            </a:endParaRPr>
          </a:p>
          <a:p>
            <a:pPr algn="l" rtl="0" fontAlgn="base"/>
            <a:r>
              <a:rPr lang="nl-NL" sz="2400" b="0" i="0" dirty="0">
                <a:effectLst/>
                <a:latin typeface="Calibri" panose="020F0502020204030204" pitchFamily="34" charset="0"/>
              </a:rPr>
              <a:t>100% </a:t>
            </a:r>
            <a:r>
              <a:rPr lang="nl-NL" sz="2400" b="0" i="0" dirty="0" err="1">
                <a:effectLst/>
                <a:latin typeface="Calibri" panose="020F0502020204030204" pitchFamily="34" charset="0"/>
              </a:rPr>
              <a:t>workbased</a:t>
            </a:r>
            <a:r>
              <a:rPr lang="nl-NL" sz="2400" b="0" i="0" dirty="0">
                <a:effectLst/>
                <a:latin typeface="Calibri" panose="020F0502020204030204" pitchFamily="34" charset="0"/>
              </a:rPr>
              <a:t>  </a:t>
            </a:r>
            <a:r>
              <a:rPr lang="nl-NL" sz="2400" b="0" i="0" dirty="0" err="1">
                <a:effectLst/>
                <a:latin typeface="Calibri" panose="020F0502020204030204" pitchFamily="34" charset="0"/>
              </a:rPr>
              <a:t>Apprenticeship</a:t>
            </a:r>
            <a:r>
              <a:rPr lang="nl-NL" sz="2400" b="0" i="0" dirty="0">
                <a:effectLst/>
                <a:latin typeface="Calibri" panose="020F0502020204030204" pitchFamily="34" charset="0"/>
              </a:rPr>
              <a:t> (Learning </a:t>
            </a:r>
            <a:r>
              <a:rPr lang="nl-NL" sz="2400" b="0" i="0" dirty="0" err="1">
                <a:effectLst/>
                <a:latin typeface="Calibri" panose="020F0502020204030204" pitchFamily="34" charset="0"/>
              </a:rPr>
              <a:t>by</a:t>
            </a:r>
            <a:r>
              <a:rPr lang="nl-NL" sz="2400" b="0" i="0" dirty="0">
                <a:effectLst/>
                <a:latin typeface="Calibri" panose="020F0502020204030204" pitchFamily="34" charset="0"/>
              </a:rPr>
              <a:t> </a:t>
            </a:r>
            <a:r>
              <a:rPr lang="nl-NL" sz="2400" b="0" i="0" dirty="0" err="1">
                <a:effectLst/>
                <a:latin typeface="Calibri" panose="020F0502020204030204" pitchFamily="34" charset="0"/>
              </a:rPr>
              <a:t>doing</a:t>
            </a:r>
            <a:r>
              <a:rPr lang="nl-NL" sz="2400" dirty="0">
                <a:latin typeface="Calibri" panose="020F0502020204030204" pitchFamily="34" charset="0"/>
              </a:rPr>
              <a:t>) </a:t>
            </a:r>
            <a:r>
              <a:rPr lang="nl-NL" sz="2400" dirty="0" err="1">
                <a:latin typeface="Calibri" panose="020F0502020204030204" pitchFamily="34" charset="0"/>
              </a:rPr>
              <a:t>incompany</a:t>
            </a:r>
            <a:r>
              <a:rPr lang="nl-NL" sz="2400" dirty="0">
                <a:latin typeface="Calibri" panose="020F0502020204030204" pitchFamily="34" charset="0"/>
              </a:rPr>
              <a:t> </a:t>
            </a:r>
          </a:p>
          <a:p>
            <a:pPr algn="l" rtl="0" fontAlgn="base"/>
            <a:endParaRPr lang="nl-NL" sz="2400" dirty="0">
              <a:latin typeface="Calibri" panose="020F0502020204030204" pitchFamily="34" charset="0"/>
            </a:endParaRPr>
          </a:p>
          <a:p>
            <a:pPr algn="l" rtl="0" fontAlgn="base"/>
            <a:r>
              <a:rPr lang="nl-NL" sz="2400" b="0" i="0" dirty="0">
                <a:effectLst/>
                <a:latin typeface="Calibri" panose="020F0502020204030204" pitchFamily="34" charset="0"/>
              </a:rPr>
              <a:t>Student </a:t>
            </a:r>
            <a:r>
              <a:rPr lang="nl-NL" sz="2400" b="0" i="0" dirty="0" err="1">
                <a:effectLst/>
                <a:latin typeface="Calibri" panose="020F0502020204030204" pitchFamily="34" charset="0"/>
              </a:rPr>
              <a:t>paired</a:t>
            </a:r>
            <a:r>
              <a:rPr lang="nl-NL" sz="2400" b="0" i="0" dirty="0">
                <a:effectLst/>
                <a:latin typeface="Calibri" panose="020F0502020204030204" pitchFamily="34" charset="0"/>
              </a:rPr>
              <a:t> </a:t>
            </a:r>
            <a:r>
              <a:rPr lang="nl-NL" sz="2400" b="0" i="0" dirty="0" err="1">
                <a:effectLst/>
                <a:latin typeface="Calibri" panose="020F0502020204030204" pitchFamily="34" charset="0"/>
              </a:rPr>
              <a:t>with</a:t>
            </a:r>
            <a:r>
              <a:rPr lang="nl-NL" sz="2400" b="0" i="0" dirty="0">
                <a:effectLst/>
                <a:latin typeface="Calibri" panose="020F0502020204030204" pitchFamily="34" charset="0"/>
              </a:rPr>
              <a:t> a professional</a:t>
            </a:r>
          </a:p>
        </p:txBody>
      </p:sp>
    </p:spTree>
    <p:extLst>
      <p:ext uri="{BB962C8B-B14F-4D97-AF65-F5344CB8AC3E}">
        <p14:creationId xmlns:p14="http://schemas.microsoft.com/office/powerpoint/2010/main" val="39931353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30C786E-723E-468C-B36A-14899D4CAD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9147" y="228457"/>
            <a:ext cx="7886700" cy="584501"/>
          </a:xfrm>
        </p:spPr>
        <p:txBody>
          <a:bodyPr>
            <a:normAutofit/>
          </a:bodyPr>
          <a:lstStyle/>
          <a:p>
            <a:pPr algn="r"/>
            <a:r>
              <a:rPr lang="it-IT" sz="2800" i="1" dirty="0"/>
              <a:t>Thank </a:t>
            </a:r>
            <a:r>
              <a:rPr lang="it-IT" sz="2800" i="1" dirty="0" err="1"/>
              <a:t>you</a:t>
            </a:r>
            <a:r>
              <a:rPr lang="it-IT" sz="2800" i="1" dirty="0"/>
              <a:t> for </a:t>
            </a:r>
            <a:r>
              <a:rPr lang="it-IT" sz="2800" i="1" dirty="0" err="1"/>
              <a:t>your</a:t>
            </a:r>
            <a:r>
              <a:rPr lang="it-IT" sz="2800" i="1" dirty="0"/>
              <a:t> </a:t>
            </a:r>
            <a:r>
              <a:rPr lang="it-IT" sz="2800" i="1" dirty="0" err="1"/>
              <a:t>attention</a:t>
            </a:r>
            <a:r>
              <a:rPr lang="it-IT" sz="2800" i="1" dirty="0"/>
              <a:t>!</a:t>
            </a:r>
            <a:endParaRPr lang="en-GB" sz="2800" i="1" dirty="0"/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590BAE0D-65AE-477A-8193-AD6EC1E7D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A9C6C-1472-49E2-A08D-475DB4E3CBD3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4" name="Υπότιτλος 3">
            <a:extLst>
              <a:ext uri="{FF2B5EF4-FFF2-40B4-BE49-F238E27FC236}">
                <a16:creationId xmlns:a16="http://schemas.microsoft.com/office/drawing/2014/main" id="{65DEBD90-D19D-44E1-83DF-43620783F382}"/>
              </a:ext>
            </a:extLst>
          </p:cNvPr>
          <p:cNvSpPr txBox="1">
            <a:spLocks/>
          </p:cNvSpPr>
          <p:nvPr/>
        </p:nvSpPr>
        <p:spPr>
          <a:xfrm>
            <a:off x="332572" y="5501154"/>
            <a:ext cx="7886700" cy="756592"/>
          </a:xfrm>
        </p:spPr>
        <p:txBody>
          <a:bodyPr>
            <a:normAutofit/>
          </a:bodyPr>
          <a:lstStyle>
            <a:lvl1pPr marL="228600" indent="-228600" algn="just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just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just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just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just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/>
              <a:t>&lt;Contact partner, </a:t>
            </a:r>
            <a:r>
              <a:rPr lang="en-US" sz="1800" dirty="0" err="1"/>
              <a:t>Organisation</a:t>
            </a:r>
            <a:r>
              <a:rPr lang="en-US" sz="1800" dirty="0"/>
              <a:t>&gt;</a:t>
            </a:r>
          </a:p>
          <a:p>
            <a:pPr marL="0" indent="0">
              <a:buNone/>
            </a:pPr>
            <a:r>
              <a:rPr lang="en-US" sz="1800" dirty="0"/>
              <a:t>&lt;Email contact partner&gt;</a:t>
            </a:r>
          </a:p>
        </p:txBody>
      </p:sp>
      <p:grpSp>
        <p:nvGrpSpPr>
          <p:cNvPr id="5" name="Gruppo 4">
            <a:extLst>
              <a:ext uri="{FF2B5EF4-FFF2-40B4-BE49-F238E27FC236}">
                <a16:creationId xmlns:a16="http://schemas.microsoft.com/office/drawing/2014/main" id="{5A9AC59B-56BA-408F-90FC-3A6ABAB0AC7B}"/>
              </a:ext>
            </a:extLst>
          </p:cNvPr>
          <p:cNvGrpSpPr/>
          <p:nvPr/>
        </p:nvGrpSpPr>
        <p:grpSpPr>
          <a:xfrm>
            <a:off x="505807" y="1175189"/>
            <a:ext cx="8132385" cy="4247208"/>
            <a:chOff x="505807" y="1175189"/>
            <a:chExt cx="8132385" cy="4247208"/>
          </a:xfrm>
        </p:grpSpPr>
        <p:grpSp>
          <p:nvGrpSpPr>
            <p:cNvPr id="2149" name="Gruppo 2148">
              <a:extLst>
                <a:ext uri="{FF2B5EF4-FFF2-40B4-BE49-F238E27FC236}">
                  <a16:creationId xmlns:a16="http://schemas.microsoft.com/office/drawing/2014/main" id="{6938B44A-796C-4CFD-94B0-2C4F5FE7FDF5}"/>
                </a:ext>
              </a:extLst>
            </p:cNvPr>
            <p:cNvGrpSpPr/>
            <p:nvPr/>
          </p:nvGrpSpPr>
          <p:grpSpPr>
            <a:xfrm>
              <a:off x="505807" y="1175189"/>
              <a:ext cx="8132385" cy="4247208"/>
              <a:chOff x="561976" y="1122198"/>
              <a:chExt cx="8132385" cy="4247208"/>
            </a:xfrm>
          </p:grpSpPr>
          <p:pic>
            <p:nvPicPr>
              <p:cNvPr id="155" name="Immagine 154">
                <a:extLst>
                  <a:ext uri="{FF2B5EF4-FFF2-40B4-BE49-F238E27FC236}">
                    <a16:creationId xmlns:a16="http://schemas.microsoft.com/office/drawing/2014/main" id="{34EA405D-7F7D-4CE4-AC44-C236CD8B7B90}"/>
                  </a:ext>
                </a:extLst>
              </p:cNvPr>
              <p:cNvPicPr/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157590" y="2066517"/>
                <a:ext cx="1212821" cy="458009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56" name="Immagine 155">
                <a:extLst>
                  <a:ext uri="{FF2B5EF4-FFF2-40B4-BE49-F238E27FC236}">
                    <a16:creationId xmlns:a16="http://schemas.microsoft.com/office/drawing/2014/main" id="{8DD5F0B0-0484-48DF-B7A9-B9B46AFE482D}"/>
                  </a:ext>
                </a:extLst>
              </p:cNvPr>
              <p:cNvPicPr/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532416" y="2200275"/>
                <a:ext cx="1230333" cy="505388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57" name="Immagine 156">
                <a:extLst>
                  <a:ext uri="{FF2B5EF4-FFF2-40B4-BE49-F238E27FC236}">
                    <a16:creationId xmlns:a16="http://schemas.microsoft.com/office/drawing/2014/main" id="{2B203592-19AA-42CA-A1BA-9F8B4644638F}"/>
                  </a:ext>
                </a:extLst>
              </p:cNvPr>
              <p:cNvPicPr/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/>
            </p:blipFill>
            <p:spPr bwMode="auto">
              <a:xfrm>
                <a:off x="561976" y="2000251"/>
                <a:ext cx="1327904" cy="393526"/>
              </a:xfrm>
              <a:prstGeom prst="rect">
                <a:avLst/>
              </a:prstGeom>
              <a:noFill/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pic>
            <p:nvPicPr>
              <p:cNvPr id="158" name="Immagine 157">
                <a:extLst>
                  <a:ext uri="{FF2B5EF4-FFF2-40B4-BE49-F238E27FC236}">
                    <a16:creationId xmlns:a16="http://schemas.microsoft.com/office/drawing/2014/main" id="{07C8F74A-5B61-4244-AC15-10706D298CB1}"/>
                  </a:ext>
                </a:extLst>
              </p:cNvPr>
              <p:cNvPicPr/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663018" y="1122198"/>
                <a:ext cx="1043939" cy="44102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59" name="Immagine 158">
                <a:extLst>
                  <a:ext uri="{FF2B5EF4-FFF2-40B4-BE49-F238E27FC236}">
                    <a16:creationId xmlns:a16="http://schemas.microsoft.com/office/drawing/2014/main" id="{54DED8C5-4414-4E48-8AEB-A0867ED7A178}"/>
                  </a:ext>
                </a:extLst>
              </p:cNvPr>
              <p:cNvPicPr/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/>
            </p:blipFill>
            <p:spPr bwMode="auto">
              <a:xfrm>
                <a:off x="1276350" y="1208500"/>
                <a:ext cx="1029789" cy="506000"/>
              </a:xfrm>
              <a:prstGeom prst="rect">
                <a:avLst/>
              </a:prstGeom>
              <a:noFill/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pic>
            <p:nvPicPr>
              <p:cNvPr id="160" name="Immagine 159">
                <a:extLst>
                  <a:ext uri="{FF2B5EF4-FFF2-40B4-BE49-F238E27FC236}">
                    <a16:creationId xmlns:a16="http://schemas.microsoft.com/office/drawing/2014/main" id="{67FB50D9-F194-4C29-81BE-838AE0A9FC08}"/>
                  </a:ext>
                </a:extLst>
              </p:cNvPr>
              <p:cNvPicPr/>
              <p:nvPr/>
            </p:nvPicPr>
            <p:blipFill rotWithShape="1"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/>
            </p:blipFill>
            <p:spPr bwMode="auto">
              <a:xfrm>
                <a:off x="5018636" y="1238046"/>
                <a:ext cx="836817" cy="387406"/>
              </a:xfrm>
              <a:prstGeom prst="rect">
                <a:avLst/>
              </a:prstGeom>
              <a:noFill/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pic>
            <p:nvPicPr>
              <p:cNvPr id="161" name="Immagine 160">
                <a:extLst>
                  <a:ext uri="{FF2B5EF4-FFF2-40B4-BE49-F238E27FC236}">
                    <a16:creationId xmlns:a16="http://schemas.microsoft.com/office/drawing/2014/main" id="{0D94944F-48DD-4E80-A43F-2A1295C22B8C}"/>
                  </a:ext>
                </a:extLst>
              </p:cNvPr>
              <p:cNvPicPr/>
              <p:nvPr/>
            </p:nvPicPr>
            <p:blipFill rotWithShape="1"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44" b="10777"/>
              <a:stretch/>
            </p:blipFill>
            <p:spPr bwMode="auto">
              <a:xfrm>
                <a:off x="3680341" y="2072855"/>
                <a:ext cx="1612671" cy="1524000"/>
              </a:xfrm>
              <a:prstGeom prst="rect">
                <a:avLst/>
              </a:prstGeom>
              <a:solidFill>
                <a:srgbClr val="FFFFFF">
                  <a:shade val="85000"/>
                </a:srgbClr>
              </a:solidFill>
              <a:ln w="190500" cap="rnd">
                <a:solidFill>
                  <a:srgbClr val="FFFFFF"/>
                </a:solidFill>
              </a:ln>
              <a:effectLst>
                <a:outerShdw blurRad="50000" algn="tl" rotWithShape="0">
                  <a:srgbClr val="000000">
                    <a:alpha val="41000"/>
                  </a:srgbClr>
                </a:outerShdw>
              </a:effectLst>
              <a:scene3d>
                <a:camera prst="orthographicFront"/>
                <a:lightRig rig="twoPt" dir="t">
                  <a:rot lat="0" lon="0" rev="7800000"/>
                </a:lightRig>
              </a:scene3d>
              <a:sp3d contourW="6350">
                <a:bevelT w="50800" h="16510"/>
                <a:contourClr>
                  <a:srgbClr val="C0C0C0"/>
                </a:contourClr>
              </a:sp3d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pic>
            <p:nvPicPr>
              <p:cNvPr id="162" name="Immagine 161">
                <a:extLst>
                  <a:ext uri="{FF2B5EF4-FFF2-40B4-BE49-F238E27FC236}">
                    <a16:creationId xmlns:a16="http://schemas.microsoft.com/office/drawing/2014/main" id="{2404C417-368E-470C-9A2C-4E49374F7398}"/>
                  </a:ext>
                </a:extLst>
              </p:cNvPr>
              <p:cNvPicPr/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868137" y="1181271"/>
                <a:ext cx="815570" cy="381002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63" name="Immagine 162">
                <a:extLst>
                  <a:ext uri="{FF2B5EF4-FFF2-40B4-BE49-F238E27FC236}">
                    <a16:creationId xmlns:a16="http://schemas.microsoft.com/office/drawing/2014/main" id="{20D1BF64-A832-40F0-A62A-EBC7EBC44709}"/>
                  </a:ext>
                </a:extLst>
              </p:cNvPr>
              <p:cNvPicPr/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172069" y="1169372"/>
                <a:ext cx="1066717" cy="293802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64" name="Immagine 163">
                <a:extLst>
                  <a:ext uri="{FF2B5EF4-FFF2-40B4-BE49-F238E27FC236}">
                    <a16:creationId xmlns:a16="http://schemas.microsoft.com/office/drawing/2014/main" id="{3E972B44-89D4-42F8-807F-698AAE4D15F3}"/>
                  </a:ext>
                </a:extLst>
              </p:cNvPr>
              <p:cNvPicPr/>
              <p:nvPr/>
            </p:nvPicPr>
            <p:blipFill>
              <a:blip r:embed="rId1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287488" y="3781425"/>
                <a:ext cx="1161062" cy="39849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65" name="Immagine 164">
                <a:extLst>
                  <a:ext uri="{FF2B5EF4-FFF2-40B4-BE49-F238E27FC236}">
                    <a16:creationId xmlns:a16="http://schemas.microsoft.com/office/drawing/2014/main" id="{D85BE486-DF54-4821-B308-F801734ACEA6}"/>
                  </a:ext>
                </a:extLst>
              </p:cNvPr>
              <p:cNvPicPr/>
              <p:nvPr/>
            </p:nvPicPr>
            <p:blipFill rotWithShape="1">
              <a:blip r:embed="rId1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/>
            </p:blipFill>
            <p:spPr bwMode="auto">
              <a:xfrm>
                <a:off x="6815763" y="2809875"/>
                <a:ext cx="470862" cy="533712"/>
              </a:xfrm>
              <a:prstGeom prst="rect">
                <a:avLst/>
              </a:prstGeom>
              <a:noFill/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pic>
            <p:nvPicPr>
              <p:cNvPr id="166" name="Immagine 165">
                <a:extLst>
                  <a:ext uri="{FF2B5EF4-FFF2-40B4-BE49-F238E27FC236}">
                    <a16:creationId xmlns:a16="http://schemas.microsoft.com/office/drawing/2014/main" id="{040B623A-5840-4891-8257-5CDE306CBD87}"/>
                  </a:ext>
                </a:extLst>
              </p:cNvPr>
              <p:cNvPicPr/>
              <p:nvPr/>
            </p:nvPicPr>
            <p:blipFill>
              <a:blip r:embed="rId1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075621" y="1762437"/>
                <a:ext cx="933218" cy="33195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67" name="Immagine 166">
                <a:extLst>
                  <a:ext uri="{FF2B5EF4-FFF2-40B4-BE49-F238E27FC236}">
                    <a16:creationId xmlns:a16="http://schemas.microsoft.com/office/drawing/2014/main" id="{8E6210E5-E849-4082-8E8B-2FB44B9F6AE1}"/>
                  </a:ext>
                </a:extLst>
              </p:cNvPr>
              <p:cNvPicPr/>
              <p:nvPr/>
            </p:nvPicPr>
            <p:blipFill>
              <a:blip r:embed="rId1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566545" y="2745885"/>
                <a:ext cx="540623" cy="473468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68" name="Immagine 167">
                <a:extLst>
                  <a:ext uri="{FF2B5EF4-FFF2-40B4-BE49-F238E27FC236}">
                    <a16:creationId xmlns:a16="http://schemas.microsoft.com/office/drawing/2014/main" id="{3DE2C529-1C42-4F48-9D05-EB49E8D73A80}"/>
                  </a:ext>
                </a:extLst>
              </p:cNvPr>
              <p:cNvPicPr/>
              <p:nvPr/>
            </p:nvPicPr>
            <p:blipFill rotWithShape="1">
              <a:blip r:embed="rId1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/>
            </p:blipFill>
            <p:spPr bwMode="auto">
              <a:xfrm>
                <a:off x="7294720" y="2107108"/>
                <a:ext cx="1399641" cy="398494"/>
              </a:xfrm>
              <a:prstGeom prst="rect">
                <a:avLst/>
              </a:prstGeom>
              <a:noFill/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pic>
            <p:nvPicPr>
              <p:cNvPr id="169" name="Immagine 168">
                <a:extLst>
                  <a:ext uri="{FF2B5EF4-FFF2-40B4-BE49-F238E27FC236}">
                    <a16:creationId xmlns:a16="http://schemas.microsoft.com/office/drawing/2014/main" id="{B8E561EA-4662-49D6-A42A-9951162108C9}"/>
                  </a:ext>
                </a:extLst>
              </p:cNvPr>
              <p:cNvPicPr/>
              <p:nvPr/>
            </p:nvPicPr>
            <p:blipFill>
              <a:blip r:embed="rId1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97715" y="2924175"/>
                <a:ext cx="669110" cy="574084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70" name="Immagine 169">
                <a:extLst>
                  <a:ext uri="{FF2B5EF4-FFF2-40B4-BE49-F238E27FC236}">
                    <a16:creationId xmlns:a16="http://schemas.microsoft.com/office/drawing/2014/main" id="{8AE5AAAA-3266-4CD7-AA01-8EAA7EB5FF02}"/>
                  </a:ext>
                </a:extLst>
              </p:cNvPr>
              <p:cNvPicPr/>
              <p:nvPr/>
            </p:nvPicPr>
            <p:blipFill>
              <a:blip r:embed="rId1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25416" y="3691053"/>
                <a:ext cx="689325" cy="574084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71" name="Immagine 170">
                <a:extLst>
                  <a:ext uri="{FF2B5EF4-FFF2-40B4-BE49-F238E27FC236}">
                    <a16:creationId xmlns:a16="http://schemas.microsoft.com/office/drawing/2014/main" id="{388D9862-02F5-4341-A4A5-B603DFF1DEE3}"/>
                  </a:ext>
                </a:extLst>
              </p:cNvPr>
              <p:cNvPicPr/>
              <p:nvPr/>
            </p:nvPicPr>
            <p:blipFill rotWithShape="1">
              <a:blip r:embed="rId1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-525"/>
              <a:stretch/>
            </p:blipFill>
            <p:spPr bwMode="auto">
              <a:xfrm>
                <a:off x="2026757" y="3552775"/>
                <a:ext cx="1158230" cy="400319"/>
              </a:xfrm>
              <a:prstGeom prst="rect">
                <a:avLst/>
              </a:prstGeom>
              <a:noFill/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pic>
            <p:nvPicPr>
              <p:cNvPr id="172" name="Immagine 171">
                <a:extLst>
                  <a:ext uri="{FF2B5EF4-FFF2-40B4-BE49-F238E27FC236}">
                    <a16:creationId xmlns:a16="http://schemas.microsoft.com/office/drawing/2014/main" id="{D374DEEA-9D97-49A1-A352-D03136C75B70}"/>
                  </a:ext>
                </a:extLst>
              </p:cNvPr>
              <p:cNvPicPr/>
              <p:nvPr/>
            </p:nvPicPr>
            <p:blipFill>
              <a:blip r:embed="rId1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071798" y="4349081"/>
                <a:ext cx="613216" cy="67946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73" name="Immagine 172">
                <a:extLst>
                  <a:ext uri="{FF2B5EF4-FFF2-40B4-BE49-F238E27FC236}">
                    <a16:creationId xmlns:a16="http://schemas.microsoft.com/office/drawing/2014/main" id="{F63ED7F2-F1EE-4802-A85B-A758D57978CE}"/>
                  </a:ext>
                </a:extLst>
              </p:cNvPr>
              <p:cNvPicPr/>
              <p:nvPr/>
            </p:nvPicPr>
            <p:blipFill rotWithShape="1">
              <a:blip r:embed="rId2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-36649"/>
              <a:stretch/>
            </p:blipFill>
            <p:spPr bwMode="auto">
              <a:xfrm>
                <a:off x="4071416" y="3654518"/>
                <a:ext cx="1070610" cy="533400"/>
              </a:xfrm>
              <a:prstGeom prst="rect">
                <a:avLst/>
              </a:prstGeom>
              <a:noFill/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pic>
            <p:nvPicPr>
              <p:cNvPr id="174" name="Immagine 173">
                <a:extLst>
                  <a:ext uri="{FF2B5EF4-FFF2-40B4-BE49-F238E27FC236}">
                    <a16:creationId xmlns:a16="http://schemas.microsoft.com/office/drawing/2014/main" id="{EB65C0F9-62FA-423A-A329-01F40076CECC}"/>
                  </a:ext>
                </a:extLst>
              </p:cNvPr>
              <p:cNvPicPr/>
              <p:nvPr/>
            </p:nvPicPr>
            <p:blipFill rotWithShape="1">
              <a:blip r:embed="rId2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0303" t="11627" r="8292" b="7899"/>
              <a:stretch/>
            </p:blipFill>
            <p:spPr bwMode="auto">
              <a:xfrm>
                <a:off x="5592732" y="2995603"/>
                <a:ext cx="1013453" cy="574045"/>
              </a:xfrm>
              <a:prstGeom prst="rect">
                <a:avLst/>
              </a:prstGeom>
              <a:noFill/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pic>
            <p:nvPicPr>
              <p:cNvPr id="175" name="Immagine 174">
                <a:extLst>
                  <a:ext uri="{FF2B5EF4-FFF2-40B4-BE49-F238E27FC236}">
                    <a16:creationId xmlns:a16="http://schemas.microsoft.com/office/drawing/2014/main" id="{6820BCA3-71D3-47C9-9109-3EC90BCE9EA8}"/>
                  </a:ext>
                </a:extLst>
              </p:cNvPr>
              <p:cNvPicPr/>
              <p:nvPr/>
            </p:nvPicPr>
            <p:blipFill>
              <a:blip r:embed="rId2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734301" y="2717258"/>
                <a:ext cx="533100" cy="730394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76" name="Immagine 175">
                <a:extLst>
                  <a:ext uri="{FF2B5EF4-FFF2-40B4-BE49-F238E27FC236}">
                    <a16:creationId xmlns:a16="http://schemas.microsoft.com/office/drawing/2014/main" id="{1C2F374F-A68E-4F67-A91B-C3622EC4343D}"/>
                  </a:ext>
                </a:extLst>
              </p:cNvPr>
              <p:cNvPicPr/>
              <p:nvPr/>
            </p:nvPicPr>
            <p:blipFill>
              <a:blip r:embed="rId2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458901" y="2828557"/>
                <a:ext cx="931545" cy="37211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77" name="Immagine 176">
                <a:extLst>
                  <a:ext uri="{FF2B5EF4-FFF2-40B4-BE49-F238E27FC236}">
                    <a16:creationId xmlns:a16="http://schemas.microsoft.com/office/drawing/2014/main" id="{1781EE73-C433-4285-9B2F-7C8815263BB3}"/>
                  </a:ext>
                </a:extLst>
              </p:cNvPr>
              <p:cNvPicPr/>
              <p:nvPr/>
            </p:nvPicPr>
            <p:blipFill rotWithShape="1">
              <a:blip r:embed="rId2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-6470" t="-14364" r="-8843" b="-26693"/>
              <a:stretch/>
            </p:blipFill>
            <p:spPr bwMode="auto">
              <a:xfrm>
                <a:off x="2008669" y="4543827"/>
                <a:ext cx="805136" cy="437516"/>
              </a:xfrm>
              <a:prstGeom prst="rect">
                <a:avLst/>
              </a:prstGeom>
              <a:noFill/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pic>
            <p:nvPicPr>
              <p:cNvPr id="178" name="Immagine 177">
                <a:extLst>
                  <a:ext uri="{FF2B5EF4-FFF2-40B4-BE49-F238E27FC236}">
                    <a16:creationId xmlns:a16="http://schemas.microsoft.com/office/drawing/2014/main" id="{14966F3A-BBCA-4683-86AB-274848120A01}"/>
                  </a:ext>
                </a:extLst>
              </p:cNvPr>
              <p:cNvPicPr/>
              <p:nvPr/>
            </p:nvPicPr>
            <p:blipFill>
              <a:blip r:embed="rId2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16407" y="4927735"/>
                <a:ext cx="908008" cy="354462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79" name="Immagine 178">
                <a:extLst>
                  <a:ext uri="{FF2B5EF4-FFF2-40B4-BE49-F238E27FC236}">
                    <a16:creationId xmlns:a16="http://schemas.microsoft.com/office/drawing/2014/main" id="{B7C33491-C9D0-4F7F-82B5-C8EA3BF5914B}"/>
                  </a:ext>
                </a:extLst>
              </p:cNvPr>
              <p:cNvPicPr/>
              <p:nvPr/>
            </p:nvPicPr>
            <p:blipFill>
              <a:blip r:embed="rId2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184987" y="4049809"/>
                <a:ext cx="581827" cy="36909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80" name="Immagine 179">
                <a:extLst>
                  <a:ext uri="{FF2B5EF4-FFF2-40B4-BE49-F238E27FC236}">
                    <a16:creationId xmlns:a16="http://schemas.microsoft.com/office/drawing/2014/main" id="{699370E8-91AE-4D91-B524-913F3C8362B4}"/>
                  </a:ext>
                </a:extLst>
              </p:cNvPr>
              <p:cNvPicPr/>
              <p:nvPr/>
            </p:nvPicPr>
            <p:blipFill rotWithShape="1">
              <a:blip r:embed="rId2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/>
            </p:blipFill>
            <p:spPr bwMode="auto">
              <a:xfrm>
                <a:off x="5255719" y="4115348"/>
                <a:ext cx="922752" cy="505387"/>
              </a:xfrm>
              <a:prstGeom prst="rect">
                <a:avLst/>
              </a:prstGeom>
              <a:noFill/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pic>
            <p:nvPicPr>
              <p:cNvPr id="181" name="Immagine 180">
                <a:extLst>
                  <a:ext uri="{FF2B5EF4-FFF2-40B4-BE49-F238E27FC236}">
                    <a16:creationId xmlns:a16="http://schemas.microsoft.com/office/drawing/2014/main" id="{C9500430-FFFE-4FB9-A791-37E41B9A56F7}"/>
                  </a:ext>
                </a:extLst>
              </p:cNvPr>
              <p:cNvPicPr/>
              <p:nvPr/>
            </p:nvPicPr>
            <p:blipFill rotWithShape="1">
              <a:blip r:embed="rId2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-27342"/>
              <a:stretch/>
            </p:blipFill>
            <p:spPr bwMode="auto">
              <a:xfrm>
                <a:off x="7090030" y="4365471"/>
                <a:ext cx="1229562" cy="364888"/>
              </a:xfrm>
              <a:prstGeom prst="rect">
                <a:avLst/>
              </a:prstGeom>
              <a:noFill/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pic>
            <p:nvPicPr>
              <p:cNvPr id="182" name="Immagine 181">
                <a:extLst>
                  <a:ext uri="{FF2B5EF4-FFF2-40B4-BE49-F238E27FC236}">
                    <a16:creationId xmlns:a16="http://schemas.microsoft.com/office/drawing/2014/main" id="{07CE7946-D4C5-422A-8BD5-E38C41AA389E}"/>
                  </a:ext>
                </a:extLst>
              </p:cNvPr>
              <p:cNvPicPr/>
              <p:nvPr/>
            </p:nvPicPr>
            <p:blipFill>
              <a:blip r:embed="rId2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308071" y="4222198"/>
                <a:ext cx="589280" cy="638794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83" name="Immagine 182">
                <a:extLst>
                  <a:ext uri="{FF2B5EF4-FFF2-40B4-BE49-F238E27FC236}">
                    <a16:creationId xmlns:a16="http://schemas.microsoft.com/office/drawing/2014/main" id="{31598A49-4639-41A2-955D-0725493C4878}"/>
                  </a:ext>
                </a:extLst>
              </p:cNvPr>
              <p:cNvPicPr/>
              <p:nvPr/>
            </p:nvPicPr>
            <p:blipFill>
              <a:blip r:embed="rId3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/>
            </p:blipFill>
            <p:spPr bwMode="auto">
              <a:xfrm>
                <a:off x="4836224" y="4872732"/>
                <a:ext cx="1926525" cy="496674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84" name="Immagine 183">
                <a:extLst>
                  <a:ext uri="{FF2B5EF4-FFF2-40B4-BE49-F238E27FC236}">
                    <a16:creationId xmlns:a16="http://schemas.microsoft.com/office/drawing/2014/main" id="{87D5F2A2-C19E-46F5-9C15-30DCE78C3596}"/>
                  </a:ext>
                </a:extLst>
              </p:cNvPr>
              <p:cNvPicPr/>
              <p:nvPr/>
            </p:nvPicPr>
            <p:blipFill>
              <a:blip r:embed="rId3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538778" y="1199484"/>
                <a:ext cx="680493" cy="660242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85" name="Immagine 184">
                <a:extLst>
                  <a:ext uri="{FF2B5EF4-FFF2-40B4-BE49-F238E27FC236}">
                    <a16:creationId xmlns:a16="http://schemas.microsoft.com/office/drawing/2014/main" id="{508248BB-8DFF-4B1C-88E0-6A1843C9EA65}"/>
                  </a:ext>
                </a:extLst>
              </p:cNvPr>
              <p:cNvPicPr/>
              <p:nvPr/>
            </p:nvPicPr>
            <p:blipFill>
              <a:blip r:embed="rId3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623620" y="3675077"/>
                <a:ext cx="998693" cy="430682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pic>
          <p:nvPicPr>
            <p:cNvPr id="1026" name="Picture 2">
              <a:extLst>
                <a:ext uri="{FF2B5EF4-FFF2-40B4-BE49-F238E27FC236}">
                  <a16:creationId xmlns:a16="http://schemas.microsoft.com/office/drawing/2014/main" id="{ED465896-0632-4F40-9B50-47F9F1838D8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71697" y="4967103"/>
              <a:ext cx="958615" cy="4034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109325649"/>
      </p:ext>
    </p:extLst>
  </p:cSld>
  <p:clrMapOvr>
    <a:masterClrMapping/>
  </p:clrMapOvr>
</p:sld>
</file>

<file path=ppt/theme/theme1.xml><?xml version="1.0" encoding="utf-8"?>
<a:theme xmlns:a="http://schemas.openxmlformats.org/drawingml/2006/main" name="CoLLaboratE-ThemeNew">
  <a:themeElements>
    <a:clrScheme name="Θέμα του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Θέμα του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Θέμα του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LLaboratE-ThemeNew" id="{AD441D31-B38D-4F89-B57E-CC0212D26925}" vid="{A4654D39-5463-4B11-90A2-3C333BBC5873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3336</TotalTime>
  <Words>268</Words>
  <Application>Microsoft Office PowerPoint</Application>
  <PresentationFormat>Diavoorstelling (4:3)</PresentationFormat>
  <Paragraphs>49</Paragraphs>
  <Slides>6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0" baseType="lpstr">
      <vt:lpstr>Arial</vt:lpstr>
      <vt:lpstr>Bahnschrift Light Condensed</vt:lpstr>
      <vt:lpstr>Calibri</vt:lpstr>
      <vt:lpstr>CoLLaboratE-ThemeNew</vt:lpstr>
      <vt:lpstr>T 3.3 – Apprenticeship scheme</vt:lpstr>
      <vt:lpstr>Task 3.3</vt:lpstr>
      <vt:lpstr>Objectives of COM(2017) 563</vt:lpstr>
      <vt:lpstr>Task 3.3 </vt:lpstr>
      <vt:lpstr>Examples of stage / apprenticeship </vt:lpstr>
      <vt:lpstr>Thank you for your attention!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WP1 - Project Management</dc:title>
  <dc:creator>Francesca Sanna</dc:creator>
  <cp:lastModifiedBy>Marg Leijdens</cp:lastModifiedBy>
  <cp:revision>91</cp:revision>
  <dcterms:created xsi:type="dcterms:W3CDTF">2018-10-15T13:11:22Z</dcterms:created>
  <dcterms:modified xsi:type="dcterms:W3CDTF">2022-05-30T12:16:15Z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0484126-3486-41a9-802e-7f1e2277276c_Enabled">
    <vt:lpwstr>True</vt:lpwstr>
  </property>
  <property fmtid="{D5CDD505-2E9C-101B-9397-08002B2CF9AE}" pid="3" name="MSIP_Label_d0484126-3486-41a9-802e-7f1e2277276c_SiteId">
    <vt:lpwstr>eec01f8e-737f-43e3-9ed5-f8a59913bd82</vt:lpwstr>
  </property>
  <property fmtid="{D5CDD505-2E9C-101B-9397-08002B2CF9AE}" pid="4" name="MSIP_Label_d0484126-3486-41a9-802e-7f1e2277276c_Owner">
    <vt:lpwstr>pal.johan.from@nmbu.no</vt:lpwstr>
  </property>
  <property fmtid="{D5CDD505-2E9C-101B-9397-08002B2CF9AE}" pid="5" name="MSIP_Label_d0484126-3486-41a9-802e-7f1e2277276c_SetDate">
    <vt:lpwstr>2020-01-11T12:05:33.3131731Z</vt:lpwstr>
  </property>
  <property fmtid="{D5CDD505-2E9C-101B-9397-08002B2CF9AE}" pid="6" name="MSIP_Label_d0484126-3486-41a9-802e-7f1e2277276c_Name">
    <vt:lpwstr>Internal</vt:lpwstr>
  </property>
  <property fmtid="{D5CDD505-2E9C-101B-9397-08002B2CF9AE}" pid="7" name="MSIP_Label_d0484126-3486-41a9-802e-7f1e2277276c_Application">
    <vt:lpwstr>Microsoft Azure Information Protection</vt:lpwstr>
  </property>
  <property fmtid="{D5CDD505-2E9C-101B-9397-08002B2CF9AE}" pid="8" name="MSIP_Label_d0484126-3486-41a9-802e-7f1e2277276c_ActionId">
    <vt:lpwstr>d4a85e94-51e7-46ba-8cf1-49bfd1a7a6de</vt:lpwstr>
  </property>
  <property fmtid="{D5CDD505-2E9C-101B-9397-08002B2CF9AE}" pid="9" name="MSIP_Label_d0484126-3486-41a9-802e-7f1e2277276c_Extended_MSFT_Method">
    <vt:lpwstr>Automatic</vt:lpwstr>
  </property>
  <property fmtid="{D5CDD505-2E9C-101B-9397-08002B2CF9AE}" pid="10" name="Sensitivity">
    <vt:lpwstr>Internal</vt:lpwstr>
  </property>
</Properties>
</file>