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311" r:id="rId3"/>
    <p:sldId id="340" r:id="rId4"/>
    <p:sldId id="341" r:id="rId5"/>
    <p:sldId id="276" r:id="rId6"/>
    <p:sldId id="338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4B5"/>
    <a:srgbClr val="2A8ECE"/>
    <a:srgbClr val="304A89"/>
    <a:srgbClr val="864033"/>
    <a:srgbClr val="2C8FCE"/>
    <a:srgbClr val="344F59"/>
    <a:srgbClr val="FFFFFF"/>
    <a:srgbClr val="F99645"/>
    <a:srgbClr val="F98A39"/>
    <a:srgbClr val="F798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1" autoAdjust="0"/>
    <p:restoredTop sz="94613" autoAdjust="0"/>
  </p:normalViewPr>
  <p:slideViewPr>
    <p:cSldViewPr snapToGrid="0">
      <p:cViewPr varScale="1">
        <p:scale>
          <a:sx n="91" d="100"/>
          <a:sy n="91" d="100"/>
        </p:scale>
        <p:origin x="11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databases will be further used in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4.3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integrated with a geographical map as an additional layer on the website.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9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databases will be further used in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4.3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integrated with a geographical map as an additional layer on the website.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=""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=""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1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=""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=""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=""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900" y="139393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E74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=""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=""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1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=""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=""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=""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=""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=""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=""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=""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=""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=""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2.jpeg"/><Relationship Id="rId18" Type="http://schemas.openxmlformats.org/officeDocument/2006/relationships/image" Target="../media/image27.png"/><Relationship Id="rId26" Type="http://schemas.openxmlformats.org/officeDocument/2006/relationships/image" Target="../media/image35.jpeg"/><Relationship Id="rId3" Type="http://schemas.openxmlformats.org/officeDocument/2006/relationships/image" Target="../media/image13.png"/><Relationship Id="rId21" Type="http://schemas.openxmlformats.org/officeDocument/2006/relationships/image" Target="../media/image30.png"/><Relationship Id="rId7" Type="http://schemas.openxmlformats.org/officeDocument/2006/relationships/image" Target="../media/image17.png"/><Relationship Id="rId12" Type="http://schemas.openxmlformats.org/officeDocument/2006/relationships/image" Target="../media/image21.tiff"/><Relationship Id="rId17" Type="http://schemas.openxmlformats.org/officeDocument/2006/relationships/image" Target="../media/image26.jpeg"/><Relationship Id="rId25" Type="http://schemas.openxmlformats.org/officeDocument/2006/relationships/image" Target="../media/image34.png"/><Relationship Id="rId2" Type="http://schemas.openxmlformats.org/officeDocument/2006/relationships/image" Target="../media/image5.png"/><Relationship Id="rId16" Type="http://schemas.openxmlformats.org/officeDocument/2006/relationships/image" Target="../media/image25.png"/><Relationship Id="rId20" Type="http://schemas.openxmlformats.org/officeDocument/2006/relationships/image" Target="../media/image29.jpeg"/><Relationship Id="rId29" Type="http://schemas.openxmlformats.org/officeDocument/2006/relationships/image" Target="../media/image38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jpeg"/><Relationship Id="rId11" Type="http://schemas.openxmlformats.org/officeDocument/2006/relationships/image" Target="../media/image20.jpe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5" Type="http://schemas.openxmlformats.org/officeDocument/2006/relationships/image" Target="../media/image15.png"/><Relationship Id="rId15" Type="http://schemas.openxmlformats.org/officeDocument/2006/relationships/image" Target="../media/image24.jpeg"/><Relationship Id="rId23" Type="http://schemas.openxmlformats.org/officeDocument/2006/relationships/image" Target="../media/image32.jpeg"/><Relationship Id="rId28" Type="http://schemas.openxmlformats.org/officeDocument/2006/relationships/image" Target="../media/image37.png"/><Relationship Id="rId10" Type="http://schemas.openxmlformats.org/officeDocument/2006/relationships/image" Target="../media/image19.png"/><Relationship Id="rId19" Type="http://schemas.openxmlformats.org/officeDocument/2006/relationships/image" Target="../media/image28.jpeg"/><Relationship Id="rId31" Type="http://schemas.openxmlformats.org/officeDocument/2006/relationships/image" Target="../media/image40.png"/><Relationship Id="rId4" Type="http://schemas.openxmlformats.org/officeDocument/2006/relationships/image" Target="../media/image14.pn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Relationship Id="rId22" Type="http://schemas.openxmlformats.org/officeDocument/2006/relationships/image" Target="../media/image31.jpeg"/><Relationship Id="rId27" Type="http://schemas.openxmlformats.org/officeDocument/2006/relationships/image" Target="../media/image36.jpeg"/><Relationship Id="rId30" Type="http://schemas.openxmlformats.org/officeDocument/2006/relationships/image" Target="../media/image3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9" y="2763583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3200" dirty="0"/>
              <a:t>FIELDS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WP4 – Task 4.3 Map creation</a:t>
            </a:r>
            <a:br>
              <a:rPr lang="en-US" sz="3200" dirty="0" smtClean="0"/>
            </a:br>
            <a:r>
              <a:rPr lang="en-US" sz="3200" dirty="0" smtClean="0"/>
              <a:t>updated and </a:t>
            </a:r>
            <a:r>
              <a:rPr lang="en-US" sz="3200" dirty="0" smtClean="0"/>
              <a:t>use</a:t>
            </a:r>
            <a:endParaRPr lang="en-US" sz="3200" dirty="0"/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064342" y="4446165"/>
            <a:ext cx="6858000" cy="718861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Francesca </a:t>
            </a:r>
            <a:r>
              <a:rPr lang="en-US" sz="2000" dirty="0"/>
              <a:t>Sanna, Project </a:t>
            </a:r>
            <a:r>
              <a:rPr lang="en-US" sz="2000" dirty="0" smtClean="0"/>
              <a:t>Manager</a:t>
            </a:r>
          </a:p>
          <a:p>
            <a:r>
              <a:rPr lang="en-US" sz="2000" dirty="0" smtClean="0"/>
              <a:t>Francesca.sanna@unito.it</a:t>
            </a:r>
            <a:endParaRPr lang="en-US" sz="2000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5459591"/>
            <a:ext cx="6858000" cy="755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4</a:t>
            </a:r>
            <a:r>
              <a:rPr lang="en-US" sz="1800" b="1" baseline="30000" dirty="0"/>
              <a:t>th</a:t>
            </a:r>
            <a:r>
              <a:rPr lang="en-US" sz="1800" b="1" dirty="0"/>
              <a:t> Virtual Project Monitoring Meeting</a:t>
            </a:r>
          </a:p>
          <a:p>
            <a:r>
              <a:rPr lang="en-US" sz="1800" dirty="0"/>
              <a:t>17 March 2021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583994EE-9A29-4A28-82BC-15B80EFFE75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144" b="-69837"/>
          <a:stretch/>
        </p:blipFill>
        <p:spPr bwMode="auto">
          <a:xfrm>
            <a:off x="231649" y="184728"/>
            <a:ext cx="2093972" cy="173643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3525015" y="469360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78152"/>
            <a:ext cx="7886700" cy="3405100"/>
          </a:xfrm>
        </p:spPr>
        <p:txBody>
          <a:bodyPr/>
          <a:lstStyle/>
          <a:p>
            <a:pPr marL="0" indent="0">
              <a:buNone/>
            </a:pPr>
            <a:r>
              <a:rPr lang="es-ES" b="1" dirty="0" err="1">
                <a:solidFill>
                  <a:schemeClr val="accent6">
                    <a:lumMod val="75000"/>
                  </a:schemeClr>
                </a:solidFill>
              </a:rPr>
              <a:t>Task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4.3: Map creation, update and use (UNITO), M4-M48</a:t>
            </a:r>
          </a:p>
          <a:p>
            <a:pPr marL="0" indent="0">
              <a:buNone/>
            </a:pPr>
            <a:r>
              <a:rPr lang="it-IT" i="1" dirty="0"/>
              <a:t>Francesca Sanna (UNITO</a:t>
            </a:r>
            <a:r>
              <a:rPr lang="it-IT" i="1" dirty="0" smtClean="0"/>
              <a:t>)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D4.3: Online public platform and map (M12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itolo 1">
            <a:extLst>
              <a:ext uri="{FF2B5EF4-FFF2-40B4-BE49-F238E27FC236}">
                <a16:creationId xmlns="" xmlns:a16="http://schemas.microsoft.com/office/drawing/2014/main" id="{D6416BF9-EF72-4CF6-BB56-1CE16768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238"/>
            <a:ext cx="7886700" cy="539750"/>
          </a:xfrm>
        </p:spPr>
        <p:txBody>
          <a:bodyPr/>
          <a:lstStyle/>
          <a:p>
            <a:r>
              <a:rPr lang="en-GB" dirty="0"/>
              <a:t>WP4 – Implementation (AERES)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1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EF1135A-F497-4A27-889E-81855A02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Τίτλος 6">
            <a:extLst>
              <a:ext uri="{FF2B5EF4-FFF2-40B4-BE49-F238E27FC236}">
                <a16:creationId xmlns="" xmlns:a16="http://schemas.microsoft.com/office/drawing/2014/main" id="{8A86A0F6-BE52-4912-8312-7CCBFF4D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238"/>
            <a:ext cx="7886700" cy="539750"/>
          </a:xfrm>
        </p:spPr>
        <p:txBody>
          <a:bodyPr/>
          <a:lstStyle/>
          <a:p>
            <a:r>
              <a:rPr lang="es-ES" dirty="0" err="1"/>
              <a:t>Task</a:t>
            </a:r>
            <a:r>
              <a:rPr lang="es-ES" dirty="0"/>
              <a:t> 4.3: </a:t>
            </a:r>
            <a:r>
              <a:rPr lang="es-ES" dirty="0" err="1"/>
              <a:t>Map</a:t>
            </a:r>
            <a:r>
              <a:rPr lang="es-ES" dirty="0"/>
              <a:t> </a:t>
            </a:r>
            <a:r>
              <a:rPr lang="es-ES" dirty="0" err="1"/>
              <a:t>creation</a:t>
            </a:r>
            <a:r>
              <a:rPr lang="es-ES" dirty="0"/>
              <a:t>, </a:t>
            </a:r>
            <a:r>
              <a:rPr lang="es-ES" dirty="0" err="1"/>
              <a:t>update</a:t>
            </a:r>
            <a:r>
              <a:rPr lang="es-ES" dirty="0"/>
              <a:t> and use</a:t>
            </a:r>
            <a:endParaRPr lang="en-US" dirty="0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396B5D6B-14BA-41B4-9A80-E5D695A1375E}"/>
              </a:ext>
            </a:extLst>
          </p:cNvPr>
          <p:cNvSpPr/>
          <p:nvPr/>
        </p:nvSpPr>
        <p:spPr>
          <a:xfrm>
            <a:off x="884289" y="861298"/>
            <a:ext cx="636714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outputs visible: a database with a geographical map</a:t>
            </a:r>
            <a:endParaRPr lang="en-GB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22174" y="1379768"/>
            <a:ext cx="3559891" cy="4266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information created in the project, in particular: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(WP1)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 providers/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(WP1)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Previous best practices, projects and their outputs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(WP1)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Curricula available within the project and outside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(WP1)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</a:t>
            </a:r>
            <a:r>
              <a:rPr lang="it-IT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interested</a:t>
            </a:r>
            <a:r>
              <a:rPr lang="it-IT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training and </a:t>
            </a:r>
            <a:r>
              <a:rPr lang="it-IT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offering</a:t>
            </a:r>
            <a:r>
              <a:rPr lang="it-IT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apprenticeship</a:t>
            </a:r>
            <a:r>
              <a:rPr lang="it-IT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(WP3)</a:t>
            </a:r>
            <a:endParaRPr lang="it-IT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and EU frameworks and funding opportunities (WP5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4067860" y="1379768"/>
            <a:ext cx="4640825" cy="4366012"/>
            <a:chOff x="3883742" y="1533832"/>
            <a:chExt cx="4640825" cy="4366012"/>
          </a:xfrm>
          <a:solidFill>
            <a:schemeClr val="bg1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3"/>
            <a:srcRect t="60735" r="3674"/>
            <a:stretch/>
          </p:blipFill>
          <p:spPr>
            <a:xfrm>
              <a:off x="3883742" y="3886886"/>
              <a:ext cx="4640825" cy="2012958"/>
            </a:xfrm>
            <a:prstGeom prst="rect">
              <a:avLst/>
            </a:prstGeom>
            <a:grpFill/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4"/>
            <a:srcRect t="3263" b="73975"/>
            <a:stretch/>
          </p:blipFill>
          <p:spPr>
            <a:xfrm>
              <a:off x="3982061" y="1533832"/>
              <a:ext cx="4143375" cy="977765"/>
            </a:xfrm>
            <a:prstGeom prst="rect">
              <a:avLst/>
            </a:prstGeom>
            <a:grpFill/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4"/>
            <a:srcRect t="35981" b="56008"/>
            <a:stretch/>
          </p:blipFill>
          <p:spPr>
            <a:xfrm>
              <a:off x="3962397" y="2430468"/>
              <a:ext cx="4143375" cy="344129"/>
            </a:xfrm>
            <a:prstGeom prst="rect">
              <a:avLst/>
            </a:prstGeom>
            <a:grpFill/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4"/>
            <a:srcRect t="54405" b="38500"/>
            <a:stretch/>
          </p:blipFill>
          <p:spPr>
            <a:xfrm>
              <a:off x="3982063" y="2774597"/>
              <a:ext cx="4143375" cy="304800"/>
            </a:xfrm>
            <a:prstGeom prst="rect">
              <a:avLst/>
            </a:prstGeom>
            <a:grpFill/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 rotWithShape="1">
            <a:blip r:embed="rId4"/>
            <a:srcRect t="74204" b="17785"/>
            <a:stretch/>
          </p:blipFill>
          <p:spPr>
            <a:xfrm>
              <a:off x="3982062" y="3150025"/>
              <a:ext cx="4143375" cy="344129"/>
            </a:xfrm>
            <a:prstGeom prst="rect">
              <a:avLst/>
            </a:prstGeom>
            <a:grpFill/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 rotWithShape="1">
            <a:blip r:embed="rId4"/>
            <a:srcRect t="91485"/>
            <a:stretch/>
          </p:blipFill>
          <p:spPr>
            <a:xfrm>
              <a:off x="3991894" y="3450468"/>
              <a:ext cx="4143375" cy="365790"/>
            </a:xfrm>
            <a:prstGeom prst="rect">
              <a:avLst/>
            </a:prstGeom>
            <a:grpFill/>
          </p:spPr>
        </p:pic>
      </p:grpSp>
      <p:sp>
        <p:nvSpPr>
          <p:cNvPr id="17" name="Rettangolo 16"/>
          <p:cNvSpPr/>
          <p:nvPr/>
        </p:nvSpPr>
        <p:spPr>
          <a:xfrm>
            <a:off x="2890684" y="5816408"/>
            <a:ext cx="6420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http://www.erasmus-fields.eu/management/?q=node/871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C1335A41-A59B-41FE-9CFF-9EA2470AEDE6}"/>
              </a:ext>
            </a:extLst>
          </p:cNvPr>
          <p:cNvSpPr/>
          <p:nvPr/>
        </p:nvSpPr>
        <p:spPr>
          <a:xfrm>
            <a:off x="6388272" y="2527620"/>
            <a:ext cx="2321995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Management portal</a:t>
            </a:r>
          </a:p>
        </p:txBody>
      </p:sp>
    </p:spTree>
    <p:extLst>
      <p:ext uri="{BB962C8B-B14F-4D97-AF65-F5344CB8AC3E}">
        <p14:creationId xmlns:p14="http://schemas.microsoft.com/office/powerpoint/2010/main" val="6522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2"/>
          <a:srcRect t="14767"/>
          <a:stretch/>
        </p:blipFill>
        <p:spPr>
          <a:xfrm>
            <a:off x="427606" y="85004"/>
            <a:ext cx="5974820" cy="6188142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C1335A41-A59B-41FE-9CFF-9EA2470AEDE6}"/>
              </a:ext>
            </a:extLst>
          </p:cNvPr>
          <p:cNvSpPr/>
          <p:nvPr/>
        </p:nvSpPr>
        <p:spPr>
          <a:xfrm>
            <a:off x="6586695" y="2252317"/>
            <a:ext cx="2321995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Public website </a:t>
            </a:r>
          </a:p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- Home page</a:t>
            </a:r>
          </a:p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- Database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48952" y="433350"/>
            <a:ext cx="47321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rgbClr val="2E74B5"/>
                </a:solidFill>
              </a:rPr>
              <a:t>https://www.erasmus-fields.eu/database/</a:t>
            </a:r>
          </a:p>
        </p:txBody>
      </p:sp>
    </p:spTree>
    <p:extLst>
      <p:ext uri="{BB962C8B-B14F-4D97-AF65-F5344CB8AC3E}">
        <p14:creationId xmlns:p14="http://schemas.microsoft.com/office/powerpoint/2010/main" val="15145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EF1135A-F497-4A27-889E-81855A02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Τίτλος 6">
            <a:extLst>
              <a:ext uri="{FF2B5EF4-FFF2-40B4-BE49-F238E27FC236}">
                <a16:creationId xmlns="" xmlns:a16="http://schemas.microsoft.com/office/drawing/2014/main" id="{8A86A0F6-BE52-4912-8312-7CCBFF4D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238"/>
            <a:ext cx="7886700" cy="539750"/>
          </a:xfrm>
        </p:spPr>
        <p:txBody>
          <a:bodyPr/>
          <a:lstStyle/>
          <a:p>
            <a:r>
              <a:rPr lang="es-ES" dirty="0" err="1"/>
              <a:t>Task</a:t>
            </a:r>
            <a:r>
              <a:rPr lang="es-ES" dirty="0"/>
              <a:t> 4.3: </a:t>
            </a:r>
            <a:r>
              <a:rPr lang="es-ES" dirty="0" err="1"/>
              <a:t>Map</a:t>
            </a:r>
            <a:r>
              <a:rPr lang="es-ES" dirty="0"/>
              <a:t> </a:t>
            </a:r>
            <a:r>
              <a:rPr lang="es-ES" dirty="0" err="1"/>
              <a:t>creation</a:t>
            </a:r>
            <a:r>
              <a:rPr lang="es-ES" dirty="0"/>
              <a:t>, </a:t>
            </a:r>
            <a:r>
              <a:rPr lang="es-ES" dirty="0" err="1"/>
              <a:t>update</a:t>
            </a:r>
            <a:r>
              <a:rPr lang="es-ES" dirty="0"/>
              <a:t> and use</a:t>
            </a:r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88DB7014-0633-4503-92B6-384BF49D9A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260" y="856316"/>
            <a:ext cx="5609414" cy="4566342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396B5D6B-14BA-41B4-9A80-E5D695A1375E}"/>
              </a:ext>
            </a:extLst>
          </p:cNvPr>
          <p:cNvSpPr/>
          <p:nvPr/>
        </p:nvSpPr>
        <p:spPr>
          <a:xfrm>
            <a:off x="361100" y="5911382"/>
            <a:ext cx="842180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will be kept updated during the project lifetime and maintained afterwards. </a:t>
            </a:r>
            <a:endParaRPr lang="en-GB" sz="16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C1335A41-A59B-41FE-9CFF-9EA2470AEDE6}"/>
              </a:ext>
            </a:extLst>
          </p:cNvPr>
          <p:cNvSpPr/>
          <p:nvPr/>
        </p:nvSpPr>
        <p:spPr>
          <a:xfrm rot="361651">
            <a:off x="3567528" y="935463"/>
            <a:ext cx="299295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About 100 records inserted so far!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914" y="1002181"/>
            <a:ext cx="2180603" cy="43388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ttangolo 10"/>
          <p:cNvSpPr/>
          <p:nvPr/>
        </p:nvSpPr>
        <p:spPr>
          <a:xfrm>
            <a:off x="529260" y="5496598"/>
            <a:ext cx="68480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http://www.erasmus-fields.eu/management/?q=node/871</a:t>
            </a:r>
          </a:p>
        </p:txBody>
      </p:sp>
    </p:spTree>
    <p:extLst>
      <p:ext uri="{BB962C8B-B14F-4D97-AF65-F5344CB8AC3E}">
        <p14:creationId xmlns:p14="http://schemas.microsoft.com/office/powerpoint/2010/main" val="87402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462116" y="861019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F8C50D5F-24D8-481C-B896-36567AC0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Τίτλος 1">
            <a:extLst>
              <a:ext uri="{FF2B5EF4-FFF2-40B4-BE49-F238E27FC236}">
                <a16:creationId xmlns="" xmlns:a16="http://schemas.microsoft.com/office/drawing/2014/main" id="{517DE697-788F-4A7A-BD15-BBBB24D4DBC8}"/>
              </a:ext>
            </a:extLst>
          </p:cNvPr>
          <p:cNvSpPr txBox="1">
            <a:spLocks/>
          </p:cNvSpPr>
          <p:nvPr/>
        </p:nvSpPr>
        <p:spPr>
          <a:xfrm>
            <a:off x="2300447" y="2281830"/>
            <a:ext cx="6315076" cy="122491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344F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i="1" dirty="0"/>
              <a:t>Questions and comments?</a:t>
            </a:r>
            <a:endParaRPr lang="en-US" dirty="0"/>
          </a:p>
        </p:txBody>
      </p:sp>
      <p:pic>
        <p:nvPicPr>
          <p:cNvPr id="9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6184490" y="4801635"/>
            <a:ext cx="2657175" cy="1077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09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47" y="228457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2149" name="Gruppo 2148">
            <a:extLst>
              <a:ext uri="{FF2B5EF4-FFF2-40B4-BE49-F238E27FC236}">
                <a16:creationId xmlns="" xmlns:a16="http://schemas.microsoft.com/office/drawing/2014/main" id="{6938B44A-796C-4CFD-94B0-2C4F5FE7FDF5}"/>
              </a:ext>
            </a:extLst>
          </p:cNvPr>
          <p:cNvGrpSpPr/>
          <p:nvPr/>
        </p:nvGrpSpPr>
        <p:grpSpPr>
          <a:xfrm>
            <a:off x="505807" y="1018561"/>
            <a:ext cx="8132385" cy="4247154"/>
            <a:chOff x="561976" y="1122198"/>
            <a:chExt cx="8132385" cy="4247154"/>
          </a:xfrm>
        </p:grpSpPr>
        <p:pic>
          <p:nvPicPr>
            <p:cNvPr id="155" name="Immagine 154">
              <a:extLst>
                <a:ext uri="{FF2B5EF4-FFF2-40B4-BE49-F238E27FC236}">
                  <a16:creationId xmlns="" xmlns:a16="http://schemas.microsoft.com/office/drawing/2014/main" id="{34EA405D-7F7D-4CE4-AC44-C236CD8B7B90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="" xmlns:a16="http://schemas.microsoft.com/office/drawing/2014/main" id="{8DD5F0B0-0484-48DF-B7A9-B9B46AFE482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="" xmlns:a16="http://schemas.microsoft.com/office/drawing/2014/main" id="{2B203592-19AA-42CA-A1BA-9F8B4644638F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="" xmlns:a16="http://schemas.microsoft.com/office/drawing/2014/main" id="{07C8F74A-5B61-4244-AC15-10706D298CB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="" xmlns:a16="http://schemas.microsoft.com/office/drawing/2014/main" id="{54DED8C5-4414-4E48-8AEB-A0867ED7A178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="" xmlns:a16="http://schemas.microsoft.com/office/drawing/2014/main" id="{67FB50D9-F194-4C29-81BE-838AE0A9FC0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="" xmlns:a16="http://schemas.microsoft.com/office/drawing/2014/main" id="{0D94944F-48DD-4E80-A43F-2A1295C22B8C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="" xmlns:a16="http://schemas.microsoft.com/office/drawing/2014/main" id="{2404C417-368E-470C-9A2C-4E49374F739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="" xmlns:a16="http://schemas.microsoft.com/office/drawing/2014/main" id="{20D1BF64-A832-40F0-A62A-EBC7EBC44709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="" xmlns:a16="http://schemas.microsoft.com/office/drawing/2014/main" id="{3E972B44-89D4-42F8-807F-698AAE4D15F3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="" xmlns:a16="http://schemas.microsoft.com/office/drawing/2014/main" id="{D85BE486-DF54-4821-B308-F801734ACEA6}"/>
                </a:ext>
              </a:extLst>
            </p:cNvPr>
            <p:cNvPicPr/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="" xmlns:a16="http://schemas.microsoft.com/office/drawing/2014/main" id="{040B623A-5840-4891-8257-5CDE306CBD87}"/>
                </a:ext>
              </a:extLst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="" xmlns:a16="http://schemas.microsoft.com/office/drawing/2014/main" id="{8E6210E5-E849-4082-8E8B-2FB44B9F6AE1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="" xmlns:a16="http://schemas.microsoft.com/office/drawing/2014/main" id="{3DE2C529-1C42-4F48-9D05-EB49E8D73A80}"/>
                </a:ext>
              </a:extLst>
            </p:cNvPr>
            <p:cNvPicPr/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="" xmlns:a16="http://schemas.microsoft.com/office/drawing/2014/main" id="{B8E561EA-4662-49D6-A42A-9951162108C9}"/>
                </a:ext>
              </a:extLst>
            </p:cNvPr>
            <p:cNvPicPr/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="" xmlns:a16="http://schemas.microsoft.com/office/drawing/2014/main" id="{8AE5AAAA-3266-4CD7-AA01-8EAA7EB5FF02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="" xmlns:a16="http://schemas.microsoft.com/office/drawing/2014/main" id="{388D9862-02F5-4341-A4A5-B603DFF1DEE3}"/>
                </a:ext>
              </a:extLst>
            </p:cNvPr>
            <p:cNvPicPr/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="" xmlns:a16="http://schemas.microsoft.com/office/drawing/2014/main" id="{D374DEEA-9D97-49A1-A352-D03136C75B70}"/>
                </a:ext>
              </a:extLst>
            </p:cNvPr>
            <p:cNvPicPr/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319" y="4504514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="" xmlns:a16="http://schemas.microsoft.com/office/drawing/2014/main" id="{F63ED7F2-F1EE-4802-A85B-A758D57978CE}"/>
                </a:ext>
              </a:extLst>
            </p:cNvPr>
            <p:cNvPicPr/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="" xmlns:a16="http://schemas.microsoft.com/office/drawing/2014/main" id="{EB65C0F9-62FA-423A-A329-01F40076CECC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="" xmlns:a16="http://schemas.microsoft.com/office/drawing/2014/main" id="{6820BCA3-71D3-47C9-9109-3EC90BCE9EA8}"/>
                </a:ext>
              </a:extLst>
            </p:cNvPr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="" xmlns:a16="http://schemas.microsoft.com/office/drawing/2014/main" id="{1C2F374F-A68E-4F67-A91B-C3622EC4343D}"/>
                </a:ext>
              </a:extLst>
            </p:cNvPr>
            <p:cNvPicPr/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="" xmlns:a16="http://schemas.microsoft.com/office/drawing/2014/main" id="{1781EE73-C433-4285-9B2F-7C8815263BB3}"/>
                </a:ext>
              </a:extLst>
            </p:cNvPr>
            <p:cNvPicPr/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008669" y="4543827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="" xmlns:a16="http://schemas.microsoft.com/office/drawing/2014/main" id="{14966F3A-BBCA-4683-86AB-274848120A01}"/>
                </a:ext>
              </a:extLst>
            </p:cNvPr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407" y="4927735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="" xmlns:a16="http://schemas.microsoft.com/office/drawing/2014/main" id="{B7C33491-C9D0-4F7F-82B5-C8EA3BF5914B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="" xmlns:a16="http://schemas.microsoft.com/office/drawing/2014/main" id="{699370E8-91AE-4D91-B524-913F3C8362B4}"/>
                </a:ext>
              </a:extLst>
            </p:cNvPr>
            <p:cNvPicPr/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="" xmlns:a16="http://schemas.microsoft.com/office/drawing/2014/main" id="{C9500430-FFFE-4FB9-A791-37E41B9A56F7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08839" y="4518258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="" xmlns:a16="http://schemas.microsoft.com/office/drawing/2014/main" id="{07CE7946-D4C5-422A-8BD5-E38C41AA389E}"/>
                </a:ext>
              </a:extLst>
            </p:cNvPr>
            <p:cNvPicPr/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071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="" xmlns:a16="http://schemas.microsoft.com/office/drawing/2014/main" id="{31598A49-4639-41A2-955D-0725493C4878}"/>
                </a:ext>
              </a:extLst>
            </p:cNvPr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29456" y="4872678"/>
              <a:ext cx="1926525" cy="496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="" xmlns:a16="http://schemas.microsoft.com/office/drawing/2014/main" id="{87D5F2A2-C19E-46F5-9C15-30DCE78C3596}"/>
                </a:ext>
              </a:extLst>
            </p:cNvPr>
            <p:cNvPicPr/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="" xmlns:a16="http://schemas.microsoft.com/office/drawing/2014/main" id="{508248BB-8DFF-4B1C-88E0-6A1843C9EA65}"/>
                </a:ext>
              </a:extLst>
            </p:cNvPr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" name="Υπότιτλος 3">
            <a:extLst>
              <a:ext uri="{FF2B5EF4-FFF2-40B4-BE49-F238E27FC236}">
                <a16:creationId xmlns="" xmlns:a16="http://schemas.microsoft.com/office/drawing/2014/main" id="{BB92FDD1-F979-400A-8020-4F497CB434D8}"/>
              </a:ext>
            </a:extLst>
          </p:cNvPr>
          <p:cNvSpPr txBox="1">
            <a:spLocks/>
          </p:cNvSpPr>
          <p:nvPr/>
        </p:nvSpPr>
        <p:spPr>
          <a:xfrm>
            <a:off x="283969" y="5471318"/>
            <a:ext cx="7886700" cy="807275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Francesca Sanna, FIELDS project manager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E74B5"/>
                </a:solidFill>
              </a:rPr>
              <a:t>francesca.sanna@unito.it</a:t>
            </a:r>
          </a:p>
        </p:txBody>
      </p: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19180</TotalTime>
  <Words>244</Words>
  <Application>Microsoft Office PowerPoint</Application>
  <PresentationFormat>Presentazione su schermo (4:3)</PresentationFormat>
  <Paragraphs>44</Paragraphs>
  <Slides>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Bahnschrift Light Condensed</vt:lpstr>
      <vt:lpstr>Calibri</vt:lpstr>
      <vt:lpstr>Times New Roman</vt:lpstr>
      <vt:lpstr>CoLLaboratE-ThemeNew</vt:lpstr>
      <vt:lpstr>FIELDS  WP4 – Task 4.3 Map creation updated and use</vt:lpstr>
      <vt:lpstr>WP4 – Implementation (AERES) </vt:lpstr>
      <vt:lpstr>Task 4.3: Map creation, update and use</vt:lpstr>
      <vt:lpstr>Presentazione standard di PowerPoint</vt:lpstr>
      <vt:lpstr>Task 4.3: Map creation, update and use</vt:lpstr>
      <vt:lpstr>Presentazione standard di PowerPoint</vt:lpstr>
      <vt:lpstr>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Francesca </cp:lastModifiedBy>
  <cp:revision>187</cp:revision>
  <dcterms:created xsi:type="dcterms:W3CDTF">2018-10-15T13:11:22Z</dcterms:created>
  <dcterms:modified xsi:type="dcterms:W3CDTF">2021-03-18T11:51:52Z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