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311" r:id="rId3"/>
    <p:sldId id="340" r:id="rId4"/>
    <p:sldId id="341" r:id="rId5"/>
    <p:sldId id="276" r:id="rId6"/>
    <p:sldId id="28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4B5"/>
    <a:srgbClr val="2A8ECE"/>
    <a:srgbClr val="304A89"/>
    <a:srgbClr val="864033"/>
    <a:srgbClr val="2C8FCE"/>
    <a:srgbClr val="344F59"/>
    <a:srgbClr val="FFFFFF"/>
    <a:srgbClr val="F99645"/>
    <a:srgbClr val="F98A39"/>
    <a:srgbClr val="F798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1" autoAdjust="0"/>
    <p:restoredTop sz="94613" autoAdjust="0"/>
  </p:normalViewPr>
  <p:slideViewPr>
    <p:cSldViewPr snapToGrid="0">
      <p:cViewPr varScale="1">
        <p:scale>
          <a:sx n="64" d="100"/>
          <a:sy n="64" d="100"/>
        </p:scale>
        <p:origin x="14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databases will be further used in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Task 4.3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integrated with a geographical map as an additional layer on the website. 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9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databases will be further used in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Task 4.3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integrated with a geographical map as an additional layer on the website. 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6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1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900" y="139393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E74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51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1.jpeg"/><Relationship Id="rId18" Type="http://schemas.openxmlformats.org/officeDocument/2006/relationships/image" Target="../media/image26.png"/><Relationship Id="rId26" Type="http://schemas.openxmlformats.org/officeDocument/2006/relationships/image" Target="../media/image34.jpeg"/><Relationship Id="rId3" Type="http://schemas.openxmlformats.org/officeDocument/2006/relationships/image" Target="../media/image12.png"/><Relationship Id="rId21" Type="http://schemas.openxmlformats.org/officeDocument/2006/relationships/image" Target="../media/image29.png"/><Relationship Id="rId7" Type="http://schemas.openxmlformats.org/officeDocument/2006/relationships/image" Target="../media/image16.png"/><Relationship Id="rId12" Type="http://schemas.openxmlformats.org/officeDocument/2006/relationships/image" Target="../media/image20.tiff"/><Relationship Id="rId17" Type="http://schemas.openxmlformats.org/officeDocument/2006/relationships/image" Target="../media/image25.jpeg"/><Relationship Id="rId25" Type="http://schemas.openxmlformats.org/officeDocument/2006/relationships/image" Target="../media/image33.png"/><Relationship Id="rId2" Type="http://schemas.openxmlformats.org/officeDocument/2006/relationships/image" Target="../media/image5.png"/><Relationship Id="rId16" Type="http://schemas.openxmlformats.org/officeDocument/2006/relationships/image" Target="../media/image24.png"/><Relationship Id="rId20" Type="http://schemas.openxmlformats.org/officeDocument/2006/relationships/image" Target="../media/image28.jpeg"/><Relationship Id="rId29" Type="http://schemas.openxmlformats.org/officeDocument/2006/relationships/image" Target="../media/image3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jpeg"/><Relationship Id="rId11" Type="http://schemas.openxmlformats.org/officeDocument/2006/relationships/image" Target="../media/image19.jpeg"/><Relationship Id="rId24" Type="http://schemas.openxmlformats.org/officeDocument/2006/relationships/image" Target="../media/image32.png"/><Relationship Id="rId32" Type="http://schemas.openxmlformats.org/officeDocument/2006/relationships/image" Target="../media/image40.png"/><Relationship Id="rId5" Type="http://schemas.openxmlformats.org/officeDocument/2006/relationships/image" Target="../media/image14.png"/><Relationship Id="rId15" Type="http://schemas.openxmlformats.org/officeDocument/2006/relationships/image" Target="../media/image23.jpeg"/><Relationship Id="rId23" Type="http://schemas.openxmlformats.org/officeDocument/2006/relationships/image" Target="../media/image31.jpeg"/><Relationship Id="rId28" Type="http://schemas.openxmlformats.org/officeDocument/2006/relationships/image" Target="../media/image36.png"/><Relationship Id="rId10" Type="http://schemas.openxmlformats.org/officeDocument/2006/relationships/image" Target="../media/image18.png"/><Relationship Id="rId19" Type="http://schemas.openxmlformats.org/officeDocument/2006/relationships/image" Target="../media/image27.jpeg"/><Relationship Id="rId31" Type="http://schemas.openxmlformats.org/officeDocument/2006/relationships/image" Target="../media/image39.png"/><Relationship Id="rId4" Type="http://schemas.openxmlformats.org/officeDocument/2006/relationships/image" Target="../media/image13.pn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Relationship Id="rId22" Type="http://schemas.openxmlformats.org/officeDocument/2006/relationships/image" Target="../media/image30.jpeg"/><Relationship Id="rId27" Type="http://schemas.openxmlformats.org/officeDocument/2006/relationships/image" Target="../media/image35.jpeg"/><Relationship Id="rId30" Type="http://schemas.openxmlformats.org/officeDocument/2006/relationships/image" Target="../media/image3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9" y="2763583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3200" dirty="0"/>
              <a:t>FIELDS </a:t>
            </a:r>
            <a:br>
              <a:rPr lang="en-US" sz="3200" dirty="0"/>
            </a:br>
            <a:r>
              <a:rPr lang="en-US" sz="3200" dirty="0"/>
              <a:t>WP4 – Task 4.3 Map creation</a:t>
            </a:r>
            <a:br>
              <a:rPr lang="en-US" sz="3200" dirty="0"/>
            </a:br>
            <a:r>
              <a:rPr lang="en-US" sz="3200" dirty="0"/>
              <a:t>updated and use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064342" y="4446165"/>
            <a:ext cx="6858000" cy="718861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Francesca Sanna, Project Manager</a:t>
            </a:r>
          </a:p>
          <a:p>
            <a:r>
              <a:rPr lang="en-US" sz="2000" dirty="0"/>
              <a:t>Francesca.sanna@unito.it</a:t>
            </a:r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5459591"/>
            <a:ext cx="6858000" cy="755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5</a:t>
            </a:r>
            <a:r>
              <a:rPr lang="en-US" sz="1800" b="1" baseline="30000" dirty="0"/>
              <a:t>th</a:t>
            </a:r>
            <a:r>
              <a:rPr lang="en-US" sz="1800" b="1" dirty="0"/>
              <a:t> Project Monitoring Meeting</a:t>
            </a:r>
          </a:p>
          <a:p>
            <a:r>
              <a:rPr lang="en-US" sz="1800" dirty="0"/>
              <a:t>30-31 May 2022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83994EE-9A29-4A28-82BC-15B80EFFE75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2144" b="-69837"/>
          <a:stretch/>
        </p:blipFill>
        <p:spPr bwMode="auto">
          <a:xfrm>
            <a:off x="231649" y="184728"/>
            <a:ext cx="2093972" cy="173643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31A505D-0D92-489A-A26F-57D2DFB78D9A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3525015" y="469360"/>
            <a:ext cx="2093970" cy="197883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3BDF1C-1CF6-4661-9D52-3F23FFC8D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278152"/>
            <a:ext cx="7886700" cy="1854792"/>
          </a:xfrm>
        </p:spPr>
        <p:txBody>
          <a:bodyPr/>
          <a:lstStyle/>
          <a:p>
            <a:pPr marL="0" indent="0">
              <a:buNone/>
            </a:pPr>
            <a:r>
              <a:rPr lang="es-ES" b="1" dirty="0" err="1">
                <a:solidFill>
                  <a:schemeClr val="accent6">
                    <a:lumMod val="75000"/>
                  </a:schemeClr>
                </a:solidFill>
              </a:rPr>
              <a:t>Task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4.3: Map creation, update and use (UNITO), M4-M48</a:t>
            </a:r>
          </a:p>
          <a:p>
            <a:pPr marL="0" indent="0">
              <a:buNone/>
            </a:pPr>
            <a:r>
              <a:rPr lang="it-IT" i="1" dirty="0"/>
              <a:t>Francesca Sanna (UNITO)</a:t>
            </a:r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D4.3: Online public platform and map (M12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6E4C0E-A020-4D71-9D74-75F6D041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D6416BF9-EF72-4CF6-BB56-1CE167682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238"/>
            <a:ext cx="7886700" cy="539750"/>
          </a:xfrm>
        </p:spPr>
        <p:txBody>
          <a:bodyPr/>
          <a:lstStyle/>
          <a:p>
            <a:r>
              <a:rPr lang="en-GB" dirty="0"/>
              <a:t>WP4 – Implementation (AERES)</a:t>
            </a:r>
            <a:br>
              <a:rPr lang="en-GB" dirty="0"/>
            </a:br>
            <a:endParaRPr lang="en-GB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D2BD3BD-B219-56CA-DBEA-F3714830A0F5}"/>
              </a:ext>
            </a:extLst>
          </p:cNvPr>
          <p:cNvSpPr/>
          <p:nvPr/>
        </p:nvSpPr>
        <p:spPr>
          <a:xfrm>
            <a:off x="628650" y="5103664"/>
            <a:ext cx="6956373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will be kept updated during the project lifetime and maintained afterwards. </a:t>
            </a:r>
            <a:endParaRPr lang="en-GB" sz="2000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CCF986F-0437-7E85-446E-712F08B51C86}"/>
              </a:ext>
            </a:extLst>
          </p:cNvPr>
          <p:cNvSpPr txBox="1"/>
          <p:nvPr/>
        </p:nvSpPr>
        <p:spPr>
          <a:xfrm>
            <a:off x="552451" y="3132944"/>
            <a:ext cx="79629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 order to make the project outputs visible, usable and easily accessible during and after the project, a database with a geographical map, created to collect resources in T1.1 were upgraded and made publicly accessible by UNITO.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2618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F1135A-F497-4A27-889E-81855A02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Τίτλος 6">
            <a:extLst>
              <a:ext uri="{FF2B5EF4-FFF2-40B4-BE49-F238E27FC236}">
                <a16:creationId xmlns:a16="http://schemas.microsoft.com/office/drawing/2014/main" id="{8A86A0F6-BE52-4912-8312-7CCBFF4D4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238"/>
            <a:ext cx="7886700" cy="539750"/>
          </a:xfrm>
        </p:spPr>
        <p:txBody>
          <a:bodyPr/>
          <a:lstStyle/>
          <a:p>
            <a:r>
              <a:rPr lang="es-ES" dirty="0" err="1"/>
              <a:t>Task</a:t>
            </a:r>
            <a:r>
              <a:rPr lang="es-ES" dirty="0"/>
              <a:t> 4.3: </a:t>
            </a:r>
            <a:r>
              <a:rPr lang="es-ES" dirty="0" err="1"/>
              <a:t>Map</a:t>
            </a:r>
            <a:r>
              <a:rPr lang="es-ES" dirty="0"/>
              <a:t> </a:t>
            </a:r>
            <a:r>
              <a:rPr lang="es-ES" dirty="0" err="1"/>
              <a:t>creation</a:t>
            </a:r>
            <a:r>
              <a:rPr lang="es-ES" dirty="0"/>
              <a:t>, </a:t>
            </a:r>
            <a:r>
              <a:rPr lang="es-ES" dirty="0" err="1"/>
              <a:t>update</a:t>
            </a:r>
            <a:r>
              <a:rPr lang="es-ES" dirty="0"/>
              <a:t> and use</a:t>
            </a:r>
            <a:endParaRPr lang="en-US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96B5D6B-14BA-41B4-9A80-E5D695A1375E}"/>
              </a:ext>
            </a:extLst>
          </p:cNvPr>
          <p:cNvSpPr/>
          <p:nvPr/>
        </p:nvSpPr>
        <p:spPr>
          <a:xfrm>
            <a:off x="4471487" y="772604"/>
            <a:ext cx="4302308" cy="42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 with a geographical map</a:t>
            </a:r>
            <a:endParaRPr lang="en-GB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70205" y="926704"/>
            <a:ext cx="3414927" cy="4826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information created in the project, in particular: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(WP1)</a:t>
            </a:r>
            <a:endParaRPr lang="it-IT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 providers/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stakeholders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(WP1)</a:t>
            </a:r>
            <a:endParaRPr lang="it-I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/>
              <a:t>Previous best practices, projects and their outputs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(WP1)</a:t>
            </a:r>
            <a:endParaRPr lang="it-I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/>
              <a:t>Curricula available within the project and outside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(WP1)</a:t>
            </a:r>
            <a:endParaRPr lang="it-I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i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Stakeholders</a:t>
            </a:r>
            <a:r>
              <a:rPr lang="it-IT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interested</a:t>
            </a:r>
            <a:r>
              <a:rPr lang="it-IT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training and </a:t>
            </a:r>
            <a:r>
              <a:rPr lang="it-IT" i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offering</a:t>
            </a:r>
            <a:r>
              <a:rPr lang="it-IT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apprenticeship</a:t>
            </a:r>
            <a:r>
              <a:rPr lang="it-IT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(WP3)</a:t>
            </a:r>
            <a:endParaRPr lang="it-IT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and EU frameworks and funding opportunities (WP5)</a:t>
            </a:r>
            <a:endParaRPr lang="it-IT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6" name="Gruppo 15"/>
          <p:cNvGrpSpPr/>
          <p:nvPr/>
        </p:nvGrpSpPr>
        <p:grpSpPr>
          <a:xfrm>
            <a:off x="4067860" y="1379768"/>
            <a:ext cx="4640825" cy="4366012"/>
            <a:chOff x="3883742" y="1533832"/>
            <a:chExt cx="4640825" cy="4366012"/>
          </a:xfrm>
          <a:solidFill>
            <a:schemeClr val="bg1"/>
          </a:solidFill>
        </p:grpSpPr>
        <p:pic>
          <p:nvPicPr>
            <p:cNvPr id="3" name="Immagine 2"/>
            <p:cNvPicPr>
              <a:picLocks noChangeAspect="1"/>
            </p:cNvPicPr>
            <p:nvPr/>
          </p:nvPicPr>
          <p:blipFill rotWithShape="1">
            <a:blip r:embed="rId3"/>
            <a:srcRect t="60735" r="3674"/>
            <a:stretch/>
          </p:blipFill>
          <p:spPr>
            <a:xfrm>
              <a:off x="3883742" y="3886886"/>
              <a:ext cx="4640825" cy="2012958"/>
            </a:xfrm>
            <a:prstGeom prst="rect">
              <a:avLst/>
            </a:prstGeom>
            <a:grpFill/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4"/>
            <a:srcRect t="3263" b="73975"/>
            <a:stretch/>
          </p:blipFill>
          <p:spPr>
            <a:xfrm>
              <a:off x="3982061" y="1533832"/>
              <a:ext cx="4143375" cy="977765"/>
            </a:xfrm>
            <a:prstGeom prst="rect">
              <a:avLst/>
            </a:prstGeom>
            <a:grpFill/>
          </p:spPr>
        </p:pic>
        <p:pic>
          <p:nvPicPr>
            <p:cNvPr id="12" name="Immagine 11"/>
            <p:cNvPicPr>
              <a:picLocks noChangeAspect="1"/>
            </p:cNvPicPr>
            <p:nvPr/>
          </p:nvPicPr>
          <p:blipFill rotWithShape="1">
            <a:blip r:embed="rId4"/>
            <a:srcRect t="35981" b="56008"/>
            <a:stretch/>
          </p:blipFill>
          <p:spPr>
            <a:xfrm>
              <a:off x="3962397" y="2430468"/>
              <a:ext cx="4143375" cy="344129"/>
            </a:xfrm>
            <a:prstGeom prst="rect">
              <a:avLst/>
            </a:prstGeom>
            <a:grpFill/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4"/>
            <a:srcRect t="54405" b="38500"/>
            <a:stretch/>
          </p:blipFill>
          <p:spPr>
            <a:xfrm>
              <a:off x="3982063" y="2774597"/>
              <a:ext cx="4143375" cy="304800"/>
            </a:xfrm>
            <a:prstGeom prst="rect">
              <a:avLst/>
            </a:prstGeom>
            <a:grpFill/>
          </p:spPr>
        </p:pic>
        <p:pic>
          <p:nvPicPr>
            <p:cNvPr id="14" name="Immagine 13"/>
            <p:cNvPicPr>
              <a:picLocks noChangeAspect="1"/>
            </p:cNvPicPr>
            <p:nvPr/>
          </p:nvPicPr>
          <p:blipFill rotWithShape="1">
            <a:blip r:embed="rId4"/>
            <a:srcRect t="74204" b="17785"/>
            <a:stretch/>
          </p:blipFill>
          <p:spPr>
            <a:xfrm>
              <a:off x="3982062" y="3150025"/>
              <a:ext cx="4143375" cy="344129"/>
            </a:xfrm>
            <a:prstGeom prst="rect">
              <a:avLst/>
            </a:prstGeom>
            <a:grpFill/>
          </p:spPr>
        </p:pic>
        <p:pic>
          <p:nvPicPr>
            <p:cNvPr id="15" name="Immagine 14"/>
            <p:cNvPicPr>
              <a:picLocks noChangeAspect="1"/>
            </p:cNvPicPr>
            <p:nvPr/>
          </p:nvPicPr>
          <p:blipFill rotWithShape="1">
            <a:blip r:embed="rId4"/>
            <a:srcRect t="91485"/>
            <a:stretch/>
          </p:blipFill>
          <p:spPr>
            <a:xfrm>
              <a:off x="3991894" y="3450468"/>
              <a:ext cx="4143375" cy="365790"/>
            </a:xfrm>
            <a:prstGeom prst="rect">
              <a:avLst/>
            </a:prstGeom>
            <a:grpFill/>
          </p:spPr>
        </p:pic>
      </p:grpSp>
      <p:sp>
        <p:nvSpPr>
          <p:cNvPr id="17" name="Rettangolo 16"/>
          <p:cNvSpPr/>
          <p:nvPr/>
        </p:nvSpPr>
        <p:spPr>
          <a:xfrm>
            <a:off x="2890684" y="5816408"/>
            <a:ext cx="64204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http://www.erasmus-fields.eu/management/?q=node/871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C1335A41-A59B-41FE-9CFF-9EA2470AEDE6}"/>
              </a:ext>
            </a:extLst>
          </p:cNvPr>
          <p:cNvSpPr/>
          <p:nvPr/>
        </p:nvSpPr>
        <p:spPr>
          <a:xfrm>
            <a:off x="6388272" y="2527620"/>
            <a:ext cx="2321995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Management portal</a:t>
            </a:r>
          </a:p>
        </p:txBody>
      </p:sp>
    </p:spTree>
    <p:extLst>
      <p:ext uri="{BB962C8B-B14F-4D97-AF65-F5344CB8AC3E}">
        <p14:creationId xmlns:p14="http://schemas.microsoft.com/office/powerpoint/2010/main" val="65226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2"/>
          <a:srcRect t="14767"/>
          <a:stretch/>
        </p:blipFill>
        <p:spPr>
          <a:xfrm>
            <a:off x="427606" y="85004"/>
            <a:ext cx="5974820" cy="6188142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1335A41-A59B-41FE-9CFF-9EA2470AEDE6}"/>
              </a:ext>
            </a:extLst>
          </p:cNvPr>
          <p:cNvSpPr/>
          <p:nvPr/>
        </p:nvSpPr>
        <p:spPr>
          <a:xfrm>
            <a:off x="6586695" y="2252317"/>
            <a:ext cx="2321995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Public website </a:t>
            </a:r>
          </a:p>
          <a:p>
            <a:pPr algn="ctr"/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- Home page</a:t>
            </a:r>
          </a:p>
          <a:p>
            <a:pPr algn="ctr"/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- Database</a:t>
            </a:r>
          </a:p>
        </p:txBody>
      </p:sp>
      <p:sp>
        <p:nvSpPr>
          <p:cNvPr id="7" name="Rettangolo 6"/>
          <p:cNvSpPr/>
          <p:nvPr/>
        </p:nvSpPr>
        <p:spPr>
          <a:xfrm>
            <a:off x="1048952" y="433350"/>
            <a:ext cx="47321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>
                <a:solidFill>
                  <a:srgbClr val="2E74B5"/>
                </a:solidFill>
              </a:rPr>
              <a:t>https://www.erasmus-fields.eu/database/</a:t>
            </a:r>
          </a:p>
        </p:txBody>
      </p:sp>
    </p:spTree>
    <p:extLst>
      <p:ext uri="{BB962C8B-B14F-4D97-AF65-F5344CB8AC3E}">
        <p14:creationId xmlns:p14="http://schemas.microsoft.com/office/powerpoint/2010/main" val="151455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F1135A-F497-4A27-889E-81855A02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Τίτλος 6">
            <a:extLst>
              <a:ext uri="{FF2B5EF4-FFF2-40B4-BE49-F238E27FC236}">
                <a16:creationId xmlns:a16="http://schemas.microsoft.com/office/drawing/2014/main" id="{8A86A0F6-BE52-4912-8312-7CCBFF4D4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238"/>
            <a:ext cx="7886700" cy="539750"/>
          </a:xfrm>
        </p:spPr>
        <p:txBody>
          <a:bodyPr/>
          <a:lstStyle/>
          <a:p>
            <a:r>
              <a:rPr lang="es-ES" dirty="0" err="1"/>
              <a:t>Task</a:t>
            </a:r>
            <a:r>
              <a:rPr lang="es-ES" dirty="0"/>
              <a:t> 4.3: </a:t>
            </a:r>
            <a:r>
              <a:rPr lang="es-ES" dirty="0" err="1"/>
              <a:t>Map</a:t>
            </a:r>
            <a:r>
              <a:rPr lang="es-ES" dirty="0"/>
              <a:t> </a:t>
            </a:r>
            <a:r>
              <a:rPr lang="es-ES" dirty="0" err="1"/>
              <a:t>creation</a:t>
            </a:r>
            <a:r>
              <a:rPr lang="es-ES" dirty="0"/>
              <a:t>, </a:t>
            </a:r>
            <a:r>
              <a:rPr lang="es-ES" dirty="0" err="1"/>
              <a:t>update</a:t>
            </a:r>
            <a:r>
              <a:rPr lang="es-ES" dirty="0"/>
              <a:t> and use</a:t>
            </a:r>
            <a:endParaRPr lang="en-US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8DB7014-0633-4503-92B6-384BF49D9A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260" y="856316"/>
            <a:ext cx="5609414" cy="4566342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396B5D6B-14BA-41B4-9A80-E5D695A1375E}"/>
              </a:ext>
            </a:extLst>
          </p:cNvPr>
          <p:cNvSpPr/>
          <p:nvPr/>
        </p:nvSpPr>
        <p:spPr>
          <a:xfrm>
            <a:off x="361100" y="5911382"/>
            <a:ext cx="8421802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will be kept updated during the project lifetime and maintained afterwards. </a:t>
            </a:r>
            <a:endParaRPr lang="en-GB" sz="1600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1335A41-A59B-41FE-9CFF-9EA2470AEDE6}"/>
              </a:ext>
            </a:extLst>
          </p:cNvPr>
          <p:cNvSpPr/>
          <p:nvPr/>
        </p:nvSpPr>
        <p:spPr>
          <a:xfrm rot="361651">
            <a:off x="3567528" y="935463"/>
            <a:ext cx="299295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About 120 records inserted so far!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5914" y="1002181"/>
            <a:ext cx="2180603" cy="43388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ttangolo 10"/>
          <p:cNvSpPr/>
          <p:nvPr/>
        </p:nvSpPr>
        <p:spPr>
          <a:xfrm>
            <a:off x="529260" y="5496598"/>
            <a:ext cx="68480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http://www.erasmus-fields.eu/management/?q=node/871</a:t>
            </a:r>
          </a:p>
        </p:txBody>
      </p:sp>
    </p:spTree>
    <p:extLst>
      <p:ext uri="{BB962C8B-B14F-4D97-AF65-F5344CB8AC3E}">
        <p14:creationId xmlns:p14="http://schemas.microsoft.com/office/powerpoint/2010/main" val="87402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0C786E-723E-468C-B36A-14899D4C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147" y="228457"/>
            <a:ext cx="7886700" cy="584501"/>
          </a:xfrm>
        </p:spPr>
        <p:txBody>
          <a:bodyPr>
            <a:normAutofit/>
          </a:bodyPr>
          <a:lstStyle/>
          <a:p>
            <a:pPr algn="r"/>
            <a:r>
              <a:rPr lang="it-IT" sz="2800" i="1" dirty="0"/>
              <a:t>Thank </a:t>
            </a:r>
            <a:r>
              <a:rPr lang="it-IT" sz="2800" i="1" dirty="0" err="1"/>
              <a:t>you</a:t>
            </a:r>
            <a:r>
              <a:rPr lang="it-IT" sz="2800" i="1" dirty="0"/>
              <a:t> for </a:t>
            </a:r>
            <a:r>
              <a:rPr lang="it-IT" sz="2800" i="1" dirty="0" err="1"/>
              <a:t>your</a:t>
            </a:r>
            <a:r>
              <a:rPr lang="it-IT" sz="2800" i="1" dirty="0"/>
              <a:t> </a:t>
            </a:r>
            <a:r>
              <a:rPr lang="it-IT" sz="2800" i="1" dirty="0" err="1"/>
              <a:t>attention</a:t>
            </a:r>
            <a:r>
              <a:rPr lang="it-IT" sz="2800" i="1" dirty="0"/>
              <a:t>!</a:t>
            </a:r>
            <a:endParaRPr lang="en-GB" sz="2800" i="1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2149" name="Gruppo 2148">
            <a:extLst>
              <a:ext uri="{FF2B5EF4-FFF2-40B4-BE49-F238E27FC236}">
                <a16:creationId xmlns:a16="http://schemas.microsoft.com/office/drawing/2014/main" id="{6938B44A-796C-4CFD-94B0-2C4F5FE7FDF5}"/>
              </a:ext>
            </a:extLst>
          </p:cNvPr>
          <p:cNvGrpSpPr/>
          <p:nvPr/>
        </p:nvGrpSpPr>
        <p:grpSpPr>
          <a:xfrm>
            <a:off x="505807" y="1018561"/>
            <a:ext cx="8132385" cy="4247154"/>
            <a:chOff x="561976" y="1122198"/>
            <a:chExt cx="8132385" cy="4247154"/>
          </a:xfrm>
        </p:grpSpPr>
        <p:pic>
          <p:nvPicPr>
            <p:cNvPr id="155" name="Immagine 154">
              <a:extLst>
                <a:ext uri="{FF2B5EF4-FFF2-40B4-BE49-F238E27FC236}">
                  <a16:creationId xmlns:a16="http://schemas.microsoft.com/office/drawing/2014/main" id="{34EA405D-7F7D-4CE4-AC44-C236CD8B7B90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7590" y="2066517"/>
              <a:ext cx="1212821" cy="458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Immagine 155">
              <a:extLst>
                <a:ext uri="{FF2B5EF4-FFF2-40B4-BE49-F238E27FC236}">
                  <a16:creationId xmlns:a16="http://schemas.microsoft.com/office/drawing/2014/main" id="{8DD5F0B0-0484-48DF-B7A9-B9B46AFE482D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2416" y="2200275"/>
              <a:ext cx="1230333" cy="5053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Immagine 156">
              <a:extLst>
                <a:ext uri="{FF2B5EF4-FFF2-40B4-BE49-F238E27FC236}">
                  <a16:creationId xmlns:a16="http://schemas.microsoft.com/office/drawing/2014/main" id="{2B203592-19AA-42CA-A1BA-9F8B4644638F}"/>
                </a:ext>
              </a:extLst>
            </p:cNvPr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61976" y="2000251"/>
              <a:ext cx="1327904" cy="39352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8" name="Immagine 157">
              <a:extLst>
                <a:ext uri="{FF2B5EF4-FFF2-40B4-BE49-F238E27FC236}">
                  <a16:creationId xmlns:a16="http://schemas.microsoft.com/office/drawing/2014/main" id="{07C8F74A-5B61-4244-AC15-10706D298CB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018" y="1122198"/>
              <a:ext cx="1043939" cy="4410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Immagine 158">
              <a:extLst>
                <a:ext uri="{FF2B5EF4-FFF2-40B4-BE49-F238E27FC236}">
                  <a16:creationId xmlns:a16="http://schemas.microsoft.com/office/drawing/2014/main" id="{54DED8C5-4414-4E48-8AEB-A0867ED7A178}"/>
                </a:ext>
              </a:extLst>
            </p:cNvPr>
            <p:cNvPicPr/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76350" y="1208500"/>
              <a:ext cx="1029789" cy="506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0" name="Immagine 159">
              <a:extLst>
                <a:ext uri="{FF2B5EF4-FFF2-40B4-BE49-F238E27FC236}">
                  <a16:creationId xmlns:a16="http://schemas.microsoft.com/office/drawing/2014/main" id="{67FB50D9-F194-4C29-81BE-838AE0A9FC08}"/>
                </a:ext>
              </a:extLst>
            </p:cNvPr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18636" y="1238046"/>
              <a:ext cx="836817" cy="38740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1" name="Immagine 160">
              <a:extLst>
                <a:ext uri="{FF2B5EF4-FFF2-40B4-BE49-F238E27FC236}">
                  <a16:creationId xmlns:a16="http://schemas.microsoft.com/office/drawing/2014/main" id="{0D94944F-48DD-4E80-A43F-2A1295C22B8C}"/>
                </a:ext>
              </a:extLst>
            </p:cNvPr>
            <p:cNvPicPr/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44" b="10777"/>
            <a:stretch/>
          </p:blipFill>
          <p:spPr bwMode="auto">
            <a:xfrm>
              <a:off x="3680341" y="2072855"/>
              <a:ext cx="1612671" cy="15240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2" name="Immagine 161">
              <a:extLst>
                <a:ext uri="{FF2B5EF4-FFF2-40B4-BE49-F238E27FC236}">
                  <a16:creationId xmlns:a16="http://schemas.microsoft.com/office/drawing/2014/main" id="{2404C417-368E-470C-9A2C-4E49374F7398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137" y="1181271"/>
              <a:ext cx="815570" cy="3810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Immagine 162">
              <a:extLst>
                <a:ext uri="{FF2B5EF4-FFF2-40B4-BE49-F238E27FC236}">
                  <a16:creationId xmlns:a16="http://schemas.microsoft.com/office/drawing/2014/main" id="{20D1BF64-A832-40F0-A62A-EBC7EBC44709}"/>
                </a:ext>
              </a:extLst>
            </p:cNvPr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069" y="1169372"/>
              <a:ext cx="1066717" cy="293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Immagine 163">
              <a:extLst>
                <a:ext uri="{FF2B5EF4-FFF2-40B4-BE49-F238E27FC236}">
                  <a16:creationId xmlns:a16="http://schemas.microsoft.com/office/drawing/2014/main" id="{3E972B44-89D4-42F8-807F-698AAE4D15F3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7488" y="3781425"/>
              <a:ext cx="1161062" cy="398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Immagine 164">
              <a:extLst>
                <a:ext uri="{FF2B5EF4-FFF2-40B4-BE49-F238E27FC236}">
                  <a16:creationId xmlns:a16="http://schemas.microsoft.com/office/drawing/2014/main" id="{D85BE486-DF54-4821-B308-F801734ACEA6}"/>
                </a:ext>
              </a:extLst>
            </p:cNvPr>
            <p:cNvPicPr/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815763" y="2809875"/>
              <a:ext cx="470862" cy="533712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6" name="Immagine 165">
              <a:extLst>
                <a:ext uri="{FF2B5EF4-FFF2-40B4-BE49-F238E27FC236}">
                  <a16:creationId xmlns:a16="http://schemas.microsoft.com/office/drawing/2014/main" id="{040B623A-5840-4891-8257-5CDE306CBD87}"/>
                </a:ext>
              </a:extLst>
            </p:cNvPr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5621" y="1762437"/>
              <a:ext cx="933218" cy="33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Immagine 166">
              <a:extLst>
                <a:ext uri="{FF2B5EF4-FFF2-40B4-BE49-F238E27FC236}">
                  <a16:creationId xmlns:a16="http://schemas.microsoft.com/office/drawing/2014/main" id="{8E6210E5-E849-4082-8E8B-2FB44B9F6AE1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6545" y="2745885"/>
              <a:ext cx="540623" cy="473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8" name="Immagine 167">
              <a:extLst>
                <a:ext uri="{FF2B5EF4-FFF2-40B4-BE49-F238E27FC236}">
                  <a16:creationId xmlns:a16="http://schemas.microsoft.com/office/drawing/2014/main" id="{3DE2C529-1C42-4F48-9D05-EB49E8D73A80}"/>
                </a:ext>
              </a:extLst>
            </p:cNvPr>
            <p:cNvPicPr/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294720" y="2107108"/>
              <a:ext cx="1399641" cy="398494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9" name="Immagine 168">
              <a:extLst>
                <a:ext uri="{FF2B5EF4-FFF2-40B4-BE49-F238E27FC236}">
                  <a16:creationId xmlns:a16="http://schemas.microsoft.com/office/drawing/2014/main" id="{B8E561EA-4662-49D6-A42A-9951162108C9}"/>
                </a:ext>
              </a:extLst>
            </p:cNvPr>
            <p:cNvPicPr/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715" y="2924175"/>
              <a:ext cx="669110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" name="Immagine 169">
              <a:extLst>
                <a:ext uri="{FF2B5EF4-FFF2-40B4-BE49-F238E27FC236}">
                  <a16:creationId xmlns:a16="http://schemas.microsoft.com/office/drawing/2014/main" id="{8AE5AAAA-3266-4CD7-AA01-8EAA7EB5FF02}"/>
                </a:ext>
              </a:extLst>
            </p:cNvPr>
            <p:cNvPicPr/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416" y="3691053"/>
              <a:ext cx="689325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1" name="Immagine 170">
              <a:extLst>
                <a:ext uri="{FF2B5EF4-FFF2-40B4-BE49-F238E27FC236}">
                  <a16:creationId xmlns:a16="http://schemas.microsoft.com/office/drawing/2014/main" id="{388D9862-02F5-4341-A4A5-B603DFF1DEE3}"/>
                </a:ext>
              </a:extLst>
            </p:cNvPr>
            <p:cNvPicPr/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525"/>
            <a:stretch/>
          </p:blipFill>
          <p:spPr bwMode="auto">
            <a:xfrm>
              <a:off x="2026757" y="3552775"/>
              <a:ext cx="1158230" cy="40031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2" name="Immagine 171">
              <a:extLst>
                <a:ext uri="{FF2B5EF4-FFF2-40B4-BE49-F238E27FC236}">
                  <a16:creationId xmlns:a16="http://schemas.microsoft.com/office/drawing/2014/main" id="{D374DEEA-9D97-49A1-A352-D03136C75B70}"/>
                </a:ext>
              </a:extLst>
            </p:cNvPr>
            <p:cNvPicPr/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7319" y="4504514"/>
              <a:ext cx="613216" cy="679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Immagine 172">
              <a:extLst>
                <a:ext uri="{FF2B5EF4-FFF2-40B4-BE49-F238E27FC236}">
                  <a16:creationId xmlns:a16="http://schemas.microsoft.com/office/drawing/2014/main" id="{F63ED7F2-F1EE-4802-A85B-A758D57978CE}"/>
                </a:ext>
              </a:extLst>
            </p:cNvPr>
            <p:cNvPicPr/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36649"/>
            <a:stretch/>
          </p:blipFill>
          <p:spPr bwMode="auto">
            <a:xfrm>
              <a:off x="4071416" y="3654518"/>
              <a:ext cx="1070610" cy="5334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4" name="Immagine 173">
              <a:extLst>
                <a:ext uri="{FF2B5EF4-FFF2-40B4-BE49-F238E27FC236}">
                  <a16:creationId xmlns:a16="http://schemas.microsoft.com/office/drawing/2014/main" id="{EB65C0F9-62FA-423A-A329-01F40076CECC}"/>
                </a:ext>
              </a:extLst>
            </p:cNvPr>
            <p:cNvPicPr/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03" t="11627" r="8292" b="7899"/>
            <a:stretch/>
          </p:blipFill>
          <p:spPr bwMode="auto">
            <a:xfrm>
              <a:off x="5592732" y="2995603"/>
              <a:ext cx="1013453" cy="57404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5" name="Immagine 174">
              <a:extLst>
                <a:ext uri="{FF2B5EF4-FFF2-40B4-BE49-F238E27FC236}">
                  <a16:creationId xmlns:a16="http://schemas.microsoft.com/office/drawing/2014/main" id="{6820BCA3-71D3-47C9-9109-3EC90BCE9EA8}"/>
                </a:ext>
              </a:extLst>
            </p:cNvPr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4301" y="2717258"/>
              <a:ext cx="533100" cy="7303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Immagine 175">
              <a:extLst>
                <a:ext uri="{FF2B5EF4-FFF2-40B4-BE49-F238E27FC236}">
                  <a16:creationId xmlns:a16="http://schemas.microsoft.com/office/drawing/2014/main" id="{1C2F374F-A68E-4F67-A91B-C3622EC4343D}"/>
                </a:ext>
              </a:extLst>
            </p:cNvPr>
            <p:cNvPicPr/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8901" y="2828557"/>
              <a:ext cx="931545" cy="3721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Immagine 176">
              <a:extLst>
                <a:ext uri="{FF2B5EF4-FFF2-40B4-BE49-F238E27FC236}">
                  <a16:creationId xmlns:a16="http://schemas.microsoft.com/office/drawing/2014/main" id="{1781EE73-C433-4285-9B2F-7C8815263BB3}"/>
                </a:ext>
              </a:extLst>
            </p:cNvPr>
            <p:cNvPicPr/>
            <p:nvPr/>
          </p:nvPicPr>
          <p:blipFill rotWithShape="1"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6470" t="-14364" r="-8843" b="-26693"/>
            <a:stretch/>
          </p:blipFill>
          <p:spPr bwMode="auto">
            <a:xfrm>
              <a:off x="2008669" y="4543827"/>
              <a:ext cx="805136" cy="43751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8" name="Immagine 177">
              <a:extLst>
                <a:ext uri="{FF2B5EF4-FFF2-40B4-BE49-F238E27FC236}">
                  <a16:creationId xmlns:a16="http://schemas.microsoft.com/office/drawing/2014/main" id="{14966F3A-BBCA-4683-86AB-274848120A01}"/>
                </a:ext>
              </a:extLst>
            </p:cNvPr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407" y="4927735"/>
              <a:ext cx="908008" cy="3544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Immagine 178">
              <a:extLst>
                <a:ext uri="{FF2B5EF4-FFF2-40B4-BE49-F238E27FC236}">
                  <a16:creationId xmlns:a16="http://schemas.microsoft.com/office/drawing/2014/main" id="{B7C33491-C9D0-4F7F-82B5-C8EA3BF5914B}"/>
                </a:ext>
              </a:extLst>
            </p:cNvPr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987" y="4049809"/>
              <a:ext cx="581827" cy="3690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Immagine 179">
              <a:extLst>
                <a:ext uri="{FF2B5EF4-FFF2-40B4-BE49-F238E27FC236}">
                  <a16:creationId xmlns:a16="http://schemas.microsoft.com/office/drawing/2014/main" id="{699370E8-91AE-4D91-B524-913F3C8362B4}"/>
                </a:ext>
              </a:extLst>
            </p:cNvPr>
            <p:cNvPicPr/>
            <p:nvPr/>
          </p:nvPicPr>
          <p:blipFill rotWithShape="1"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55719" y="4115348"/>
              <a:ext cx="922752" cy="50538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1" name="Immagine 180">
              <a:extLst>
                <a:ext uri="{FF2B5EF4-FFF2-40B4-BE49-F238E27FC236}">
                  <a16:creationId xmlns:a16="http://schemas.microsoft.com/office/drawing/2014/main" id="{C9500430-FFFE-4FB9-A791-37E41B9A56F7}"/>
                </a:ext>
              </a:extLst>
            </p:cNvPr>
            <p:cNvPicPr/>
            <p:nvPr/>
          </p:nvPicPr>
          <p:blipFill rotWithShape="1"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27342"/>
            <a:stretch/>
          </p:blipFill>
          <p:spPr bwMode="auto">
            <a:xfrm>
              <a:off x="7008839" y="4518258"/>
              <a:ext cx="1229562" cy="36488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2" name="Immagine 181">
              <a:extLst>
                <a:ext uri="{FF2B5EF4-FFF2-40B4-BE49-F238E27FC236}">
                  <a16:creationId xmlns:a16="http://schemas.microsoft.com/office/drawing/2014/main" id="{07CE7946-D4C5-422A-8BD5-E38C41AA389E}"/>
                </a:ext>
              </a:extLst>
            </p:cNvPr>
            <p:cNvPicPr/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8071" y="4222198"/>
              <a:ext cx="589280" cy="6387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3" name="Immagine 182">
              <a:extLst>
                <a:ext uri="{FF2B5EF4-FFF2-40B4-BE49-F238E27FC236}">
                  <a16:creationId xmlns:a16="http://schemas.microsoft.com/office/drawing/2014/main" id="{31598A49-4639-41A2-955D-0725493C4878}"/>
                </a:ext>
              </a:extLst>
            </p:cNvPr>
            <p:cNvPicPr/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29456" y="4872678"/>
              <a:ext cx="1926525" cy="4966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4" name="Immagine 183">
              <a:extLst>
                <a:ext uri="{FF2B5EF4-FFF2-40B4-BE49-F238E27FC236}">
                  <a16:creationId xmlns:a16="http://schemas.microsoft.com/office/drawing/2014/main" id="{87D5F2A2-C19E-46F5-9C15-30DCE78C3596}"/>
                </a:ext>
              </a:extLst>
            </p:cNvPr>
            <p:cNvPicPr/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78" y="1199484"/>
              <a:ext cx="680493" cy="6602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5" name="Immagine 184">
              <a:extLst>
                <a:ext uri="{FF2B5EF4-FFF2-40B4-BE49-F238E27FC236}">
                  <a16:creationId xmlns:a16="http://schemas.microsoft.com/office/drawing/2014/main" id="{508248BB-8DFF-4B1C-88E0-6A1843C9EA65}"/>
                </a:ext>
              </a:extLst>
            </p:cNvPr>
            <p:cNvPicPr/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6657" y="3765985"/>
              <a:ext cx="998693" cy="43068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7" name="Υπότιτλος 3">
            <a:extLst>
              <a:ext uri="{FF2B5EF4-FFF2-40B4-BE49-F238E27FC236}">
                <a16:creationId xmlns:a16="http://schemas.microsoft.com/office/drawing/2014/main" id="{BB92FDD1-F979-400A-8020-4F497CB434D8}"/>
              </a:ext>
            </a:extLst>
          </p:cNvPr>
          <p:cNvSpPr txBox="1">
            <a:spLocks/>
          </p:cNvSpPr>
          <p:nvPr/>
        </p:nvSpPr>
        <p:spPr>
          <a:xfrm>
            <a:off x="283969" y="5471318"/>
            <a:ext cx="7886700" cy="807275"/>
          </a:xfrm>
        </p:spPr>
        <p:txBody>
          <a:bodyPr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Francesca Sanna, FIELDS project manager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2E74B5"/>
                </a:solidFill>
              </a:rPr>
              <a:t>francesca.sanna@unito.it</a:t>
            </a:r>
          </a:p>
        </p:txBody>
      </p:sp>
    </p:spTree>
    <p:extLst>
      <p:ext uri="{BB962C8B-B14F-4D97-AF65-F5344CB8AC3E}">
        <p14:creationId xmlns:p14="http://schemas.microsoft.com/office/powerpoint/2010/main" val="4109325649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19205</TotalTime>
  <Words>349</Words>
  <Application>Microsoft Office PowerPoint</Application>
  <PresentationFormat>Presentazione su schermo (4:3)</PresentationFormat>
  <Paragraphs>44</Paragraphs>
  <Slides>6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Bahnschrift Light Condensed</vt:lpstr>
      <vt:lpstr>Calibri</vt:lpstr>
      <vt:lpstr>CoLLaboratE-ThemeNew</vt:lpstr>
      <vt:lpstr>FIELDS  WP4 – Task 4.3 Map creation updated and use</vt:lpstr>
      <vt:lpstr>WP4 – Implementation (AERES) </vt:lpstr>
      <vt:lpstr>Task 4.3: Map creation, update and use</vt:lpstr>
      <vt:lpstr>Presentazione standard di PowerPoint</vt:lpstr>
      <vt:lpstr>Task 4.3: Map creation, update and use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Francesca </cp:lastModifiedBy>
  <cp:revision>189</cp:revision>
  <dcterms:created xsi:type="dcterms:W3CDTF">2018-10-15T13:11:22Z</dcterms:created>
  <dcterms:modified xsi:type="dcterms:W3CDTF">2022-05-30T13:36:31Z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