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1" r:id="rId3"/>
    <p:sldId id="263" r:id="rId4"/>
    <p:sldId id="274" r:id="rId5"/>
    <p:sldId id="275" r:id="rId6"/>
    <p:sldId id="276" r:id="rId7"/>
    <p:sldId id="277" r:id="rId8"/>
    <p:sldId id="278" r:id="rId9"/>
    <p:sldId id="288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06FEC-DD85-435D-B74A-535EDB9817D2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D874C-30C7-45B5-BD62-D8F00C0576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98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3957E-673A-4113-866E-902DC5EB04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99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31B9A5-B6A4-4BD4-96F9-24FAAB405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2E3420-2F32-4DAE-885C-1639D17B4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31FB39-8B9F-499C-8AA2-85374E7FA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3FE7-9F1A-46D3-9009-FB54C9F9A6B4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5203C6-3076-4F80-8C9E-746A93170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C1D5C2-60A8-47F5-81D9-6D15F7B7F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2D1C-E401-47AC-804E-DF6EF7D9D5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537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03B978-1674-446C-AE8C-25ECE5922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5EBD49A-28DD-4BD2-A4AA-4CECEC71C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6B7167-3759-4AB0-8B06-A61D53CDF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3FE7-9F1A-46D3-9009-FB54C9F9A6B4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C6F752-F2F2-42EA-A2F3-8AF03B71B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7E00D7-F4A9-4D96-B477-D64495B70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2D1C-E401-47AC-804E-DF6EF7D9D5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33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134520C-3BDF-4D85-A665-17A75FCC94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ECF5045-F48A-4525-B21A-AED68BBA5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D02720-716D-4D34-8AE3-0C28A30D3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3FE7-9F1A-46D3-9009-FB54C9F9A6B4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830727-D95A-471D-B9DA-F2DA1FF7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32981C-374F-4A8C-BD82-4C6EEFFBE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2D1C-E401-47AC-804E-DF6EF7D9D5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563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>
                <a:solidFill>
                  <a:srgbClr val="2A8EC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83650"/>
            <a:ext cx="1689101" cy="24383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473"/>
            <a:ext cx="4114800" cy="2438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51772" y="6614160"/>
            <a:ext cx="2743200" cy="2316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4A9C6C-1472-49E2-A08D-475DB4E3CBD3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6CA81CF2-B7CD-4ED7-9B9F-3BCC1910A869}"/>
              </a:ext>
            </a:extLst>
          </p:cNvPr>
          <p:cNvGrpSpPr/>
          <p:nvPr userDrawn="1"/>
        </p:nvGrpSpPr>
        <p:grpSpPr>
          <a:xfrm>
            <a:off x="-1" y="6318703"/>
            <a:ext cx="11637820" cy="540960"/>
            <a:chOff x="0" y="5126182"/>
            <a:chExt cx="11819413" cy="670976"/>
          </a:xfrm>
        </p:grpSpPr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D93949EF-7AE7-4E65-AF3F-CD5ADF8F5515}"/>
                </a:ext>
              </a:extLst>
            </p:cNvPr>
            <p:cNvSpPr/>
            <p:nvPr/>
          </p:nvSpPr>
          <p:spPr>
            <a:xfrm>
              <a:off x="0" y="5126182"/>
              <a:ext cx="1884219" cy="670976"/>
            </a:xfrm>
            <a:prstGeom prst="rect">
              <a:avLst/>
            </a:prstGeom>
            <a:solidFill>
              <a:srgbClr val="87CD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rgbClr val="87CDD1"/>
                </a:solidFill>
              </a:endParaRPr>
            </a:p>
          </p:txBody>
        </p:sp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27FCC7BF-54AF-4798-A62E-C0F586B3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27" y="5274006"/>
              <a:ext cx="1316181" cy="386609"/>
            </a:xfrm>
            <a:prstGeom prst="rect">
              <a:avLst/>
            </a:prstGeom>
          </p:spPr>
        </p:pic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55EBD42A-B62B-4763-8CF8-A29870C61F06}"/>
                </a:ext>
              </a:extLst>
            </p:cNvPr>
            <p:cNvSpPr/>
            <p:nvPr/>
          </p:nvSpPr>
          <p:spPr>
            <a:xfrm>
              <a:off x="1884219" y="5126182"/>
              <a:ext cx="9935194" cy="670976"/>
            </a:xfrm>
            <a:prstGeom prst="rect">
              <a:avLst/>
            </a:prstGeom>
            <a:gradFill flip="none" rotWithShape="1">
              <a:gsLst>
                <a:gs pos="0">
                  <a:srgbClr val="2A8ECE"/>
                </a:gs>
                <a:gs pos="86000">
                  <a:srgbClr val="298DCE">
                    <a:tint val="44500"/>
                    <a:satMod val="160000"/>
                  </a:srgbClr>
                </a:gs>
                <a:gs pos="100000">
                  <a:srgbClr val="298DCE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4B2581C8-E50F-4DC4-B7F1-39A5A4DDF722}"/>
                </a:ext>
              </a:extLst>
            </p:cNvPr>
            <p:cNvSpPr txBox="1"/>
            <p:nvPr/>
          </p:nvSpPr>
          <p:spPr>
            <a:xfrm>
              <a:off x="1927239" y="5201604"/>
              <a:ext cx="9892174" cy="572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ADDRESSING THE CURRENT AND FUTURE SKILL NEEDS FOR SUSTAINABILITY, DIGITALIZATION </a:t>
              </a:r>
              <a:b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</a:br>
              <a:r>
                <a:rPr lang="en-GB" sz="1200" dirty="0">
                  <a:solidFill>
                    <a:srgbClr val="864033"/>
                  </a:solidFill>
                  <a:effectLst/>
                  <a:latin typeface="Bahnschrift Light Condensed" panose="020B0502040204020203" pitchFamily="34" charset="0"/>
                </a:rPr>
                <a:t>AND THE BIO-ECONOMY IN AGRICULTURE: EUROPEAN SKILLS AGENDA AND STRATEGY - AGREEMENT 612664-EPP-1-2019-1-IT-EPPKA2-SSA-B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635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428735-50D7-4EBD-91A5-039D15826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1B1ED8-8A28-4BC6-85A6-9079DEAC7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19BB86-11B4-47F3-94E5-0391B16CC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3FE7-9F1A-46D3-9009-FB54C9F9A6B4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54DFE7-1E91-4361-894B-102EF52C1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26ED82-E6DD-4291-ACB1-B617088B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2D1C-E401-47AC-804E-DF6EF7D9D5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96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466CAE-D95D-42A2-866A-D8D80F5F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0D542C-CE86-4485-A253-4D33CD468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88C70F-F41E-481E-B9FF-64E6459E7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3FE7-9F1A-46D3-9009-FB54C9F9A6B4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8FC16A-B4F7-49D3-8EDC-0D391C8FC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C9FDC7-44D4-49E0-A354-61352DBBA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2D1C-E401-47AC-804E-DF6EF7D9D5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32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FA9A50-EE1E-433A-B6AC-52DA06ECB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F97B0F-911E-481B-89FF-8594560E9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179235D-5878-4BAE-915D-C89EDB597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9FB569D-B2AA-48E2-B794-CB86C2F3D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3FE7-9F1A-46D3-9009-FB54C9F9A6B4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2F01D4A-D6FE-46C5-9663-E2068ECFF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2F09552-B19F-4249-B0EE-4C715944E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2D1C-E401-47AC-804E-DF6EF7D9D5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5003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E88C66-19BB-4A2F-8867-8F377A61C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001F2E6-5BC3-4F5C-B571-67508F248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8C1ED27-4EC8-44EF-873B-D63C74F09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BE8653B-4161-4BB5-A75A-CEFD880DE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65163DA-E9E8-45CF-BDAE-A298C14F2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00F3EA2-967C-45C5-BEBE-28255B4B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3FE7-9F1A-46D3-9009-FB54C9F9A6B4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9C4B274-BA2D-40BB-B032-07E0A1174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89531DE-BE7E-439B-9A8F-7F807EBD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2D1C-E401-47AC-804E-DF6EF7D9D5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288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9AA4DB-2BEB-4512-9E9E-F5D259CE0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16C3C6C-8AE0-4877-8AA3-1C3F800B1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3FE7-9F1A-46D3-9009-FB54C9F9A6B4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56171DB-9D86-4FEA-B2A9-7AAEE2A5F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1C13CB6-D6BA-4292-8955-D40BA39E8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2D1C-E401-47AC-804E-DF6EF7D9D5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142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A0CFA68-F180-49BE-951C-59967B300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3FE7-9F1A-46D3-9009-FB54C9F9A6B4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5E3B8BD-2BE5-4250-A354-284010EB8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E5BF74E-5DD8-408B-B9FA-CC86B0C1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2D1C-E401-47AC-804E-DF6EF7D9D5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831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24C44A-53DF-4E7E-8F9C-351A9E162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3EEA00-329D-4C1A-87BF-A9DF5C78A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7F35F7-80D6-4DA3-B2A3-81E6CABB5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1A4113C-C31F-46DF-A3C5-6CD385C4A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3FE7-9F1A-46D3-9009-FB54C9F9A6B4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F84829B-496A-45C9-B9CC-34ACD4688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895F935-D064-46B5-88BB-ECB871740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2D1C-E401-47AC-804E-DF6EF7D9D5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40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504FAB-6492-4142-98E0-D83CCCC11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7A955C4-5B71-4900-A7D4-3AC5B5877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1B38AC5-12C6-466F-A823-B198BE5D1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8FB2CA1-F76F-401F-9DA4-2FDC47D0E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3FE7-9F1A-46D3-9009-FB54C9F9A6B4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2553E1D-1C14-4979-8F16-2CA011906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D6D4AD-B0E2-4213-872D-B1B9CB14A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02D1C-E401-47AC-804E-DF6EF7D9D5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631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2EEB5B2-4317-47BB-9A64-E8AA29E1C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C13234B-18AE-409A-9FFD-F4DC66F30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26566B-32D0-4BE1-A17F-A109D8162F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63FE7-9F1A-46D3-9009-FB54C9F9A6B4}" type="datetimeFigureOut">
              <a:rPr lang="it-IT" smtClean="0"/>
              <a:t>17/03/2021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29CB68-F7AB-4C11-8D01-0C319EBC2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62F5BA-E6BD-43D1-96A0-8E4DD4DF6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2D1C-E401-47AC-804E-DF6EF7D9D5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86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hyperlink" Target="FIELDS/Translations%204.4/Dissemination-Website/27_Finnish_FIELDS_website_main%20sectors_ProAgria.doc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drive/folders/1-BSWZt9lVGTquXsYytFSlQkmLJFilkRb" TargetMode="External"/><Relationship Id="rId5" Type="http://schemas.openxmlformats.org/officeDocument/2006/relationships/hyperlink" Target="Poster%20FIELDS_FIN.pdf" TargetMode="External"/><Relationship Id="rId4" Type="http://schemas.openxmlformats.org/officeDocument/2006/relationships/hyperlink" Target="Leaflet_FRE_web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tiff"/><Relationship Id="rId18" Type="http://schemas.openxmlformats.org/officeDocument/2006/relationships/image" Target="../media/image29.jpeg"/><Relationship Id="rId26" Type="http://schemas.openxmlformats.org/officeDocument/2006/relationships/image" Target="../media/image37.png"/><Relationship Id="rId3" Type="http://schemas.openxmlformats.org/officeDocument/2006/relationships/image" Target="../media/image14.png"/><Relationship Id="rId21" Type="http://schemas.openxmlformats.org/officeDocument/2006/relationships/image" Target="../media/image32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2" Type="http://schemas.openxmlformats.org/officeDocument/2006/relationships/hyperlink" Target="mailto:d.rossi@confagricoltura.it" TargetMode="External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jpeg"/><Relationship Id="rId32" Type="http://schemas.openxmlformats.org/officeDocument/2006/relationships/image" Target="../media/image43.pn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23" Type="http://schemas.openxmlformats.org/officeDocument/2006/relationships/image" Target="../media/image34.jpeg"/><Relationship Id="rId28" Type="http://schemas.openxmlformats.org/officeDocument/2006/relationships/image" Target="../media/image39.jpeg"/><Relationship Id="rId10" Type="http://schemas.openxmlformats.org/officeDocument/2006/relationships/image" Target="../media/image21.jpeg"/><Relationship Id="rId19" Type="http://schemas.openxmlformats.org/officeDocument/2006/relationships/image" Target="../media/image30.png"/><Relationship Id="rId31" Type="http://schemas.openxmlformats.org/officeDocument/2006/relationships/image" Target="../media/image42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jpeg"/><Relationship Id="rId22" Type="http://schemas.openxmlformats.org/officeDocument/2006/relationships/image" Target="../media/image33.png"/><Relationship Id="rId27" Type="http://schemas.openxmlformats.org/officeDocument/2006/relationships/image" Target="../media/image38.jpeg"/><Relationship Id="rId30" Type="http://schemas.openxmlformats.org/officeDocument/2006/relationships/image" Target="../media/image41.jpeg"/><Relationship Id="rId8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763960" y="2038481"/>
            <a:ext cx="8680704" cy="1268522"/>
          </a:xfrm>
        </p:spPr>
        <p:txBody>
          <a:bodyPr>
            <a:noAutofit/>
          </a:bodyPr>
          <a:lstStyle/>
          <a:p>
            <a:r>
              <a:rPr lang="en-US" sz="4400" dirty="0"/>
              <a:t>WP4 </a:t>
            </a:r>
            <a:br>
              <a:rPr lang="en-US" sz="4400" dirty="0"/>
            </a:br>
            <a:r>
              <a:rPr lang="en-US" sz="3200" b="1" dirty="0"/>
              <a:t>T4.4 Translation</a:t>
            </a:r>
            <a:endParaRPr lang="en-US" sz="3200" dirty="0"/>
          </a:p>
        </p:txBody>
      </p:sp>
      <p:sp>
        <p:nvSpPr>
          <p:cNvPr id="4" name="Υπότιτλος 3"/>
          <p:cNvSpPr>
            <a:spLocks noGrp="1"/>
          </p:cNvSpPr>
          <p:nvPr>
            <p:ph type="subTitle" idx="1"/>
          </p:nvPr>
        </p:nvSpPr>
        <p:spPr>
          <a:xfrm>
            <a:off x="2675312" y="4148639"/>
            <a:ext cx="6858000" cy="12176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Daniel Rossi, Camilla Tomao</a:t>
            </a:r>
          </a:p>
          <a:p>
            <a:r>
              <a:rPr lang="en-US" dirty="0"/>
              <a:t>CONFAGRICOLTURA </a:t>
            </a:r>
          </a:p>
          <a:p>
            <a:r>
              <a:rPr lang="en-US" dirty="0"/>
              <a:t>Task leader</a:t>
            </a:r>
          </a:p>
          <a:p>
            <a:endParaRPr lang="en-US" dirty="0"/>
          </a:p>
        </p:txBody>
      </p:sp>
      <p:sp>
        <p:nvSpPr>
          <p:cNvPr id="6" name="Υπότιτλος 2"/>
          <p:cNvSpPr txBox="1">
            <a:spLocks/>
          </p:cNvSpPr>
          <p:nvPr/>
        </p:nvSpPr>
        <p:spPr>
          <a:xfrm>
            <a:off x="2667000" y="4148639"/>
            <a:ext cx="6858000" cy="966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7" name="Υπότιτλος 2"/>
          <p:cNvSpPr txBox="1">
            <a:spLocks/>
          </p:cNvSpPr>
          <p:nvPr/>
        </p:nvSpPr>
        <p:spPr>
          <a:xfrm>
            <a:off x="2667000" y="5527702"/>
            <a:ext cx="6858000" cy="966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17</a:t>
            </a:r>
            <a:r>
              <a:rPr lang="en-US" sz="1600" b="1" baseline="30000" dirty="0"/>
              <a:t>th</a:t>
            </a:r>
            <a:r>
              <a:rPr lang="en-US" sz="1600" b="1" dirty="0"/>
              <a:t> of March 2021</a:t>
            </a:r>
          </a:p>
          <a:p>
            <a:r>
              <a:rPr lang="en-US" sz="1600" b="1" dirty="0"/>
              <a:t>FIELDS 4</a:t>
            </a:r>
            <a:r>
              <a:rPr lang="en-US" sz="1600" b="1" baseline="30000" dirty="0"/>
              <a:t>th</a:t>
            </a:r>
            <a:r>
              <a:rPr lang="en-US" sz="1600" b="1" dirty="0"/>
              <a:t> Project Meeting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5440" y="1453706"/>
            <a:ext cx="896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344F59"/>
                </a:solidFill>
              </a:rPr>
              <a:t>FIELDS – Blueprint 612664 – 1/1/20-31/12/23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428" y="530682"/>
            <a:ext cx="2290062" cy="50220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DA0E692-6F20-4A4E-8451-075EA6523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62722"/>
            <a:ext cx="12192000" cy="5847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75EAD06-BB39-44EA-BC77-7AC115D8C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063" y="98472"/>
            <a:ext cx="1289897" cy="1220641"/>
          </a:xfrm>
          <a:prstGeom prst="rect">
            <a:avLst/>
          </a:prstGeom>
        </p:spPr>
      </p:pic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4B55D783-746B-49EB-8EBD-AAAA9627DF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970" y="529960"/>
            <a:ext cx="2773909" cy="60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3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6133318" y="371672"/>
            <a:ext cx="4977976" cy="145599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Task 4.4 Info</a:t>
            </a:r>
          </a:p>
        </p:txBody>
      </p:sp>
      <p:sp>
        <p:nvSpPr>
          <p:cNvPr id="18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496" y="616049"/>
            <a:ext cx="2532690" cy="555413"/>
          </a:xfrm>
          <a:prstGeom prst="rect">
            <a:avLst/>
          </a:prstGeom>
        </p:spPr>
      </p:pic>
      <p:sp>
        <p:nvSpPr>
          <p:cNvPr id="20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0B705CC-E7AC-4138-8DB3-092BA83CF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34" y="3875314"/>
            <a:ext cx="2817300" cy="2670429"/>
          </a:xfrm>
          <a:prstGeom prst="rect">
            <a:avLst/>
          </a:prstGeom>
        </p:spPr>
      </p:pic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>
          <a:xfrm>
            <a:off x="6090574" y="1322364"/>
            <a:ext cx="5923235" cy="47386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</a:rPr>
              <a:t>Start/end date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M4-M8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</a:rPr>
              <a:t>Partners involved</a:t>
            </a:r>
            <a:r>
              <a:rPr lang="en-US" sz="2000" dirty="0">
                <a:solidFill>
                  <a:srgbClr val="000000"/>
                </a:solidFill>
              </a:rPr>
              <a:t>: UNITO, WUR, COS, AP, UHOH, CERTH, ACTIA, CONFAGRI PT, SCOOP, GZS, LVA, UCLM, AC3A, FIAB, FENACORE, INFOR, ANIA, EFB, PA, FJ-BLT</a:t>
            </a:r>
          </a:p>
          <a:p>
            <a:pPr marL="0" indent="0">
              <a:buNone/>
            </a:pPr>
            <a:r>
              <a:rPr lang="en-US" sz="2000" b="1" dirty="0"/>
              <a:t>Days</a:t>
            </a:r>
            <a:r>
              <a:rPr lang="en-US" sz="2000" dirty="0"/>
              <a:t>: 25/1; 50/2; 40/3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</a:rPr>
              <a:t>Main Objectives</a:t>
            </a:r>
            <a:r>
              <a:rPr lang="en-US" sz="2000" dirty="0">
                <a:solidFill>
                  <a:srgbClr val="00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Ensure transferability of Strategies and Content for Strategy and Training</a:t>
            </a:r>
          </a:p>
          <a:p>
            <a:pPr marL="0" indent="0">
              <a:buNone/>
            </a:pP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94A9C6C-1472-49E2-A08D-475DB4E3CBD3}" type="slidenum">
              <a:rPr lang="en-US" sz="1100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100">
              <a:solidFill>
                <a:srgbClr val="898989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44E7F06-7428-435C-9542-A4FCAA9B82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46304"/>
            <a:ext cx="12192000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07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5747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52650" y="1440872"/>
            <a:ext cx="7886700" cy="552796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sz="1400" dirty="0"/>
          </a:p>
          <a:p>
            <a:endParaRPr lang="en-US" sz="11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3</a:t>
            </a:fld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101" y="678493"/>
            <a:ext cx="2525153" cy="55376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C4568B5-185B-4E92-8FBC-42E2D0401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2784"/>
            <a:ext cx="12192000" cy="58521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E62286C-CC90-4065-BE13-A462EB7FF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76" y="365125"/>
            <a:ext cx="1408298" cy="133514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6B7F60D-9256-49CF-AE9A-3D0AC3A16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4717" y="1625087"/>
            <a:ext cx="7925487" cy="37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36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894521"/>
          </a:xfrm>
        </p:spPr>
        <p:txBody>
          <a:bodyPr/>
          <a:lstStyle/>
          <a:p>
            <a:pPr algn="ctr"/>
            <a:r>
              <a:rPr lang="en-US" dirty="0"/>
              <a:t>Dissemination Material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52650" y="1413162"/>
            <a:ext cx="7886700" cy="5527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/>
          </a:p>
          <a:p>
            <a:endParaRPr lang="en-US" sz="11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4</a:t>
            </a:fld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101" y="678493"/>
            <a:ext cx="2525153" cy="55376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C4568B5-185B-4E92-8FBC-42E2D0401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2784"/>
            <a:ext cx="12192000" cy="585216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D802EDA-0879-4037-9506-95E0D1D0901B}"/>
              </a:ext>
            </a:extLst>
          </p:cNvPr>
          <p:cNvSpPr txBox="1"/>
          <p:nvPr/>
        </p:nvSpPr>
        <p:spPr>
          <a:xfrm>
            <a:off x="2152650" y="1747799"/>
            <a:ext cx="699383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Leaflet and Poster M8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  <a:r>
              <a:rPr lang="en-US" dirty="0">
                <a:hlinkClick r:id="rId4" action="ppaction://hlinkfile"/>
              </a:rPr>
              <a:t>Leaflet_FRE_web.pdf</a:t>
            </a:r>
            <a:endParaRPr lang="en-US" dirty="0"/>
          </a:p>
          <a:p>
            <a:pPr algn="ctr"/>
            <a:r>
              <a:rPr lang="en-US" dirty="0">
                <a:hlinkClick r:id="rId5" action="ppaction://hlinkfile"/>
              </a:rPr>
              <a:t>Poster FIELDS_FIN.pdf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Newsletter M11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hlinkClick r:id="rId6"/>
              </a:rPr>
              <a:t>https://drive.google.com/drive/folders/1-BSWZt9lVGTquXsYytFSlQkmLJFilkRb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Website Content M12</a:t>
            </a:r>
          </a:p>
          <a:p>
            <a:pPr algn="ctr"/>
            <a:r>
              <a:rPr lang="en-US" dirty="0">
                <a:hlinkClick r:id="rId7" action="ppaction://hlinkfile"/>
              </a:rPr>
              <a:t>FIELDS\Translations 4.4\Dissemination-Website\27_Finnish_FIELDS_website_main sectors_ProAgria.docx</a:t>
            </a:r>
            <a:endParaRPr lang="en-US" dirty="0"/>
          </a:p>
          <a:p>
            <a:pPr algn="r"/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E62286C-CC90-4065-BE13-A462EB7FF9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176" y="365125"/>
            <a:ext cx="1408298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1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5747"/>
          </a:xfrm>
        </p:spPr>
        <p:txBody>
          <a:bodyPr/>
          <a:lstStyle/>
          <a:p>
            <a:pPr algn="ctr"/>
            <a:r>
              <a:rPr lang="en-US" dirty="0"/>
              <a:t>Other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52650" y="1413162"/>
            <a:ext cx="7886700" cy="5527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/>
          </a:p>
          <a:p>
            <a:endParaRPr lang="en-US" sz="11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5</a:t>
            </a:fld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101" y="678493"/>
            <a:ext cx="2525153" cy="55376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C4568B5-185B-4E92-8FBC-42E2D0401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2784"/>
            <a:ext cx="12192000" cy="58521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E62286C-CC90-4065-BE13-A462EB7FF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76" y="365125"/>
            <a:ext cx="1408298" cy="133514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D802EDA-0879-4037-9506-95E0D1D0901B}"/>
              </a:ext>
            </a:extLst>
          </p:cNvPr>
          <p:cNvSpPr txBox="1"/>
          <p:nvPr/>
        </p:nvSpPr>
        <p:spPr>
          <a:xfrm>
            <a:off x="1182757" y="1621780"/>
            <a:ext cx="796207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Task 1.4. Surveys - M10</a:t>
            </a:r>
          </a:p>
          <a:p>
            <a:endParaRPr lang="en-US" sz="2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2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European Strategy – M45</a:t>
            </a:r>
          </a:p>
          <a:p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National Roadmaps –M45</a:t>
            </a:r>
          </a:p>
          <a:p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Curricula –M21</a:t>
            </a:r>
          </a:p>
        </p:txBody>
      </p:sp>
      <p:pic>
        <p:nvPicPr>
          <p:cNvPr id="8" name="Immagine 7" descr="Immagine che contiene testo, persona, erba, esterni&#10;&#10;Descrizione generata automaticamente">
            <a:extLst>
              <a:ext uri="{FF2B5EF4-FFF2-40B4-BE49-F238E27FC236}">
                <a16:creationId xmlns:a16="http://schemas.microsoft.com/office/drawing/2014/main" id="{E0E5E636-2A08-40EE-A17C-4CBFD29221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610" y="1872961"/>
            <a:ext cx="4129979" cy="293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76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5747"/>
          </a:xfrm>
        </p:spPr>
        <p:txBody>
          <a:bodyPr/>
          <a:lstStyle/>
          <a:p>
            <a:pPr algn="ctr"/>
            <a:r>
              <a:rPr lang="en-US" dirty="0"/>
              <a:t>Course Content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46498" y="1545622"/>
            <a:ext cx="7792852" cy="31257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Course Content </a:t>
            </a:r>
            <a:r>
              <a:rPr lang="en-US" sz="2000" dirty="0"/>
              <a:t>will have to be translated into the 7 </a:t>
            </a:r>
            <a:r>
              <a:rPr lang="en-US" sz="2000" dirty="0" err="1"/>
              <a:t>launguages</a:t>
            </a:r>
            <a:r>
              <a:rPr lang="en-US" sz="2000" dirty="0"/>
              <a:t> (German, Spanish, Finnish, French, Italian, Dutch + English) where the Pilot Training </a:t>
            </a:r>
            <a:r>
              <a:rPr lang="en-US" sz="2000" dirty="0" err="1"/>
              <a:t>wil</a:t>
            </a:r>
            <a:r>
              <a:rPr lang="en-US" sz="2000" dirty="0"/>
              <a:t> be developed. 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   </a:t>
            </a:r>
            <a:endParaRPr lang="en-US" sz="11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6</a:t>
            </a:fld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101" y="678493"/>
            <a:ext cx="2525153" cy="55376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C4568B5-185B-4E92-8FBC-42E2D0401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2784"/>
            <a:ext cx="12192000" cy="58521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E62286C-CC90-4065-BE13-A462EB7FF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76" y="365125"/>
            <a:ext cx="1408298" cy="1335140"/>
          </a:xfrm>
          <a:prstGeom prst="rect">
            <a:avLst/>
          </a:prstGeom>
        </p:spPr>
      </p:pic>
      <p:pic>
        <p:nvPicPr>
          <p:cNvPr id="8" name="Immagine 7" descr="Immagine che contiene testo, albero, portatile, elettronico&#10;&#10;Descrizione generata automaticamente">
            <a:extLst>
              <a:ext uri="{FF2B5EF4-FFF2-40B4-BE49-F238E27FC236}">
                <a16:creationId xmlns:a16="http://schemas.microsoft.com/office/drawing/2014/main" id="{9713FCA3-2DE9-421E-BC57-17F3B84F8F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1" y="3260906"/>
            <a:ext cx="3322320" cy="221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65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5747"/>
          </a:xfrm>
        </p:spPr>
        <p:txBody>
          <a:bodyPr/>
          <a:lstStyle/>
          <a:p>
            <a:pPr algn="ctr"/>
            <a:r>
              <a:rPr lang="en-US" dirty="0"/>
              <a:t>M1-M15 Deliverables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52650" y="1413162"/>
            <a:ext cx="7886700" cy="5527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7</a:t>
            </a:fld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101" y="678493"/>
            <a:ext cx="2525153" cy="55376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C4568B5-185B-4E92-8FBC-42E2D0401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2784"/>
            <a:ext cx="12192000" cy="58521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E62286C-CC90-4065-BE13-A462EB7FF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76" y="365125"/>
            <a:ext cx="1408298" cy="133514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A402DDA-9575-4B52-838E-0E454369D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1" y="1881173"/>
            <a:ext cx="10705846" cy="340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95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5747"/>
          </a:xfrm>
        </p:spPr>
        <p:txBody>
          <a:bodyPr/>
          <a:lstStyle/>
          <a:p>
            <a:pPr algn="ctr"/>
            <a:r>
              <a:rPr lang="en-US" dirty="0"/>
              <a:t>M15-M48 Deliverables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152650" y="1413162"/>
            <a:ext cx="7886700" cy="5527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1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t>8</a:t>
            </a:fld>
            <a:endParaRPr lang="en-US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101" y="678493"/>
            <a:ext cx="2525153" cy="55376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C4568B5-185B-4E92-8FBC-42E2D0401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72784"/>
            <a:ext cx="12192000" cy="58521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E62286C-CC90-4065-BE13-A462EB7FF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76" y="365125"/>
            <a:ext cx="1408298" cy="1335140"/>
          </a:xfrm>
          <a:prstGeom prst="rect">
            <a:avLst/>
          </a:prstGeom>
        </p:spPr>
      </p:pic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5241B0CC-20CB-4D0A-91B5-0A16DE4F4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61184"/>
              </p:ext>
            </p:extLst>
          </p:nvPr>
        </p:nvGraphicFramePr>
        <p:xfrm>
          <a:off x="1431235" y="1779104"/>
          <a:ext cx="8825949" cy="3997206"/>
        </p:xfrm>
        <a:graphic>
          <a:graphicData uri="http://schemas.openxmlformats.org/drawingml/2006/table">
            <a:tbl>
              <a:tblPr/>
              <a:tblGrid>
                <a:gridCol w="664332">
                  <a:extLst>
                    <a:ext uri="{9D8B030D-6E8A-4147-A177-3AD203B41FA5}">
                      <a16:colId xmlns:a16="http://schemas.microsoft.com/office/drawing/2014/main" val="304561708"/>
                    </a:ext>
                  </a:extLst>
                </a:gridCol>
                <a:gridCol w="554060">
                  <a:extLst>
                    <a:ext uri="{9D8B030D-6E8A-4147-A177-3AD203B41FA5}">
                      <a16:colId xmlns:a16="http://schemas.microsoft.com/office/drawing/2014/main" val="3385941047"/>
                    </a:ext>
                  </a:extLst>
                </a:gridCol>
                <a:gridCol w="2447543">
                  <a:extLst>
                    <a:ext uri="{9D8B030D-6E8A-4147-A177-3AD203B41FA5}">
                      <a16:colId xmlns:a16="http://schemas.microsoft.com/office/drawing/2014/main" val="4056929439"/>
                    </a:ext>
                  </a:extLst>
                </a:gridCol>
                <a:gridCol w="1549887">
                  <a:extLst>
                    <a:ext uri="{9D8B030D-6E8A-4147-A177-3AD203B41FA5}">
                      <a16:colId xmlns:a16="http://schemas.microsoft.com/office/drawing/2014/main" val="1610601359"/>
                    </a:ext>
                  </a:extLst>
                </a:gridCol>
                <a:gridCol w="3610127">
                  <a:extLst>
                    <a:ext uri="{9D8B030D-6E8A-4147-A177-3AD203B41FA5}">
                      <a16:colId xmlns:a16="http://schemas.microsoft.com/office/drawing/2014/main" val="2912011762"/>
                    </a:ext>
                  </a:extLst>
                </a:gridCol>
              </a:tblGrid>
              <a:tr h="4375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M45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European strategy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Electronic format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English, German, French, Greek, Italian, Dutch, Spanish, Slovenian, Finnish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699704"/>
                  </a:ext>
                </a:extLst>
              </a:tr>
              <a:tr h="7777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M45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Roadmaps (Austria, Italy, France, Finland, Netherlands, Spain, Ireland)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Electronic format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English,</a:t>
                      </a:r>
                      <a:b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German, French, Italian, Dutch, Spanish, Finnish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417888"/>
                  </a:ext>
                </a:extLst>
              </a:tr>
              <a:tr h="4375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M27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Open transferability framework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Electronic format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English, German, French, Italian, Dutch, Spanish, Finnish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683428"/>
                  </a:ext>
                </a:extLst>
              </a:tr>
              <a:tr h="4375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M21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Curricula (10)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Electronic format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English, German, French, Greek, Italian, Dutch, Spanish, Slovenian, Finnish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957984"/>
                  </a:ext>
                </a:extLst>
              </a:tr>
              <a:tr h="4375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M30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Online training materials – country specific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Electronic format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English, German, French, Italian, Dutch, Spanish, Finnish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905247"/>
                  </a:ext>
                </a:extLst>
              </a:tr>
              <a:tr h="8378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M30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User guide for trainers and train the trainers’ session material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Electronic format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English, German, French, Italian, Dutch, Spanish, Finnish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23313"/>
                  </a:ext>
                </a:extLst>
              </a:tr>
              <a:tr h="6313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WP4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M48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Online public platform and map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Online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English, German, French, Greek, Italian, Dutch, Spanish, Portuguese, Slovenian, Finnish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597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339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0C786E-723E-468C-B36A-14899D4CA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5133" y="5313171"/>
            <a:ext cx="5093998" cy="584501"/>
          </a:xfrm>
        </p:spPr>
        <p:txBody>
          <a:bodyPr>
            <a:normAutofit/>
          </a:bodyPr>
          <a:lstStyle/>
          <a:p>
            <a:pPr algn="r"/>
            <a:r>
              <a:rPr lang="it-IT" sz="2800" i="1" dirty="0"/>
              <a:t>Thank </a:t>
            </a:r>
            <a:r>
              <a:rPr lang="it-IT" sz="2800" i="1" dirty="0" err="1"/>
              <a:t>you</a:t>
            </a:r>
            <a:r>
              <a:rPr lang="it-IT" sz="2800" i="1" dirty="0"/>
              <a:t> for </a:t>
            </a:r>
            <a:r>
              <a:rPr lang="it-IT" sz="2800" i="1" dirty="0" err="1"/>
              <a:t>your</a:t>
            </a:r>
            <a:r>
              <a:rPr lang="it-IT" sz="2800" i="1" dirty="0"/>
              <a:t> </a:t>
            </a:r>
            <a:r>
              <a:rPr lang="it-IT" sz="2800" i="1" dirty="0" err="1"/>
              <a:t>attention</a:t>
            </a:r>
            <a:r>
              <a:rPr lang="it-IT" sz="2800" i="1" dirty="0"/>
              <a:t>!</a:t>
            </a:r>
            <a:endParaRPr lang="en-GB" sz="2800" i="1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90BAE0D-65AE-477A-8193-AD6EC1E7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9C6C-1472-49E2-A08D-475DB4E3CBD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Υπότιτλος 3">
            <a:extLst>
              <a:ext uri="{FF2B5EF4-FFF2-40B4-BE49-F238E27FC236}">
                <a16:creationId xmlns:a16="http://schemas.microsoft.com/office/drawing/2014/main" id="{65DEBD90-D19D-44E1-83DF-43620783F382}"/>
              </a:ext>
            </a:extLst>
          </p:cNvPr>
          <p:cNvSpPr txBox="1">
            <a:spLocks/>
          </p:cNvSpPr>
          <p:nvPr/>
        </p:nvSpPr>
        <p:spPr>
          <a:xfrm>
            <a:off x="642783" y="5338768"/>
            <a:ext cx="5453217" cy="756592"/>
          </a:xfrm>
        </p:spPr>
        <p:txBody>
          <a:bodyPr>
            <a:normAutofit fontScale="92500"/>
          </a:bodyPr>
          <a:lstStyle>
            <a:lvl1pPr marL="228600" indent="-22860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just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Daniel Rossi, CONFAGRI: </a:t>
            </a:r>
            <a:r>
              <a:rPr lang="en-US" sz="1800" dirty="0">
                <a:hlinkClick r:id="rId2"/>
              </a:rPr>
              <a:t>d.rossi@confagricoltura.it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Camilla Tomao, CONFAGRI: tomao@enapra.it</a:t>
            </a:r>
          </a:p>
        </p:txBody>
      </p:sp>
      <p:grpSp>
        <p:nvGrpSpPr>
          <p:cNvPr id="2149" name="Gruppo 2148">
            <a:extLst>
              <a:ext uri="{FF2B5EF4-FFF2-40B4-BE49-F238E27FC236}">
                <a16:creationId xmlns:a16="http://schemas.microsoft.com/office/drawing/2014/main" id="{6938B44A-796C-4CFD-94B0-2C4F5FE7FDF5}"/>
              </a:ext>
            </a:extLst>
          </p:cNvPr>
          <p:cNvGrpSpPr/>
          <p:nvPr/>
        </p:nvGrpSpPr>
        <p:grpSpPr>
          <a:xfrm>
            <a:off x="2057400" y="600254"/>
            <a:ext cx="8104792" cy="3862416"/>
            <a:chOff x="561976" y="1122198"/>
            <a:chExt cx="8132385" cy="4163318"/>
          </a:xfrm>
        </p:grpSpPr>
        <p:pic>
          <p:nvPicPr>
            <p:cNvPr id="155" name="Immagine 154">
              <a:extLst>
                <a:ext uri="{FF2B5EF4-FFF2-40B4-BE49-F238E27FC236}">
                  <a16:creationId xmlns:a16="http://schemas.microsoft.com/office/drawing/2014/main" id="{34EA405D-7F7D-4CE4-AC44-C236CD8B7B90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7590" y="2066517"/>
              <a:ext cx="1212821" cy="458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Immagine 155">
              <a:extLst>
                <a:ext uri="{FF2B5EF4-FFF2-40B4-BE49-F238E27FC236}">
                  <a16:creationId xmlns:a16="http://schemas.microsoft.com/office/drawing/2014/main" id="{8DD5F0B0-0484-48DF-B7A9-B9B46AFE482D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416" y="2200275"/>
              <a:ext cx="1230333" cy="5053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Immagine 156">
              <a:extLst>
                <a:ext uri="{FF2B5EF4-FFF2-40B4-BE49-F238E27FC236}">
                  <a16:creationId xmlns:a16="http://schemas.microsoft.com/office/drawing/2014/main" id="{2B203592-19AA-42CA-A1BA-9F8B4644638F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61976" y="2000251"/>
              <a:ext cx="1327904" cy="39352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8" name="Immagine 157">
              <a:extLst>
                <a:ext uri="{FF2B5EF4-FFF2-40B4-BE49-F238E27FC236}">
                  <a16:creationId xmlns:a16="http://schemas.microsoft.com/office/drawing/2014/main" id="{07C8F74A-5B61-4244-AC15-10706D298CB1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018" y="1122198"/>
              <a:ext cx="1043939" cy="441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Immagine 158">
              <a:extLst>
                <a:ext uri="{FF2B5EF4-FFF2-40B4-BE49-F238E27FC236}">
                  <a16:creationId xmlns:a16="http://schemas.microsoft.com/office/drawing/2014/main" id="{54DED8C5-4414-4E48-8AEB-A0867ED7A178}"/>
                </a:ext>
              </a:extLst>
            </p:cNvPr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276350" y="1208500"/>
              <a:ext cx="1029789" cy="506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0" name="Immagine 159">
              <a:extLst>
                <a:ext uri="{FF2B5EF4-FFF2-40B4-BE49-F238E27FC236}">
                  <a16:creationId xmlns:a16="http://schemas.microsoft.com/office/drawing/2014/main" id="{67FB50D9-F194-4C29-81BE-838AE0A9FC08}"/>
                </a:ext>
              </a:extLst>
            </p:cNvPr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18636" y="1238046"/>
              <a:ext cx="836817" cy="3874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1" name="Immagine 160">
              <a:extLst>
                <a:ext uri="{FF2B5EF4-FFF2-40B4-BE49-F238E27FC236}">
                  <a16:creationId xmlns:a16="http://schemas.microsoft.com/office/drawing/2014/main" id="{0D94944F-48DD-4E80-A43F-2A1295C22B8C}"/>
                </a:ext>
              </a:extLst>
            </p:cNvPr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44" b="10777"/>
            <a:stretch/>
          </p:blipFill>
          <p:spPr bwMode="auto">
            <a:xfrm>
              <a:off x="3680341" y="2072855"/>
              <a:ext cx="1612671" cy="1524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2" name="Immagine 161">
              <a:extLst>
                <a:ext uri="{FF2B5EF4-FFF2-40B4-BE49-F238E27FC236}">
                  <a16:creationId xmlns:a16="http://schemas.microsoft.com/office/drawing/2014/main" id="{2404C417-368E-470C-9A2C-4E49374F7398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8137" y="1181271"/>
              <a:ext cx="815570" cy="3810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Immagine 162">
              <a:extLst>
                <a:ext uri="{FF2B5EF4-FFF2-40B4-BE49-F238E27FC236}">
                  <a16:creationId xmlns:a16="http://schemas.microsoft.com/office/drawing/2014/main" id="{20D1BF64-A832-40F0-A62A-EBC7EBC44709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069" y="1169372"/>
              <a:ext cx="1066717" cy="2938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Immagine 163">
              <a:extLst>
                <a:ext uri="{FF2B5EF4-FFF2-40B4-BE49-F238E27FC236}">
                  <a16:creationId xmlns:a16="http://schemas.microsoft.com/office/drawing/2014/main" id="{3E972B44-89D4-42F8-807F-698AAE4D15F3}"/>
                </a:ext>
              </a:extLst>
            </p:cNvPr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7488" y="3781425"/>
              <a:ext cx="1161062" cy="3984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Immagine 164">
              <a:extLst>
                <a:ext uri="{FF2B5EF4-FFF2-40B4-BE49-F238E27FC236}">
                  <a16:creationId xmlns:a16="http://schemas.microsoft.com/office/drawing/2014/main" id="{D85BE486-DF54-4821-B308-F801734ACEA6}"/>
                </a:ext>
              </a:extLst>
            </p:cNvPr>
            <p:cNvPicPr/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815763" y="2809875"/>
              <a:ext cx="470862" cy="53371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6" name="Immagine 165">
              <a:extLst>
                <a:ext uri="{FF2B5EF4-FFF2-40B4-BE49-F238E27FC236}">
                  <a16:creationId xmlns:a16="http://schemas.microsoft.com/office/drawing/2014/main" id="{040B623A-5840-4891-8257-5CDE306CBD87}"/>
                </a:ext>
              </a:extLst>
            </p:cNvPr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5621" y="1762437"/>
              <a:ext cx="933218" cy="331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Immagine 166">
              <a:extLst>
                <a:ext uri="{FF2B5EF4-FFF2-40B4-BE49-F238E27FC236}">
                  <a16:creationId xmlns:a16="http://schemas.microsoft.com/office/drawing/2014/main" id="{8E6210E5-E849-4082-8E8B-2FB44B9F6AE1}"/>
                </a:ext>
              </a:extLst>
            </p:cNvPr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545" y="2745885"/>
              <a:ext cx="540623" cy="4734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Immagine 167">
              <a:extLst>
                <a:ext uri="{FF2B5EF4-FFF2-40B4-BE49-F238E27FC236}">
                  <a16:creationId xmlns:a16="http://schemas.microsoft.com/office/drawing/2014/main" id="{3DE2C529-1C42-4F48-9D05-EB49E8D73A80}"/>
                </a:ext>
              </a:extLst>
            </p:cNvPr>
            <p:cNvPicPr/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294720" y="2107108"/>
              <a:ext cx="1399641" cy="39849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9" name="Immagine 168">
              <a:extLst>
                <a:ext uri="{FF2B5EF4-FFF2-40B4-BE49-F238E27FC236}">
                  <a16:creationId xmlns:a16="http://schemas.microsoft.com/office/drawing/2014/main" id="{B8E561EA-4662-49D6-A42A-9951162108C9}"/>
                </a:ext>
              </a:extLst>
            </p:cNvPr>
            <p:cNvPicPr/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15" y="2924175"/>
              <a:ext cx="669110" cy="5740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Immagine 169">
              <a:extLst>
                <a:ext uri="{FF2B5EF4-FFF2-40B4-BE49-F238E27FC236}">
                  <a16:creationId xmlns:a16="http://schemas.microsoft.com/office/drawing/2014/main" id="{8AE5AAAA-3266-4CD7-AA01-8EAA7EB5FF02}"/>
                </a:ext>
              </a:extLst>
            </p:cNvPr>
            <p:cNvPicPr/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416" y="3691053"/>
              <a:ext cx="689325" cy="5740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Immagine 170">
              <a:extLst>
                <a:ext uri="{FF2B5EF4-FFF2-40B4-BE49-F238E27FC236}">
                  <a16:creationId xmlns:a16="http://schemas.microsoft.com/office/drawing/2014/main" id="{388D9862-02F5-4341-A4A5-B603DFF1DEE3}"/>
                </a:ext>
              </a:extLst>
            </p:cNvPr>
            <p:cNvPicPr/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525"/>
            <a:stretch/>
          </p:blipFill>
          <p:spPr bwMode="auto">
            <a:xfrm>
              <a:off x="2026757" y="3552775"/>
              <a:ext cx="1158230" cy="40031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2" name="Immagine 171">
              <a:extLst>
                <a:ext uri="{FF2B5EF4-FFF2-40B4-BE49-F238E27FC236}">
                  <a16:creationId xmlns:a16="http://schemas.microsoft.com/office/drawing/2014/main" id="{D374DEEA-9D97-49A1-A352-D03136C75B70}"/>
                </a:ext>
              </a:extLst>
            </p:cNvPr>
            <p:cNvPicPr/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3766" y="4567171"/>
              <a:ext cx="613216" cy="6794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Immagine 172">
              <a:extLst>
                <a:ext uri="{FF2B5EF4-FFF2-40B4-BE49-F238E27FC236}">
                  <a16:creationId xmlns:a16="http://schemas.microsoft.com/office/drawing/2014/main" id="{F63ED7F2-F1EE-4802-A85B-A758D57978CE}"/>
                </a:ext>
              </a:extLst>
            </p:cNvPr>
            <p:cNvPicPr/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6649"/>
            <a:stretch/>
          </p:blipFill>
          <p:spPr bwMode="auto">
            <a:xfrm>
              <a:off x="4071416" y="3654518"/>
              <a:ext cx="1070610" cy="5334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4" name="Immagine 173">
              <a:extLst>
                <a:ext uri="{FF2B5EF4-FFF2-40B4-BE49-F238E27FC236}">
                  <a16:creationId xmlns:a16="http://schemas.microsoft.com/office/drawing/2014/main" id="{EB65C0F9-62FA-423A-A329-01F40076CECC}"/>
                </a:ext>
              </a:extLst>
            </p:cNvPr>
            <p:cNvPicPr/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03" t="11627" r="8292" b="7899"/>
            <a:stretch/>
          </p:blipFill>
          <p:spPr bwMode="auto">
            <a:xfrm>
              <a:off x="5592732" y="2995603"/>
              <a:ext cx="1013453" cy="57404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5" name="Immagine 174">
              <a:extLst>
                <a:ext uri="{FF2B5EF4-FFF2-40B4-BE49-F238E27FC236}">
                  <a16:creationId xmlns:a16="http://schemas.microsoft.com/office/drawing/2014/main" id="{6820BCA3-71D3-47C9-9109-3EC90BCE9EA8}"/>
                </a:ext>
              </a:extLst>
            </p:cNvPr>
            <p:cNvPicPr/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301" y="2717258"/>
              <a:ext cx="533100" cy="730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Immagine 175">
              <a:extLst>
                <a:ext uri="{FF2B5EF4-FFF2-40B4-BE49-F238E27FC236}">
                  <a16:creationId xmlns:a16="http://schemas.microsoft.com/office/drawing/2014/main" id="{1C2F374F-A68E-4F67-A91B-C3622EC4343D}"/>
                </a:ext>
              </a:extLst>
            </p:cNvPr>
            <p:cNvPicPr/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8901" y="2828557"/>
              <a:ext cx="931545" cy="372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Immagine 176">
              <a:extLst>
                <a:ext uri="{FF2B5EF4-FFF2-40B4-BE49-F238E27FC236}">
                  <a16:creationId xmlns:a16="http://schemas.microsoft.com/office/drawing/2014/main" id="{1781EE73-C433-4285-9B2F-7C8815263BB3}"/>
                </a:ext>
              </a:extLst>
            </p:cNvPr>
            <p:cNvPicPr/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470" t="-14364" r="-8843" b="-26693"/>
            <a:stretch/>
          </p:blipFill>
          <p:spPr bwMode="auto">
            <a:xfrm>
              <a:off x="2056333" y="4481169"/>
              <a:ext cx="805136" cy="43751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8" name="Immagine 177">
              <a:extLst>
                <a:ext uri="{FF2B5EF4-FFF2-40B4-BE49-F238E27FC236}">
                  <a16:creationId xmlns:a16="http://schemas.microsoft.com/office/drawing/2014/main" id="{14966F3A-BBCA-4683-86AB-274848120A01}"/>
                </a:ext>
              </a:extLst>
            </p:cNvPr>
            <p:cNvPicPr/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419" y="4931054"/>
              <a:ext cx="908008" cy="354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Immagine 178">
              <a:extLst>
                <a:ext uri="{FF2B5EF4-FFF2-40B4-BE49-F238E27FC236}">
                  <a16:creationId xmlns:a16="http://schemas.microsoft.com/office/drawing/2014/main" id="{B7C33491-C9D0-4F7F-82B5-C8EA3BF5914B}"/>
                </a:ext>
              </a:extLst>
            </p:cNvPr>
            <p:cNvPicPr/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4987" y="4049809"/>
              <a:ext cx="581827" cy="3690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Immagine 179">
              <a:extLst>
                <a:ext uri="{FF2B5EF4-FFF2-40B4-BE49-F238E27FC236}">
                  <a16:creationId xmlns:a16="http://schemas.microsoft.com/office/drawing/2014/main" id="{699370E8-91AE-4D91-B524-913F3C8362B4}"/>
                </a:ext>
              </a:extLst>
            </p:cNvPr>
            <p:cNvPicPr/>
            <p:nvPr/>
          </p:nvPicPr>
          <p:blipFill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55719" y="4115348"/>
              <a:ext cx="922752" cy="50538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1" name="Immagine 180">
              <a:extLst>
                <a:ext uri="{FF2B5EF4-FFF2-40B4-BE49-F238E27FC236}">
                  <a16:creationId xmlns:a16="http://schemas.microsoft.com/office/drawing/2014/main" id="{C9500430-FFFE-4FB9-A791-37E41B9A56F7}"/>
                </a:ext>
              </a:extLst>
            </p:cNvPr>
            <p:cNvPicPr/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7342"/>
            <a:stretch/>
          </p:blipFill>
          <p:spPr bwMode="auto">
            <a:xfrm>
              <a:off x="7080981" y="4452061"/>
              <a:ext cx="1229562" cy="36488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2" name="Immagine 181">
              <a:extLst>
                <a:ext uri="{FF2B5EF4-FFF2-40B4-BE49-F238E27FC236}">
                  <a16:creationId xmlns:a16="http://schemas.microsoft.com/office/drawing/2014/main" id="{07CE7946-D4C5-422A-8BD5-E38C41AA389E}"/>
                </a:ext>
              </a:extLst>
            </p:cNvPr>
            <p:cNvPicPr/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245" y="4222198"/>
              <a:ext cx="589280" cy="6387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Immagine 182">
              <a:extLst>
                <a:ext uri="{FF2B5EF4-FFF2-40B4-BE49-F238E27FC236}">
                  <a16:creationId xmlns:a16="http://schemas.microsoft.com/office/drawing/2014/main" id="{31598A49-4639-41A2-955D-0725493C4878}"/>
                </a:ext>
              </a:extLst>
            </p:cNvPr>
            <p:cNvPicPr/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008283" y="4872678"/>
              <a:ext cx="2000556" cy="4112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Immagine 183">
              <a:extLst>
                <a:ext uri="{FF2B5EF4-FFF2-40B4-BE49-F238E27FC236}">
                  <a16:creationId xmlns:a16="http://schemas.microsoft.com/office/drawing/2014/main" id="{87D5F2A2-C19E-46F5-9C15-30DCE78C3596}"/>
                </a:ext>
              </a:extLst>
            </p:cNvPr>
            <p:cNvPicPr/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8778" y="1199484"/>
              <a:ext cx="680493" cy="6602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Immagine 184">
              <a:extLst>
                <a:ext uri="{FF2B5EF4-FFF2-40B4-BE49-F238E27FC236}">
                  <a16:creationId xmlns:a16="http://schemas.microsoft.com/office/drawing/2014/main" id="{508248BB-8DFF-4B1C-88E0-6A1843C9EA65}"/>
                </a:ext>
              </a:extLst>
            </p:cNvPr>
            <p:cNvPicPr/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6657" y="3765985"/>
              <a:ext cx="998693" cy="43068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093256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438</Words>
  <Application>Microsoft Office PowerPoint</Application>
  <PresentationFormat>Widescreen</PresentationFormat>
  <Paragraphs>91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Bahnschrift Light Condensed</vt:lpstr>
      <vt:lpstr>Calibri</vt:lpstr>
      <vt:lpstr>Calibri Light</vt:lpstr>
      <vt:lpstr>Tema di Office</vt:lpstr>
      <vt:lpstr>WP4  T4.4 Translation</vt:lpstr>
      <vt:lpstr>Task 4.4 Info</vt:lpstr>
      <vt:lpstr>Presentazione standard di PowerPoint</vt:lpstr>
      <vt:lpstr>Dissemination Material</vt:lpstr>
      <vt:lpstr>Other</vt:lpstr>
      <vt:lpstr>Course Content </vt:lpstr>
      <vt:lpstr>M1-M15 Deliverables</vt:lpstr>
      <vt:lpstr>M15-M48 Deliverables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WP2  Priority and Strategy design </dc:title>
  <dc:creator>Camilla Tomao</dc:creator>
  <cp:lastModifiedBy>Camilla Tomao</cp:lastModifiedBy>
  <cp:revision>33</cp:revision>
  <dcterms:created xsi:type="dcterms:W3CDTF">2020-11-18T14:54:25Z</dcterms:created>
  <dcterms:modified xsi:type="dcterms:W3CDTF">2021-03-17T08:17:39Z</dcterms:modified>
</cp:coreProperties>
</file>