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87" r:id="rId3"/>
    <p:sldId id="304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FCE"/>
    <a:srgbClr val="864033"/>
    <a:srgbClr val="8C5C16"/>
    <a:srgbClr val="2A8ECE"/>
    <a:srgbClr val="2B8ECE"/>
    <a:srgbClr val="87CDD1"/>
    <a:srgbClr val="304A89"/>
    <a:srgbClr val="2C8FCE"/>
    <a:srgbClr val="344F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8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B23E-DEB0-4420-BC71-D8B3CD1A85A1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3957E-673A-4113-866E-902DC5EB0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7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B3957E-673A-4113-866E-902DC5EB04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9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6582" y="2136070"/>
            <a:ext cx="7772400" cy="699626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000">
                <a:solidFill>
                  <a:srgbClr val="2C8F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312" y="318420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Imagen 63">
            <a:extLst>
              <a:ext uri="{FF2B5EF4-FFF2-40B4-BE49-F238E27FC236}">
                <a16:creationId xmlns:a16="http://schemas.microsoft.com/office/drawing/2014/main" id="{9640C764-0693-4692-88CD-79560008EF3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6695" y="602951"/>
            <a:ext cx="2525406" cy="720462"/>
          </a:xfrm>
          <a:prstGeom prst="rect">
            <a:avLst/>
          </a:prstGeom>
          <a:noFill/>
        </p:spPr>
      </p:pic>
      <p:grpSp>
        <p:nvGrpSpPr>
          <p:cNvPr id="10" name="Gruppo 9">
            <a:extLst>
              <a:ext uri="{FF2B5EF4-FFF2-40B4-BE49-F238E27FC236}">
                <a16:creationId xmlns:a16="http://schemas.microsoft.com/office/drawing/2014/main" id="{02C40B21-B539-4F12-961A-C154654FD5BB}"/>
              </a:ext>
            </a:extLst>
          </p:cNvPr>
          <p:cNvGrpSpPr/>
          <p:nvPr userDrawn="1"/>
        </p:nvGrpSpPr>
        <p:grpSpPr>
          <a:xfrm>
            <a:off x="0" y="6236599"/>
            <a:ext cx="9143999" cy="635256"/>
            <a:chOff x="0" y="5126182"/>
            <a:chExt cx="12192000" cy="67097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6DF0E9FC-401C-4D00-B672-23319FEF56CC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D106D06E-DDDC-4659-ABF3-6D91D3E5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36CC2890-2385-4EE6-BA34-9FF031F07B14}"/>
                </a:ext>
              </a:extLst>
            </p:cNvPr>
            <p:cNvSpPr/>
            <p:nvPr/>
          </p:nvSpPr>
          <p:spPr>
            <a:xfrm>
              <a:off x="1884219" y="5126182"/>
              <a:ext cx="10307781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06BE790D-D487-4934-961F-0F4A02FF4DBE}"/>
                </a:ext>
              </a:extLst>
            </p:cNvPr>
            <p:cNvSpPr txBox="1"/>
            <p:nvPr/>
          </p:nvSpPr>
          <p:spPr>
            <a:xfrm>
              <a:off x="1927239" y="5201603"/>
              <a:ext cx="10264760" cy="520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3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  <p:pic>
        <p:nvPicPr>
          <p:cNvPr id="5" name="Immagine 4">
            <a:extLst>
              <a:ext uri="{FF2B5EF4-FFF2-40B4-BE49-F238E27FC236}">
                <a16:creationId xmlns:a16="http://schemas.microsoft.com/office/drawing/2014/main" id="{4EB48FB0-2033-4B3F-99A1-2F7E07CD3E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5" b="8936"/>
          <a:stretch/>
        </p:blipFill>
        <p:spPr>
          <a:xfrm>
            <a:off x="241899" y="139392"/>
            <a:ext cx="1818825" cy="1709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0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8749"/>
            <a:ext cx="7886700" cy="5409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B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81150"/>
            <a:ext cx="7886700" cy="56415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5793" y="6614616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28650" y="702148"/>
            <a:ext cx="7886700" cy="0"/>
          </a:xfrm>
          <a:prstGeom prst="line">
            <a:avLst/>
          </a:prstGeom>
          <a:ln w="28575">
            <a:solidFill>
              <a:srgbClr val="2A8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21D46DD2-AB32-4FC0-B24C-6DE6102BB473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9" name="Rettangolo 8">
              <a:extLst>
                <a:ext uri="{FF2B5EF4-FFF2-40B4-BE49-F238E27FC236}">
                  <a16:creationId xmlns:a16="http://schemas.microsoft.com/office/drawing/2014/main" id="{EB989505-A38D-465C-9787-FD2E06AB96BE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A87E740-4759-49BC-AFFC-111A262D15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9B6C6BB8-11E9-4237-BBB1-74E8EDF69250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A8FE9357-9FAC-4BA8-AD06-F61E740EF8EB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635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>
                <a:solidFill>
                  <a:srgbClr val="2A8EC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83649"/>
            <a:ext cx="1266826" cy="243839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66473"/>
            <a:ext cx="3086100" cy="2438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6CA81CF2-B7CD-4ED7-9B9F-3BCC1910A869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8" name="Rettangolo 17">
              <a:extLst>
                <a:ext uri="{FF2B5EF4-FFF2-40B4-BE49-F238E27FC236}">
                  <a16:creationId xmlns:a16="http://schemas.microsoft.com/office/drawing/2014/main" id="{D93949EF-7AE7-4E65-AF3F-CD5ADF8F5515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9" name="Immagine 18">
              <a:extLst>
                <a:ext uri="{FF2B5EF4-FFF2-40B4-BE49-F238E27FC236}">
                  <a16:creationId xmlns:a16="http://schemas.microsoft.com/office/drawing/2014/main" id="{27FCC7BF-54AF-4798-A62E-C0F586B3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20" name="Rettangolo 19">
              <a:extLst>
                <a:ext uri="{FF2B5EF4-FFF2-40B4-BE49-F238E27FC236}">
                  <a16:creationId xmlns:a16="http://schemas.microsoft.com/office/drawing/2014/main" id="{55EBD42A-B62B-4763-8CF8-A29870C61F06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B2581C8-E50F-4DC4-B7F1-39A5A4DDF722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58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3829" y="6614160"/>
            <a:ext cx="2057400" cy="2316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7D6CA9C0-C26E-4AA0-9CFE-E3E66B516B81}"/>
              </a:ext>
            </a:extLst>
          </p:cNvPr>
          <p:cNvGrpSpPr/>
          <p:nvPr userDrawn="1"/>
        </p:nvGrpSpPr>
        <p:grpSpPr>
          <a:xfrm>
            <a:off x="-1" y="6318703"/>
            <a:ext cx="8728365" cy="540960"/>
            <a:chOff x="0" y="5126182"/>
            <a:chExt cx="11819413" cy="670976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A6AAFBF5-10B0-4415-8947-B9C726B17F2A}"/>
                </a:ext>
              </a:extLst>
            </p:cNvPr>
            <p:cNvSpPr/>
            <p:nvPr/>
          </p:nvSpPr>
          <p:spPr>
            <a:xfrm>
              <a:off x="0" y="5126182"/>
              <a:ext cx="1884219" cy="670976"/>
            </a:xfrm>
            <a:prstGeom prst="rect">
              <a:avLst/>
            </a:prstGeom>
            <a:solidFill>
              <a:srgbClr val="87C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87CDD1"/>
                </a:solidFill>
              </a:endParaRP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id="{0B47C1E8-81ED-4CAD-8B2D-AE119A273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727" y="5274006"/>
              <a:ext cx="1316181" cy="386609"/>
            </a:xfrm>
            <a:prstGeom prst="rect">
              <a:avLst/>
            </a:prstGeom>
          </p:spPr>
        </p:pic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53C32AD3-63DB-4347-A884-DD5358849423}"/>
                </a:ext>
              </a:extLst>
            </p:cNvPr>
            <p:cNvSpPr/>
            <p:nvPr/>
          </p:nvSpPr>
          <p:spPr>
            <a:xfrm>
              <a:off x="1884219" y="5126182"/>
              <a:ext cx="9935194" cy="670976"/>
            </a:xfrm>
            <a:prstGeom prst="rect">
              <a:avLst/>
            </a:prstGeom>
            <a:gradFill flip="none" rotWithShape="1">
              <a:gsLst>
                <a:gs pos="0">
                  <a:srgbClr val="2A8ECE"/>
                </a:gs>
                <a:gs pos="86000">
                  <a:srgbClr val="298DCE">
                    <a:tint val="44500"/>
                    <a:satMod val="160000"/>
                  </a:srgbClr>
                </a:gs>
                <a:gs pos="100000">
                  <a:srgbClr val="298D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4F4EC232-2EA9-4F6A-AFC7-84AED1593B84}"/>
                </a:ext>
              </a:extLst>
            </p:cNvPr>
            <p:cNvSpPr txBox="1"/>
            <p:nvPr/>
          </p:nvSpPr>
          <p:spPr>
            <a:xfrm>
              <a:off x="1927239" y="5201604"/>
              <a:ext cx="9892174" cy="572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ADDRESSING THE CURRENT AND FUTURE SKILL NEEDS FOR SUSTAINABILITY, DIGITALIZATION </a:t>
              </a:r>
              <a:b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</a:br>
              <a:r>
                <a:rPr lang="en-GB" sz="1200" dirty="0">
                  <a:solidFill>
                    <a:srgbClr val="864033"/>
                  </a:solidFill>
                  <a:effectLst/>
                  <a:latin typeface="Bahnschrift Light Condensed" panose="020B0502040204020203" pitchFamily="34" charset="0"/>
                </a:rPr>
                <a:t>AND THE BIO-ECONOMY IN AGRICULTURE: EUROPEAN SKILLS AGENDA AND STRATEGY - AGREEMENT 612664-EPP-1-2019-1-IT-EPPKA2-SSA-B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715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3829" y="6614160"/>
            <a:ext cx="2057400" cy="231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C94A9C6C-1472-49E2-A08D-475DB4E3CB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5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just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just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31648" y="1848751"/>
            <a:ext cx="8680704" cy="1268522"/>
          </a:xfrm>
        </p:spPr>
        <p:txBody>
          <a:bodyPr anchor="ctr" anchorCtr="0">
            <a:noAutofit/>
          </a:bodyPr>
          <a:lstStyle/>
          <a:p>
            <a:r>
              <a:rPr lang="en-US" sz="4400" dirty="0">
                <a:solidFill>
                  <a:srgbClr val="2B8FCE"/>
                </a:solidFill>
              </a:rPr>
              <a:t>WP5 – Long Term Action Plan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>
            <a:off x="1080856" y="3429000"/>
            <a:ext cx="6858000" cy="966378"/>
          </a:xfrm>
        </p:spPr>
        <p:txBody>
          <a:bodyPr>
            <a:normAutofit/>
          </a:bodyPr>
          <a:lstStyle/>
          <a:p>
            <a:r>
              <a:rPr lang="en-US" dirty="0"/>
              <a:t>Billy Goodburn</a:t>
            </a:r>
          </a:p>
          <a:p>
            <a:r>
              <a:rPr lang="en-US" b="1" dirty="0">
                <a:solidFill>
                  <a:srgbClr val="92D050"/>
                </a:solidFill>
              </a:rPr>
              <a:t>Head of Learning &amp; Development</a:t>
            </a:r>
          </a:p>
        </p:txBody>
      </p:sp>
      <p:sp>
        <p:nvSpPr>
          <p:cNvPr id="6" name="Υπότιτλος 2"/>
          <p:cNvSpPr txBox="1">
            <a:spLocks/>
          </p:cNvSpPr>
          <p:nvPr/>
        </p:nvSpPr>
        <p:spPr>
          <a:xfrm>
            <a:off x="1143000" y="3397844"/>
            <a:ext cx="6858000" cy="966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sp>
        <p:nvSpPr>
          <p:cNvPr id="7" name="Υπότιτλος 2"/>
          <p:cNvSpPr txBox="1">
            <a:spLocks/>
          </p:cNvSpPr>
          <p:nvPr/>
        </p:nvSpPr>
        <p:spPr>
          <a:xfrm>
            <a:off x="1143000" y="4758642"/>
            <a:ext cx="6858000" cy="127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Project Partner Meeting</a:t>
            </a:r>
          </a:p>
          <a:p>
            <a:r>
              <a:rPr lang="en-US" sz="1800" dirty="0"/>
              <a:t>17</a:t>
            </a:r>
            <a:r>
              <a:rPr lang="en-US" sz="1800" baseline="30000" dirty="0"/>
              <a:t>th</a:t>
            </a:r>
            <a:r>
              <a:rPr lang="en-US" sz="1800" dirty="0"/>
              <a:t> March 2021</a:t>
            </a:r>
          </a:p>
          <a:p>
            <a:r>
              <a:rPr lang="en-US" sz="1800" dirty="0"/>
              <a:t>ICOS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2FCEBA-F86B-433F-9F61-9692ADECEA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444" y="5210609"/>
            <a:ext cx="1614907" cy="85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3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1CCA2E-8EAC-421A-8E40-B53C6A03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Θέση κειμένου 6">
            <a:extLst>
              <a:ext uri="{FF2B5EF4-FFF2-40B4-BE49-F238E27FC236}">
                <a16:creationId xmlns:a16="http://schemas.microsoft.com/office/drawing/2014/main" id="{25598F17-134D-4070-99CB-C0A577F2FF61}"/>
              </a:ext>
            </a:extLst>
          </p:cNvPr>
          <p:cNvSpPr txBox="1">
            <a:spLocks/>
          </p:cNvSpPr>
          <p:nvPr/>
        </p:nvSpPr>
        <p:spPr>
          <a:xfrm>
            <a:off x="628650" y="1650955"/>
            <a:ext cx="7886700" cy="3258396"/>
          </a:xfrm>
          <a:prstGeom prst="rect">
            <a:avLst/>
          </a:prstGeom>
        </p:spPr>
        <p:txBody>
          <a:bodyPr/>
          <a:lstStyle>
            <a:lvl1pPr marL="228600" indent="-228600" algn="just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just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Duration</a:t>
            </a:r>
            <a:r>
              <a:rPr lang="en-US" dirty="0"/>
              <a:t>: M7-M48</a:t>
            </a:r>
          </a:p>
          <a:p>
            <a:endParaRPr lang="en-US" dirty="0"/>
          </a:p>
          <a:p>
            <a:r>
              <a:rPr lang="en-US" b="1" dirty="0"/>
              <a:t>WP Leader</a:t>
            </a:r>
            <a:r>
              <a:rPr lang="en-US" dirty="0"/>
              <a:t>: ICOS</a:t>
            </a:r>
          </a:p>
          <a:p>
            <a:endParaRPr lang="en-US" dirty="0"/>
          </a:p>
          <a:p>
            <a:r>
              <a:rPr lang="en-US" b="1" dirty="0"/>
              <a:t>Other Partners Involved: </a:t>
            </a:r>
            <a:r>
              <a:rPr lang="en-US" dirty="0"/>
              <a:t>All (UNITO, CONFAGRI, WUR, ISEKI, ICOS, AERES, AP, UHOH, CERTH, ACTIA, GAIA, CONFAGRI PT, SCOOP, GZS, LVA, UCLM, AC3A, FIAB, FDE, FENACORE, INFOR, SEVT, LLL-P, , Plant ETP, EFB, PA, FJ-BLT, EFVET, CEPI, EFFAT, BIC) </a:t>
            </a:r>
          </a:p>
        </p:txBody>
      </p:sp>
    </p:spTree>
    <p:extLst>
      <p:ext uri="{BB962C8B-B14F-4D97-AF65-F5344CB8AC3E}">
        <p14:creationId xmlns:p14="http://schemas.microsoft.com/office/powerpoint/2010/main" val="399313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26FFE-373A-46FB-92D1-00FA9C827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 Overview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A542B-AED7-4CEC-A2EA-C899D98E0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9641"/>
            <a:ext cx="7886700" cy="44987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Work Package aims at ensuring the long term sustainability of the strategy and training materials, , its future use and the national roadmaps implementation, as well as the curricula uptake by external VET providers.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aims will be reached with: </a:t>
            </a:r>
          </a:p>
          <a:p>
            <a:r>
              <a:rPr lang="en-US" dirty="0"/>
              <a:t>provision of National and EU </a:t>
            </a:r>
            <a:r>
              <a:rPr lang="en-US" dirty="0">
                <a:solidFill>
                  <a:srgbClr val="FF0000"/>
                </a:solidFill>
              </a:rPr>
              <a:t>Regulatory Frameworks for training and innovation</a:t>
            </a:r>
            <a:r>
              <a:rPr lang="en-US" dirty="0"/>
              <a:t> opportunities</a:t>
            </a:r>
          </a:p>
          <a:p>
            <a:r>
              <a:rPr lang="en-US" dirty="0"/>
              <a:t>provision of National and EU </a:t>
            </a:r>
            <a:r>
              <a:rPr lang="en-US" dirty="0">
                <a:solidFill>
                  <a:srgbClr val="FF0000"/>
                </a:solidFill>
              </a:rPr>
              <a:t>Funding Opportunities</a:t>
            </a:r>
          </a:p>
          <a:p>
            <a:r>
              <a:rPr lang="en-US" dirty="0"/>
              <a:t>design of </a:t>
            </a:r>
            <a:r>
              <a:rPr lang="en-US" dirty="0">
                <a:solidFill>
                  <a:srgbClr val="FF0000"/>
                </a:solidFill>
              </a:rPr>
              <a:t>Sustainability Plan </a:t>
            </a:r>
            <a:r>
              <a:rPr lang="en-US" dirty="0"/>
              <a:t>and future use of the platform, with exploitation of project results</a:t>
            </a:r>
          </a:p>
          <a:p>
            <a:r>
              <a:rPr lang="en-US" dirty="0"/>
              <a:t>Plan for </a:t>
            </a:r>
            <a:r>
              <a:rPr lang="en-US" dirty="0">
                <a:solidFill>
                  <a:srgbClr val="FF0000"/>
                </a:solidFill>
              </a:rPr>
              <a:t>Future Engagement </a:t>
            </a:r>
            <a:r>
              <a:rPr lang="en-US" dirty="0"/>
              <a:t>of the stakeholders</a:t>
            </a:r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7D5E3-C65A-412D-A9C2-844D3C4C8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9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Leaders</a:t>
            </a:r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159800" y="1049825"/>
            <a:ext cx="5646197" cy="5235565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Task 5.1: National and EU Regulatory Frameworks</a:t>
            </a:r>
          </a:p>
          <a:p>
            <a:pPr marL="0" indent="0">
              <a:buNone/>
            </a:pPr>
            <a:r>
              <a:rPr lang="en-US" sz="1800" dirty="0"/>
              <a:t>Task Timeframe: M7-M24 </a:t>
            </a:r>
          </a:p>
          <a:p>
            <a:pPr marL="0" indent="0">
              <a:buNone/>
            </a:pPr>
            <a:r>
              <a:rPr lang="en-US" sz="1800" dirty="0"/>
              <a:t>Task Leader: </a:t>
            </a:r>
            <a:r>
              <a:rPr lang="en-US" sz="1800" dirty="0" err="1"/>
              <a:t>Confagri</a:t>
            </a:r>
            <a:r>
              <a:rPr lang="en-US" sz="1800" dirty="0"/>
              <a:t> PT </a:t>
            </a:r>
          </a:p>
          <a:p>
            <a:pPr marL="0" indent="0">
              <a:buNone/>
            </a:pPr>
            <a:endParaRPr lang="en-US" sz="500" b="1" dirty="0"/>
          </a:p>
          <a:p>
            <a:pPr marL="0" indent="0">
              <a:buNone/>
            </a:pPr>
            <a:r>
              <a:rPr lang="en-US" sz="1800" b="1" dirty="0"/>
              <a:t>Task 5.2: Funding Opportunities </a:t>
            </a:r>
          </a:p>
          <a:p>
            <a:pPr marL="0" indent="0">
              <a:buNone/>
            </a:pPr>
            <a:r>
              <a:rPr lang="en-US" sz="1800" dirty="0"/>
              <a:t>Task Timeframe: M7-M24</a:t>
            </a:r>
          </a:p>
          <a:p>
            <a:pPr marL="0" indent="0">
              <a:buNone/>
            </a:pPr>
            <a:r>
              <a:rPr lang="en-US" sz="1800" dirty="0"/>
              <a:t>Task Leader: LLL-P</a:t>
            </a:r>
          </a:p>
          <a:p>
            <a:pPr marL="0" indent="0">
              <a:buNone/>
            </a:pPr>
            <a:endParaRPr lang="en-US" sz="500" b="1" dirty="0"/>
          </a:p>
          <a:p>
            <a:pPr marL="0" indent="0">
              <a:buNone/>
            </a:pPr>
            <a:r>
              <a:rPr lang="en-US" sz="1800" b="1" dirty="0"/>
              <a:t>Task 5.3: Platform Governance</a:t>
            </a:r>
          </a:p>
          <a:p>
            <a:pPr marL="0" indent="0">
              <a:buNone/>
            </a:pPr>
            <a:r>
              <a:rPr lang="en-US" sz="1800" dirty="0"/>
              <a:t>Task Timeframe: M37-M48</a:t>
            </a:r>
          </a:p>
          <a:p>
            <a:pPr marL="0" indent="0">
              <a:buNone/>
            </a:pPr>
            <a:r>
              <a:rPr lang="en-US" sz="1800" dirty="0"/>
              <a:t>Task Leader: PA</a:t>
            </a:r>
          </a:p>
          <a:p>
            <a:pPr marL="0" indent="0">
              <a:buNone/>
            </a:pPr>
            <a:endParaRPr lang="en-US" sz="500" b="1" dirty="0"/>
          </a:p>
          <a:p>
            <a:pPr marL="0" indent="0">
              <a:buNone/>
            </a:pPr>
            <a:r>
              <a:rPr lang="en-US" sz="1800" b="1" dirty="0"/>
              <a:t> Task 5.4: Stakeholders Future Engagement </a:t>
            </a:r>
          </a:p>
          <a:p>
            <a:pPr marL="0" indent="0">
              <a:buNone/>
            </a:pPr>
            <a:r>
              <a:rPr lang="en-US" sz="1800" dirty="0"/>
              <a:t>Task Timeframe: M37-M48</a:t>
            </a:r>
          </a:p>
          <a:p>
            <a:pPr marL="0" indent="0">
              <a:buNone/>
            </a:pPr>
            <a:r>
              <a:rPr lang="en-US" sz="1800" dirty="0"/>
              <a:t>Task Leader: ISEKI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endParaRPr lang="en-US" sz="1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9C6C-1472-49E2-A08D-475DB4E3CBD3}" type="slidenum">
              <a:rPr lang="en-US" smtClean="0"/>
              <a:t>4</a:t>
            </a:fld>
            <a:endParaRPr lang="en-US"/>
          </a:p>
        </p:txBody>
      </p:sp>
      <p:pic>
        <p:nvPicPr>
          <p:cNvPr id="10" name="Immagine 157">
            <a:extLst>
              <a:ext uri="{FF2B5EF4-FFF2-40B4-BE49-F238E27FC236}">
                <a16:creationId xmlns:a16="http://schemas.microsoft.com/office/drawing/2014/main" id="{7C6391E9-ADF4-4E7C-A8A2-E7B8E2CF83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726" y="5295050"/>
            <a:ext cx="1456389" cy="9347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magine 166">
            <a:extLst>
              <a:ext uri="{FF2B5EF4-FFF2-40B4-BE49-F238E27FC236}">
                <a16:creationId xmlns:a16="http://schemas.microsoft.com/office/drawing/2014/main" id="{F8EE6849-F4F9-4800-930E-B5D1C9077F5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726" y="1445936"/>
            <a:ext cx="1085758" cy="740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77">
            <a:extLst>
              <a:ext uri="{FF2B5EF4-FFF2-40B4-BE49-F238E27FC236}">
                <a16:creationId xmlns:a16="http://schemas.microsoft.com/office/drawing/2014/main" id="{00BA8A0B-82EF-484D-8143-4940929AD9D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726" y="2728075"/>
            <a:ext cx="1085757" cy="656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magine 181">
            <a:extLst>
              <a:ext uri="{FF2B5EF4-FFF2-40B4-BE49-F238E27FC236}">
                <a16:creationId xmlns:a16="http://schemas.microsoft.com/office/drawing/2014/main" id="{FB1EC7F5-5EDA-4451-B29B-A9FA86737C3B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65" y="3801850"/>
            <a:ext cx="1138019" cy="93479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630A7C3-0B97-416F-8A30-22F32F0B45BA}"/>
              </a:ext>
            </a:extLst>
          </p:cNvPr>
          <p:cNvSpPr txBox="1"/>
          <p:nvPr/>
        </p:nvSpPr>
        <p:spPr>
          <a:xfrm>
            <a:off x="6010184" y="1553597"/>
            <a:ext cx="137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Progress</a:t>
            </a:r>
            <a:endParaRPr lang="en-I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F4F9C8-72E1-4938-8B56-DF9FC50C9569}"/>
              </a:ext>
            </a:extLst>
          </p:cNvPr>
          <p:cNvSpPr txBox="1"/>
          <p:nvPr/>
        </p:nvSpPr>
        <p:spPr>
          <a:xfrm>
            <a:off x="6010184" y="2686818"/>
            <a:ext cx="137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Progress</a:t>
            </a:r>
            <a:endParaRPr lang="en-I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E89092-F956-4931-97C6-605CC27746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8041" y="3848398"/>
            <a:ext cx="2017309" cy="17395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4285394"/>
      </p:ext>
    </p:extLst>
  </p:cSld>
  <p:clrMapOvr>
    <a:masterClrMapping/>
  </p:clrMapOvr>
</p:sld>
</file>

<file path=ppt/theme/theme1.xml><?xml version="1.0" encoding="utf-8"?>
<a:theme xmlns:a="http://schemas.openxmlformats.org/drawingml/2006/main" name="CoLLaboratE-ThemeNew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LaboratE-ThemeNew" id="{AD441D31-B38D-4F89-B57E-CC0212D26925}" vid="{A4654D39-5463-4B11-90A2-3C333BBC587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3763</TotalTime>
  <Words>256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Bahnschrift Light Condensed</vt:lpstr>
      <vt:lpstr>Calibri</vt:lpstr>
      <vt:lpstr>CoLLaboratE-ThemeNew</vt:lpstr>
      <vt:lpstr>WP5 – Long Term Action Plan</vt:lpstr>
      <vt:lpstr>PowerPoint Presentation</vt:lpstr>
      <vt:lpstr>WP Overview</vt:lpstr>
      <vt:lpstr>Task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WP1 - Project Management</dc:title>
  <dc:creator>Fotis Dimeas</dc:creator>
  <cp:lastModifiedBy>Billy Goodburn</cp:lastModifiedBy>
  <cp:revision>115</cp:revision>
  <dcterms:created xsi:type="dcterms:W3CDTF">2018-10-15T13:11:22Z</dcterms:created>
  <dcterms:modified xsi:type="dcterms:W3CDTF">2021-03-17T11:57:24Z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pal.johan.from@nmbu.no</vt:lpwstr>
  </property>
  <property fmtid="{D5CDD505-2E9C-101B-9397-08002B2CF9AE}" pid="5" name="MSIP_Label_d0484126-3486-41a9-802e-7f1e2277276c_SetDate">
    <vt:lpwstr>2020-01-11T12:05:33.3131731Z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ActionId">
    <vt:lpwstr>d4a85e94-51e7-46ba-8cf1-49bfd1a7a6de</vt:lpwstr>
  </property>
  <property fmtid="{D5CDD505-2E9C-101B-9397-08002B2CF9AE}" pid="9" name="MSIP_Label_d0484126-3486-41a9-802e-7f1e2277276c_Extended_MSFT_Method">
    <vt:lpwstr>Automatic</vt:lpwstr>
  </property>
  <property fmtid="{D5CDD505-2E9C-101B-9397-08002B2CF9AE}" pid="10" name="Sensitivity">
    <vt:lpwstr>Internal</vt:lpwstr>
  </property>
</Properties>
</file>