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3400" cy="7556500"/>
  <p:notesSz cx="10693400" cy="75565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Of8BRMW2ogQFdjBiGW+9fGdZo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48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633913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057900" y="0"/>
            <a:ext cx="4632325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7177088"/>
            <a:ext cx="4633913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14667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891a8ef53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891a8ef53_0_86:notes"/>
          <p:cNvSpPr txBox="1">
            <a:spLocks noGrp="1"/>
          </p:cNvSpPr>
          <p:nvPr>
            <p:ph type="body" idx="1"/>
          </p:nvPr>
        </p:nvSpPr>
        <p:spPr>
          <a:xfrm>
            <a:off x="1069340" y="3636566"/>
            <a:ext cx="8554800" cy="29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c891a8ef53_0_86:notes"/>
          <p:cNvSpPr txBox="1">
            <a:spLocks noGrp="1"/>
          </p:cNvSpPr>
          <p:nvPr>
            <p:ph type="sldNum" idx="12"/>
          </p:nvPr>
        </p:nvSpPr>
        <p:spPr>
          <a:xfrm>
            <a:off x="6057119" y="7177364"/>
            <a:ext cx="4633800" cy="3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069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4515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9816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3633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85e5f85a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85e5f85a8_1_0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600" cy="340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Intuitive - important a concise description / summary of the regulatory frameworks.</a:t>
            </a:r>
            <a:endParaRPr/>
          </a:p>
        </p:txBody>
      </p:sp>
      <p:sp>
        <p:nvSpPr>
          <p:cNvPr id="104" name="Google Shape;104;gc85e5f85a8_1_0:notes"/>
          <p:cNvSpPr txBox="1">
            <a:spLocks noGrp="1"/>
          </p:cNvSpPr>
          <p:nvPr>
            <p:ph type="sldNum" idx="12"/>
          </p:nvPr>
        </p:nvSpPr>
        <p:spPr>
          <a:xfrm>
            <a:off x="6057900" y="7177088"/>
            <a:ext cx="4632300" cy="37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P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5800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1883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Para análise da informação compilada e agregada.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Temos reuniões marcadas pelo estabelecimento do quadro regulativo nacional</a:t>
            </a: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5673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891a8ef53_0_0:notes"/>
          <p:cNvSpPr txBox="1">
            <a:spLocks noGrp="1"/>
          </p:cNvSpPr>
          <p:nvPr>
            <p:ph type="body" idx="1"/>
          </p:nvPr>
        </p:nvSpPr>
        <p:spPr>
          <a:xfrm>
            <a:off x="1069340" y="3636566"/>
            <a:ext cx="8554800" cy="2975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c891a8ef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4563"/>
            <a:ext cx="3606800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86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subTitle" idx="1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04761"/>
              </a:lnSpc>
              <a:spcBef>
                <a:spcPts val="0"/>
              </a:spcBef>
              <a:buNone/>
              <a:defRPr sz="10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>
  <p:cSld name="Κεφαλίδα ενότητας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c891a8ef53_0_76"/>
          <p:cNvSpPr txBox="1">
            <a:spLocks noGrp="1"/>
          </p:cNvSpPr>
          <p:nvPr>
            <p:ph type="title"/>
          </p:nvPr>
        </p:nvSpPr>
        <p:spPr>
          <a:xfrm>
            <a:off x="729603" y="1883880"/>
            <a:ext cx="9223200" cy="31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8ECE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A8EC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gc891a8ef53_0_76"/>
          <p:cNvSpPr txBox="1">
            <a:spLocks noGrp="1"/>
          </p:cNvSpPr>
          <p:nvPr>
            <p:ph type="dt" idx="10"/>
          </p:nvPr>
        </p:nvSpPr>
        <p:spPr>
          <a:xfrm>
            <a:off x="0" y="7144022"/>
            <a:ext cx="14814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gc891a8ef53_0_76"/>
          <p:cNvSpPr txBox="1">
            <a:spLocks noGrp="1"/>
          </p:cNvSpPr>
          <p:nvPr>
            <p:ph type="ftr" idx="11"/>
          </p:nvPr>
        </p:nvSpPr>
        <p:spPr>
          <a:xfrm>
            <a:off x="3542189" y="7014910"/>
            <a:ext cx="3609000" cy="2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gc891a8ef53_0_76"/>
          <p:cNvSpPr txBox="1">
            <a:spLocks noGrp="1"/>
          </p:cNvSpPr>
          <p:nvPr>
            <p:ph type="sldNum" idx="12"/>
          </p:nvPr>
        </p:nvSpPr>
        <p:spPr>
          <a:xfrm>
            <a:off x="8202283" y="7287825"/>
            <a:ext cx="2406000" cy="2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marL="0" lvl="0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  <p:grpSp>
        <p:nvGrpSpPr>
          <p:cNvPr id="50" name="Google Shape;50;gc891a8ef53_0_76"/>
          <p:cNvGrpSpPr/>
          <p:nvPr/>
        </p:nvGrpSpPr>
        <p:grpSpPr>
          <a:xfrm>
            <a:off x="-1" y="6962047"/>
            <a:ext cx="10207268" cy="596138"/>
            <a:chOff x="0" y="5126182"/>
            <a:chExt cx="11819439" cy="671100"/>
          </a:xfrm>
        </p:grpSpPr>
        <p:sp>
          <p:nvSpPr>
            <p:cNvPr id="51" name="Google Shape;51;gc891a8ef53_0_76"/>
            <p:cNvSpPr/>
            <p:nvPr/>
          </p:nvSpPr>
          <p:spPr>
            <a:xfrm>
              <a:off x="0" y="5126182"/>
              <a:ext cx="1884300" cy="671100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87CDD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2" name="Google Shape;52;gc891a8ef53_0_76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" name="Google Shape;53;gc891a8ef53_0_76"/>
            <p:cNvSpPr/>
            <p:nvPr/>
          </p:nvSpPr>
          <p:spPr>
            <a:xfrm>
              <a:off x="1884219" y="5126182"/>
              <a:ext cx="9935100" cy="671100"/>
            </a:xfrm>
            <a:prstGeom prst="rect">
              <a:avLst/>
            </a:prstGeom>
            <a:gradFill>
              <a:gsLst>
                <a:gs pos="0">
                  <a:srgbClr val="2A8ECE"/>
                </a:gs>
                <a:gs pos="86000">
                  <a:srgbClr val="B8D3F6"/>
                </a:gs>
                <a:gs pos="100000">
                  <a:srgbClr val="DCE9FA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gc891a8ef53_0_76"/>
            <p:cNvSpPr txBox="1"/>
            <p:nvPr/>
          </p:nvSpPr>
          <p:spPr>
            <a:xfrm>
              <a:off x="1927239" y="5201604"/>
              <a:ext cx="98922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ADDRESSING THE CURRENT AND FUTURE SKILL NEEDS FOR SUSTAINABILITY, DIGITALIZATION </a:t>
              </a:r>
              <a:b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pt-PT" sz="1200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AND THE BIO-ECONOMY IN AGRICULTURE: EUROPEAN SKILLS AGENDA AND STRATEGY - AGREEMENT 612664-EPP-1-2019-1-IT-EPPKA2-SSA-B</a:t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891a8ef53_0_133"/>
          <p:cNvSpPr txBox="1">
            <a:spLocks noGrp="1"/>
          </p:cNvSpPr>
          <p:nvPr>
            <p:ph type="ctrTitle"/>
          </p:nvPr>
        </p:nvSpPr>
        <p:spPr>
          <a:xfrm>
            <a:off x="826308" y="2353633"/>
            <a:ext cx="9089400" cy="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8FCE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C8FC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gc891a8ef53_0_133"/>
          <p:cNvSpPr txBox="1">
            <a:spLocks noGrp="1"/>
          </p:cNvSpPr>
          <p:nvPr>
            <p:ph type="subTitle" idx="1"/>
          </p:nvPr>
        </p:nvSpPr>
        <p:spPr>
          <a:xfrm>
            <a:off x="1346396" y="3508518"/>
            <a:ext cx="8020200" cy="18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8" name="Google Shape;58;gc891a8ef53_0_1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7191" y="664363"/>
            <a:ext cx="2953322" cy="79384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gc891a8ef53_0_133"/>
          <p:cNvGrpSpPr/>
          <p:nvPr/>
        </p:nvGrpSpPr>
        <p:grpSpPr>
          <a:xfrm>
            <a:off x="1" y="6871840"/>
            <a:ext cx="10693637" cy="700092"/>
            <a:chOff x="0" y="5126182"/>
            <a:chExt cx="12192039" cy="671100"/>
          </a:xfrm>
        </p:grpSpPr>
        <p:sp>
          <p:nvSpPr>
            <p:cNvPr id="60" name="Google Shape;60;gc891a8ef53_0_133"/>
            <p:cNvSpPr/>
            <p:nvPr/>
          </p:nvSpPr>
          <p:spPr>
            <a:xfrm>
              <a:off x="0" y="5126182"/>
              <a:ext cx="1884300" cy="671100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87CDD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1" name="Google Shape;61;gc891a8ef53_0_13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gc891a8ef53_0_133"/>
            <p:cNvSpPr/>
            <p:nvPr/>
          </p:nvSpPr>
          <p:spPr>
            <a:xfrm>
              <a:off x="1884219" y="5126182"/>
              <a:ext cx="10307700" cy="671100"/>
            </a:xfrm>
            <a:prstGeom prst="rect">
              <a:avLst/>
            </a:prstGeom>
            <a:gradFill>
              <a:gsLst>
                <a:gs pos="0">
                  <a:srgbClr val="2A8ECE"/>
                </a:gs>
                <a:gs pos="86000">
                  <a:srgbClr val="B8D3F6"/>
                </a:gs>
                <a:gs pos="100000">
                  <a:srgbClr val="DCE9FA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gc891a8ef53_0_133"/>
            <p:cNvSpPr txBox="1"/>
            <p:nvPr/>
          </p:nvSpPr>
          <p:spPr>
            <a:xfrm>
              <a:off x="1927239" y="5201603"/>
              <a:ext cx="10264800" cy="52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ADDRESSING THE CURRENT AND FUTURE SKILL NEEDS FOR SUSTAINABILITY, DIGITALIZATION </a:t>
              </a:r>
              <a:b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pt-PT" sz="1300" b="0" i="0" u="none" strike="noStrike" cap="none">
                  <a:solidFill>
                    <a:srgbClr val="864033"/>
                  </a:solidFill>
                  <a:latin typeface="Arial"/>
                  <a:ea typeface="Arial"/>
                  <a:cs typeface="Arial"/>
                  <a:sym typeface="Arial"/>
                </a:rPr>
                <a:t>AND THE BIO-ECONOMY IN AGRICULTURE: EUROPEAN SKILLS AGENDA AND STRATEGY - AGREEMENT 612664-EPP-1-2019-1-IT-EPPKA2-SSA-B</a:t>
              </a:r>
              <a:endParaRPr/>
            </a:p>
          </p:txBody>
        </p:sp>
      </p:grpSp>
      <p:pic>
        <p:nvPicPr>
          <p:cNvPr id="64" name="Google Shape;64;gc891a8ef53_0_133"/>
          <p:cNvPicPr preferRelativeResize="0"/>
          <p:nvPr/>
        </p:nvPicPr>
        <p:blipFill rotWithShape="1">
          <a:blip r:embed="rId4">
            <a:alphaModFix/>
          </a:blip>
          <a:srcRect t="8202" b="8940"/>
          <a:stretch/>
        </p:blipFill>
        <p:spPr>
          <a:xfrm>
            <a:off x="282888" y="153590"/>
            <a:ext cx="2127015" cy="1883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2042038" y="6954773"/>
            <a:ext cx="7877175" cy="252729"/>
          </a:xfrm>
          <a:custGeom>
            <a:avLst/>
            <a:gdLst/>
            <a:ahLst/>
            <a:cxnLst/>
            <a:rect l="l" t="t" r="r" b="b"/>
            <a:pathLst>
              <a:path w="7877175" h="252729" extrusionOk="0">
                <a:moveTo>
                  <a:pt x="0" y="252221"/>
                </a:moveTo>
                <a:lnTo>
                  <a:pt x="7876793" y="252221"/>
                </a:lnTo>
                <a:lnTo>
                  <a:pt x="7876793" y="0"/>
                </a:lnTo>
                <a:lnTo>
                  <a:pt x="0" y="0"/>
                </a:lnTo>
                <a:lnTo>
                  <a:pt x="0" y="252221"/>
                </a:lnTo>
                <a:close/>
              </a:path>
            </a:pathLst>
          </a:custGeom>
          <a:solidFill>
            <a:srgbClr val="334F5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9"/>
          <p:cNvSpPr/>
          <p:nvPr/>
        </p:nvSpPr>
        <p:spPr>
          <a:xfrm>
            <a:off x="774832" y="6954773"/>
            <a:ext cx="1267460" cy="252729"/>
          </a:xfrm>
          <a:custGeom>
            <a:avLst/>
            <a:gdLst/>
            <a:ahLst/>
            <a:cxnLst/>
            <a:rect l="l" t="t" r="r" b="b"/>
            <a:pathLst>
              <a:path w="1267460" h="252729" extrusionOk="0">
                <a:moveTo>
                  <a:pt x="1267205" y="252221"/>
                </a:moveTo>
                <a:lnTo>
                  <a:pt x="1267205" y="0"/>
                </a:lnTo>
                <a:lnTo>
                  <a:pt x="0" y="0"/>
                </a:lnTo>
                <a:lnTo>
                  <a:pt x="0" y="252221"/>
                </a:lnTo>
                <a:lnTo>
                  <a:pt x="1267205" y="252221"/>
                </a:lnTo>
                <a:close/>
              </a:path>
            </a:pathLst>
          </a:custGeom>
          <a:solidFill>
            <a:srgbClr val="6FAC4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9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sng" strike="noStrike" cap="none">
                <a:solidFill>
                  <a:srgbClr val="5382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ftr" idx="11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dt" idx="10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 rtl="0">
              <a:lnSpc>
                <a:spcPct val="104761"/>
              </a:lnSpc>
              <a:spcBef>
                <a:spcPts val="0"/>
              </a:spcBef>
              <a:buNone/>
              <a:defRPr sz="105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jp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jpg"/><Relationship Id="rId7" Type="http://schemas.openxmlformats.org/officeDocument/2006/relationships/image" Target="../media/image11.jpg"/><Relationship Id="rId12" Type="http://schemas.openxmlformats.org/officeDocument/2006/relationships/image" Target="../media/image16.jp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29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jpg"/><Relationship Id="rId32" Type="http://schemas.openxmlformats.org/officeDocument/2006/relationships/image" Target="../media/image36.png"/><Relationship Id="rId5" Type="http://schemas.openxmlformats.org/officeDocument/2006/relationships/image" Target="../media/image9.png"/><Relationship Id="rId15" Type="http://schemas.openxmlformats.org/officeDocument/2006/relationships/image" Target="../media/image19.jpg"/><Relationship Id="rId23" Type="http://schemas.openxmlformats.org/officeDocument/2006/relationships/image" Target="../media/image27.jpg"/><Relationship Id="rId28" Type="http://schemas.openxmlformats.org/officeDocument/2006/relationships/image" Target="../media/image32.jpg"/><Relationship Id="rId10" Type="http://schemas.openxmlformats.org/officeDocument/2006/relationships/image" Target="../media/image14.jpg"/><Relationship Id="rId19" Type="http://schemas.openxmlformats.org/officeDocument/2006/relationships/image" Target="../media/image23.png"/><Relationship Id="rId31" Type="http://schemas.openxmlformats.org/officeDocument/2006/relationships/image" Target="../media/image35.jp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jpg"/><Relationship Id="rId22" Type="http://schemas.openxmlformats.org/officeDocument/2006/relationships/image" Target="../media/image26.png"/><Relationship Id="rId27" Type="http://schemas.openxmlformats.org/officeDocument/2006/relationships/image" Target="../media/image31.jpg"/><Relationship Id="rId30" Type="http://schemas.openxmlformats.org/officeDocument/2006/relationships/image" Target="../media/image3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891a8ef53_0_86"/>
          <p:cNvSpPr txBox="1">
            <a:spLocks noGrp="1"/>
          </p:cNvSpPr>
          <p:nvPr>
            <p:ph type="ctrTitle"/>
          </p:nvPr>
        </p:nvSpPr>
        <p:spPr>
          <a:xfrm>
            <a:off x="1539850" y="2037050"/>
            <a:ext cx="7613700" cy="13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8FCE"/>
              </a:buClr>
              <a:buSzPts val="4400"/>
              <a:buFont typeface="Arial"/>
              <a:buNone/>
            </a:pPr>
            <a:r>
              <a:rPr lang="pt-PT" sz="4400">
                <a:solidFill>
                  <a:srgbClr val="2B8FCE"/>
                </a:solidFill>
              </a:rPr>
              <a:t>WP5.1 – National &amp; EU Regulatory Frameworks</a:t>
            </a:r>
            <a:endParaRPr sz="4400">
              <a:solidFill>
                <a:srgbClr val="538234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8FCE"/>
              </a:buClr>
              <a:buSzPts val="4400"/>
              <a:buFont typeface="Arial"/>
              <a:buNone/>
            </a:pPr>
            <a:endParaRPr sz="4400">
              <a:solidFill>
                <a:srgbClr val="2B8FCE"/>
              </a:solidFill>
            </a:endParaRPr>
          </a:p>
        </p:txBody>
      </p:sp>
      <p:sp>
        <p:nvSpPr>
          <p:cNvPr id="71" name="Google Shape;71;gc891a8ef53_0_86"/>
          <p:cNvSpPr txBox="1"/>
          <p:nvPr/>
        </p:nvSpPr>
        <p:spPr>
          <a:xfrm>
            <a:off x="2339206" y="3594658"/>
            <a:ext cx="6015000" cy="10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>
                <a:solidFill>
                  <a:schemeClr val="dk1"/>
                </a:solidFill>
              </a:rPr>
              <a:t>CONFAGRI PT</a:t>
            </a:r>
            <a:endParaRPr sz="2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>
                <a:solidFill>
                  <a:schemeClr val="dk1"/>
                </a:solidFill>
              </a:rPr>
              <a:t>Cátia Rosas catia.rosas@confagri-pt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72" name="Google Shape;72;gc891a8ef53_0_86"/>
          <p:cNvSpPr txBox="1"/>
          <p:nvPr/>
        </p:nvSpPr>
        <p:spPr>
          <a:xfrm>
            <a:off x="2339181" y="5243320"/>
            <a:ext cx="6015000" cy="1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 b="1">
                <a:solidFill>
                  <a:schemeClr val="dk1"/>
                </a:solidFill>
              </a:rPr>
              <a:t>FIELDS 4th Virtual Meeting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>
                <a:solidFill>
                  <a:schemeClr val="dk1"/>
                </a:solidFill>
              </a:rPr>
              <a:t>17th march 2021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PT" sz="1800">
                <a:solidFill>
                  <a:schemeClr val="dk1"/>
                </a:solidFill>
              </a:rPr>
              <a:t>CONFAGRI PT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>
            <a:spLocks noGrp="1"/>
          </p:cNvSpPr>
          <p:nvPr>
            <p:ph type="title"/>
          </p:nvPr>
        </p:nvSpPr>
        <p:spPr>
          <a:xfrm>
            <a:off x="1390526" y="636525"/>
            <a:ext cx="89271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/>
              <a:t> WP 5.1 - National and EU Regulatory Framework	</a:t>
            </a:r>
            <a:endParaRPr/>
          </a:p>
        </p:txBody>
      </p:sp>
      <p:sp>
        <p:nvSpPr>
          <p:cNvPr id="78" name="Google Shape;78;p3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2</a:t>
            </a:fld>
            <a:endParaRPr/>
          </a:p>
        </p:txBody>
      </p:sp>
      <p:sp>
        <p:nvSpPr>
          <p:cNvPr id="79" name="Google Shape;79;p3"/>
          <p:cNvSpPr txBox="1"/>
          <p:nvPr/>
        </p:nvSpPr>
        <p:spPr>
          <a:xfrm>
            <a:off x="1482232" y="1225552"/>
            <a:ext cx="7729800" cy="46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</a:pPr>
            <a:r>
              <a:rPr lang="pt-PT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Start/end date: M7-M24 (July/2020 until December/2021)</a:t>
            </a:r>
            <a:endParaRPr sz="2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9234" algn="l" rtl="0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 by CONFAGRI.PT; all partners from the next slides involved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65" marR="0" lvl="0" indent="0" algn="l" rtl="0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9234" algn="l" rtl="0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</a:rPr>
              <a:t>Aim:</a:t>
            </a:r>
            <a:r>
              <a:rPr lang="pt-PT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preparing the </a:t>
            </a:r>
            <a:r>
              <a:rPr lang="pt-PT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roll-out of project deliverables at national and regional levels with the relevant governmental and sectoral authorities</a:t>
            </a:r>
            <a:endParaRPr/>
          </a:p>
          <a:p>
            <a:pPr marL="12065" marR="0" lvl="0" indent="0" algn="l" rtl="0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9234" algn="just" rtl="0">
              <a:lnSpc>
                <a:spcPct val="150000"/>
              </a:lnSpc>
              <a:spcBef>
                <a:spcPts val="1390"/>
              </a:spcBef>
              <a:spcAft>
                <a:spcPts val="0"/>
              </a:spcAft>
              <a:buClr>
                <a:srgbClr val="00FF00"/>
              </a:buClr>
              <a:buSzPts val="2400"/>
              <a:buFont typeface="Calibri"/>
              <a:buChar char="•"/>
            </a:pPr>
            <a:r>
              <a:rPr lang="pt-PT" sz="2400" u="sng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UNTIL M20 (August 2021)</a:t>
            </a:r>
            <a:r>
              <a:rPr lang="pt-PT" sz="240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, partners will provide the information </a:t>
            </a:r>
            <a:r>
              <a:rPr lang="pt-PT" sz="2400" b="1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on the regulatory frameworks</a:t>
            </a:r>
            <a:endParaRPr sz="2400" b="1">
              <a:solidFill>
                <a:srgbClr val="00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5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/>
              <a:t> WP 5.1 - National and EU Regulatory Framework	</a:t>
            </a:r>
            <a:endParaRPr/>
          </a:p>
        </p:txBody>
      </p:sp>
      <p:sp>
        <p:nvSpPr>
          <p:cNvPr id="87" name="Google Shape;87;p4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3</a:t>
            </a:fld>
            <a:endParaRPr/>
          </a:p>
        </p:txBody>
      </p:sp>
      <p:sp>
        <p:nvSpPr>
          <p:cNvPr id="88" name="Google Shape;88;p4"/>
          <p:cNvSpPr txBox="1"/>
          <p:nvPr/>
        </p:nvSpPr>
        <p:spPr>
          <a:xfrm>
            <a:off x="1482232" y="1225552"/>
            <a:ext cx="7729800" cy="29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 framework – specific input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FDE will contribute to provide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regulatory </a:t>
            </a: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frameworks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CEPI, EFVET and LLL-P will provide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 regulatory </a:t>
            </a: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frameworks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FENACORE contribute with EU and Spanish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 framework for water, sustainability and reuse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4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5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/>
              <a:t> WP 5.1 - National and EU Regulatory Framework	</a:t>
            </a:r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4</a:t>
            </a:fld>
            <a:endParaRPr/>
          </a:p>
        </p:txBody>
      </p:sp>
      <p:sp>
        <p:nvSpPr>
          <p:cNvPr id="97" name="Google Shape;97;p5"/>
          <p:cNvSpPr txBox="1"/>
          <p:nvPr/>
        </p:nvSpPr>
        <p:spPr>
          <a:xfrm>
            <a:off x="1482232" y="1035050"/>
            <a:ext cx="7729800" cy="54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 framework – national input 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LVA, AP, FJ-BLT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Austria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ANIA, AC3A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France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UHOH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Germany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GAIA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Greece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ICOS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Ireland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CONFAGRI, INFOR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Italy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AERES, WUR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Netherlands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CONFAGRI PT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Portugal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GZS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Slovenia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SCOOP, FIAB in 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Spain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"/>
          <p:cNvSpPr txBox="1"/>
          <p:nvPr/>
        </p:nvSpPr>
        <p:spPr>
          <a:xfrm>
            <a:off x="3588025" y="6526850"/>
            <a:ext cx="5715000" cy="3693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 </a:t>
            </a:r>
            <a:r>
              <a:rPr lang="pt-PT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REGULATORY FRAMEWORK FOR TRAINING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5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85e5f85a8_1_0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500" cy="4311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PT" sz="2800"/>
              <a:t>WP 5.1 - National and EU Regulatory Framework</a:t>
            </a:r>
            <a:endParaRPr/>
          </a:p>
        </p:txBody>
      </p:sp>
      <p:sp>
        <p:nvSpPr>
          <p:cNvPr id="107" name="Google Shape;107;gc85e5f85a8_1_0"/>
          <p:cNvSpPr txBox="1">
            <a:spLocks noGrp="1"/>
          </p:cNvSpPr>
          <p:nvPr>
            <p:ph type="body" idx="1"/>
          </p:nvPr>
        </p:nvSpPr>
        <p:spPr>
          <a:xfrm>
            <a:off x="337475" y="1434645"/>
            <a:ext cx="8874300" cy="307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pt-PT" sz="2000" b="1">
                <a:latin typeface="Calibri"/>
                <a:ea typeface="Calibri"/>
                <a:cs typeface="Calibri"/>
                <a:sym typeface="Calibri"/>
              </a:rPr>
              <a:t>Regulatory Framework List </a:t>
            </a:r>
            <a:endParaRPr/>
          </a:p>
        </p:txBody>
      </p:sp>
      <p:pic>
        <p:nvPicPr>
          <p:cNvPr id="108" name="Google Shape;108;gc85e5f85a8_1_0"/>
          <p:cNvPicPr preferRelativeResize="0"/>
          <p:nvPr/>
        </p:nvPicPr>
        <p:blipFill rotWithShape="1">
          <a:blip r:embed="rId3">
            <a:alphaModFix/>
          </a:blip>
          <a:srcRect t="19458" r="30444" b="39584"/>
          <a:stretch/>
        </p:blipFill>
        <p:spPr>
          <a:xfrm>
            <a:off x="152400" y="2140375"/>
            <a:ext cx="10319726" cy="3418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c85e5f85a8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c85e5f85a8_1_0"/>
          <p:cNvPicPr preferRelativeResize="0"/>
          <p:nvPr/>
        </p:nvPicPr>
        <p:blipFill rotWithShape="1">
          <a:blip r:embed="rId5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>
            <a:spLocks noGrp="1"/>
          </p:cNvSpPr>
          <p:nvPr>
            <p:ph type="title"/>
          </p:nvPr>
        </p:nvSpPr>
        <p:spPr>
          <a:xfrm>
            <a:off x="1390526" y="636525"/>
            <a:ext cx="91887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/>
              <a:t> WP 5.1 - National and EU Regulatory Framework	</a:t>
            </a:r>
            <a:endParaRPr/>
          </a:p>
        </p:txBody>
      </p:sp>
      <p:sp>
        <p:nvSpPr>
          <p:cNvPr id="116" name="Google Shape;116;p6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6</a:t>
            </a:fld>
            <a:endParaRPr/>
          </a:p>
        </p:txBody>
      </p:sp>
      <p:sp>
        <p:nvSpPr>
          <p:cNvPr id="117" name="Google Shape;117;p6"/>
          <p:cNvSpPr txBox="1"/>
          <p:nvPr/>
        </p:nvSpPr>
        <p:spPr>
          <a:xfrm>
            <a:off x="1554882" y="2298950"/>
            <a:ext cx="7729800" cy="3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regulatory framework list compiled by CONFAGRI PT: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 M21 (Setember/2021) will give some information to include in D2.4-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Roadmap (CONFAGRI)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will be uploaded into the platform described in T 4.3-</a:t>
            </a: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Map creation, update and use (UNITO)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6"/>
          <p:cNvSpPr/>
          <p:nvPr/>
        </p:nvSpPr>
        <p:spPr>
          <a:xfrm>
            <a:off x="1112982" y="5192130"/>
            <a:ext cx="837703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000" b="1" i="1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D5.1: Regulatory framework list (M24)</a:t>
            </a:r>
            <a:endParaRPr sz="4000" b="1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6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5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/>
              <a:t> WP 5.1 - National and EU Regulatory Framework	</a:t>
            </a:r>
            <a:endParaRPr/>
          </a:p>
        </p:txBody>
      </p:sp>
      <p:sp>
        <p:nvSpPr>
          <p:cNvPr id="126" name="Google Shape;126;p7"/>
          <p:cNvSpPr txBox="1">
            <a:spLocks noGrp="1"/>
          </p:cNvSpPr>
          <p:nvPr>
            <p:ph type="sldNum" idx="12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7</a:t>
            </a:fld>
            <a:endParaRPr/>
          </a:p>
        </p:txBody>
      </p:sp>
      <p:sp>
        <p:nvSpPr>
          <p:cNvPr id="127" name="Google Shape;127;p7"/>
          <p:cNvSpPr txBox="1"/>
          <p:nvPr/>
        </p:nvSpPr>
        <p:spPr>
          <a:xfrm>
            <a:off x="1390517" y="1720850"/>
            <a:ext cx="7729800" cy="35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 List and the guidelines sent to all partners (March, 2021)</a:t>
            </a:r>
            <a:endParaRPr/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Partners’ contributes (August, 2021)</a:t>
            </a:r>
            <a:endParaRPr/>
          </a:p>
          <a:p>
            <a:pPr marL="342900" marR="0" lvl="0" indent="-215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pt-PT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Deliverable D. 5.1 – Regulatory Framework List (December, 2021)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Google Shape;12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7925" y="6780587"/>
            <a:ext cx="1930400" cy="55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7"/>
          <p:cNvPicPr preferRelativeResize="0"/>
          <p:nvPr/>
        </p:nvPicPr>
        <p:blipFill rotWithShape="1">
          <a:blip r:embed="rId4">
            <a:alphaModFix/>
          </a:blip>
          <a:srcRect t="5845" b="10772"/>
          <a:stretch/>
        </p:blipFill>
        <p:spPr>
          <a:xfrm>
            <a:off x="453073" y="6704375"/>
            <a:ext cx="1377878" cy="70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c891a8ef53_0_0"/>
          <p:cNvSpPr txBox="1">
            <a:spLocks noGrp="1"/>
          </p:cNvSpPr>
          <p:nvPr>
            <p:ph type="title"/>
          </p:nvPr>
        </p:nvSpPr>
        <p:spPr>
          <a:xfrm>
            <a:off x="5837106" y="5854327"/>
            <a:ext cx="44679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8ECE"/>
              </a:buClr>
              <a:buSzPct val="100000"/>
              <a:buFont typeface="Arial"/>
              <a:buNone/>
            </a:pPr>
            <a:r>
              <a:rPr lang="pt-PT" sz="2800" i="1"/>
              <a:t>Thank you for your attention!</a:t>
            </a:r>
            <a:endParaRPr sz="2800" i="1"/>
          </a:p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A8ECE"/>
              </a:buClr>
              <a:buSzPct val="100000"/>
              <a:buFont typeface="Arial"/>
              <a:buNone/>
            </a:pPr>
            <a:r>
              <a:rPr lang="pt-PT" sz="2800" i="1"/>
              <a:t>catia.rosas@confagri.pt</a:t>
            </a:r>
            <a:endParaRPr sz="2800" i="1"/>
          </a:p>
        </p:txBody>
      </p:sp>
      <p:sp>
        <p:nvSpPr>
          <p:cNvPr id="135" name="Google Shape;135;gc891a8ef53_0_0"/>
          <p:cNvSpPr txBox="1">
            <a:spLocks noGrp="1"/>
          </p:cNvSpPr>
          <p:nvPr>
            <p:ph type="sldNum" idx="12"/>
          </p:nvPr>
        </p:nvSpPr>
        <p:spPr>
          <a:xfrm>
            <a:off x="8202283" y="7287825"/>
            <a:ext cx="24060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8</a:t>
            </a:fld>
            <a:endParaRPr/>
          </a:p>
        </p:txBody>
      </p:sp>
      <p:grpSp>
        <p:nvGrpSpPr>
          <p:cNvPr id="136" name="Google Shape;136;gc891a8ef53_0_0"/>
          <p:cNvGrpSpPr/>
          <p:nvPr/>
        </p:nvGrpSpPr>
        <p:grpSpPr>
          <a:xfrm>
            <a:off x="1780319" y="661445"/>
            <a:ext cx="7132915" cy="4587560"/>
            <a:chOff x="561976" y="1122198"/>
            <a:chExt cx="8132385" cy="4163318"/>
          </a:xfrm>
        </p:grpSpPr>
        <p:pic>
          <p:nvPicPr>
            <p:cNvPr id="137" name="Google Shape;137;gc891a8ef53_0_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gc891a8ef53_0_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gc891a8ef53_0_0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gc891a8ef53_0_0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gc891a8ef53_0_0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gc891a8ef53_0_0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gc891a8ef53_0_0"/>
            <p:cNvPicPr preferRelativeResize="0"/>
            <p:nvPr/>
          </p:nvPicPr>
          <p:blipFill rotWithShape="1">
            <a:blip r:embed="rId9">
              <a:alphaModFix/>
            </a:blip>
            <a:srcRect t="5845" b="10772"/>
            <a:stretch/>
          </p:blipFill>
          <p:spPr>
            <a:xfrm>
              <a:off x="3680341" y="2072855"/>
              <a:ext cx="1612671" cy="1524001"/>
            </a:xfrm>
            <a:prstGeom prst="rect">
              <a:avLst/>
            </a:prstGeom>
            <a:solidFill>
              <a:srgbClr val="ECECEC"/>
            </a:solidFill>
            <a:ln w="1905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000" algn="tl" rotWithShape="0">
                <a:srgbClr val="000000">
                  <a:alpha val="40780"/>
                </a:srgbClr>
              </a:outerShdw>
            </a:effectLst>
          </p:spPr>
        </p:pic>
        <p:pic>
          <p:nvPicPr>
            <p:cNvPr id="144" name="Google Shape;144;gc891a8ef53_0_0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gc891a8ef53_0_0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gc891a8ef53_0_0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gc891a8ef53_0_0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" name="Google Shape;148;gc891a8ef53_0_0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gc891a8ef53_0_0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gc891a8ef53_0_0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gc891a8ef53_0_0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gc891a8ef53_0_0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" name="Google Shape;153;gc891a8ef53_0_0"/>
            <p:cNvPicPr preferRelativeResize="0"/>
            <p:nvPr/>
          </p:nvPicPr>
          <p:blipFill rotWithShape="1">
            <a:blip r:embed="rId19">
              <a:alphaModFix/>
            </a:blip>
            <a:srcRect b="-522"/>
            <a:stretch/>
          </p:blipFill>
          <p:spPr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4" name="Google Shape;154;gc891a8ef53_0_0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4043766" y="4567171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Google Shape;155;gc891a8ef53_0_0"/>
            <p:cNvPicPr preferRelativeResize="0"/>
            <p:nvPr/>
          </p:nvPicPr>
          <p:blipFill rotWithShape="1">
            <a:blip r:embed="rId21">
              <a:alphaModFix/>
            </a:blip>
            <a:srcRect t="-36649"/>
            <a:stretch/>
          </p:blipFill>
          <p:spPr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Google Shape;156;gc891a8ef53_0_0"/>
            <p:cNvPicPr preferRelativeResize="0"/>
            <p:nvPr/>
          </p:nvPicPr>
          <p:blipFill rotWithShape="1">
            <a:blip r:embed="rId22">
              <a:alphaModFix/>
            </a:blip>
            <a:srcRect l="10306" t="11628" r="8287" b="7894"/>
            <a:stretch/>
          </p:blipFill>
          <p:spPr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Google Shape;157;gc891a8ef53_0_0"/>
            <p:cNvPicPr preferRelativeResize="0"/>
            <p:nvPr/>
          </p:nvPicPr>
          <p:blipFill rotWithShape="1">
            <a:blip r:embed="rId23">
              <a:alphaModFix/>
            </a:blip>
            <a:srcRect/>
            <a:stretch/>
          </p:blipFill>
          <p:spPr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gc891a8ef53_0_0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Google Shape;159;gc891a8ef53_0_0"/>
            <p:cNvPicPr preferRelativeResize="0"/>
            <p:nvPr/>
          </p:nvPicPr>
          <p:blipFill rotWithShape="1">
            <a:blip r:embed="rId25">
              <a:alphaModFix/>
            </a:blip>
            <a:srcRect l="-6469" t="-14360" r="-8844" b="-26703"/>
            <a:stretch/>
          </p:blipFill>
          <p:spPr>
            <a:xfrm>
              <a:off x="2056333" y="4481169"/>
              <a:ext cx="805136" cy="4375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0" name="Google Shape;160;gc891a8ef53_0_0"/>
            <p:cNvPicPr preferRelativeResize="0"/>
            <p:nvPr/>
          </p:nvPicPr>
          <p:blipFill rotWithShape="1">
            <a:blip r:embed="rId26">
              <a:alphaModFix/>
            </a:blip>
            <a:srcRect/>
            <a:stretch/>
          </p:blipFill>
          <p:spPr>
            <a:xfrm>
              <a:off x="2760419" y="4931054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1" name="Google Shape;161;gc891a8ef53_0_0"/>
            <p:cNvPicPr preferRelativeResize="0"/>
            <p:nvPr/>
          </p:nvPicPr>
          <p:blipFill rotWithShape="1">
            <a:blip r:embed="rId27">
              <a:alphaModFix/>
            </a:blip>
            <a:srcRect/>
            <a:stretch/>
          </p:blipFill>
          <p:spPr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2" name="Google Shape;162;gc891a8ef53_0_0"/>
            <p:cNvPicPr preferRelativeResize="0"/>
            <p:nvPr/>
          </p:nvPicPr>
          <p:blipFill rotWithShape="1">
            <a:blip r:embed="rId28">
              <a:alphaModFix/>
            </a:blip>
            <a:srcRect/>
            <a:stretch/>
          </p:blipFill>
          <p:spPr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gc891a8ef53_0_0"/>
            <p:cNvPicPr preferRelativeResize="0"/>
            <p:nvPr/>
          </p:nvPicPr>
          <p:blipFill rotWithShape="1">
            <a:blip r:embed="rId29">
              <a:alphaModFix/>
            </a:blip>
            <a:srcRect b="-27339"/>
            <a:stretch/>
          </p:blipFill>
          <p:spPr>
            <a:xfrm>
              <a:off x="7080981" y="4452061"/>
              <a:ext cx="1229562" cy="3648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Google Shape;164;gc891a8ef53_0_0"/>
            <p:cNvPicPr preferRelativeResize="0"/>
            <p:nvPr/>
          </p:nvPicPr>
          <p:blipFill rotWithShape="1">
            <a:blip r:embed="rId30">
              <a:alphaModFix/>
            </a:blip>
            <a:srcRect/>
            <a:stretch/>
          </p:blipFill>
          <p:spPr>
            <a:xfrm>
              <a:off x="1301245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Google Shape;165;gc891a8ef53_0_0"/>
            <p:cNvPicPr preferRelativeResize="0"/>
            <p:nvPr/>
          </p:nvPicPr>
          <p:blipFill rotWithShape="1">
            <a:blip r:embed="rId31">
              <a:alphaModFix/>
            </a:blip>
            <a:srcRect/>
            <a:stretch/>
          </p:blipFill>
          <p:spPr>
            <a:xfrm>
              <a:off x="5008283" y="4872678"/>
              <a:ext cx="2000556" cy="4112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gc891a8ef53_0_0"/>
            <p:cNvPicPr preferRelativeResize="0"/>
            <p:nvPr/>
          </p:nvPicPr>
          <p:blipFill rotWithShape="1">
            <a:blip r:embed="rId32">
              <a:alphaModFix/>
            </a:blip>
            <a:srcRect/>
            <a:stretch/>
          </p:blipFill>
          <p:spPr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Google Shape;167;gc891a8ef53_0_0"/>
            <p:cNvPicPr preferRelativeResize="0"/>
            <p:nvPr/>
          </p:nvPicPr>
          <p:blipFill rotWithShape="1">
            <a:blip r:embed="rId33">
              <a:alphaModFix/>
            </a:blip>
            <a:srcRect/>
            <a:stretch/>
          </p:blipFill>
          <p:spPr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Personalizados</PresentationFormat>
  <Paragraphs>69</Paragraphs>
  <Slides>8</Slides>
  <Notes>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WP5.1 – National &amp; EU Regulatory Frameworks </vt:lpstr>
      <vt:lpstr> WP 5.1 - National and EU Regulatory Framework </vt:lpstr>
      <vt:lpstr> WP 5.1 - National and EU Regulatory Framework </vt:lpstr>
      <vt:lpstr> WP 5.1 - National and EU Regulatory Framework </vt:lpstr>
      <vt:lpstr>WP 5.1 - National and EU Regulatory Framework</vt:lpstr>
      <vt:lpstr> WP 5.1 - National and EU Regulatory Framework </vt:lpstr>
      <vt:lpstr> WP 5.1 - National and EU Regulatory Framework </vt:lpstr>
      <vt:lpstr>Thank you for your attention! catia.rosas@confagri.pt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WP5.1 – National &amp; EU Regulatory Frameworks </dc:title>
  <dc:creator>Francesca</dc:creator>
  <cp:lastModifiedBy>Domingos Godinho</cp:lastModifiedBy>
  <cp:revision>1</cp:revision>
  <dcterms:created xsi:type="dcterms:W3CDTF">2020-05-25T13:35:29Z</dcterms:created>
  <dcterms:modified xsi:type="dcterms:W3CDTF">2021-03-19T14:22:42Z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2020-02-10T00:00:00Z</vt:filetime>
  </property>
  <property fmtid="{D5CDD505-2E9C-101B-9397-08002B2CF9AE}" pid="3" name="Creator">
    <vt:lpwstr>PDFCreator Version 1.7.3</vt:lpwstr>
  </property>
  <property fmtid="{D5CDD505-2E9C-101B-9397-08002B2CF9AE}" pid="4" name="LastSaved">
    <vt:filetime>2020-05-25T00:00:00Z</vt:filetime>
  </property>
</Properties>
</file>