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5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4" r:id="rId6"/>
    <p:sldId id="261" r:id="rId7"/>
    <p:sldId id="263" r:id="rId8"/>
  </p:sldIdLst>
  <p:sldSz cx="10693400" cy="7556500"/>
  <p:notesSz cx="10693400" cy="75565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26" y="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4633913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6057900" y="0"/>
            <a:ext cx="4632325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341688" y="566738"/>
            <a:ext cx="4010025" cy="2833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1069975" y="3589338"/>
            <a:ext cx="8553450" cy="3400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7177088"/>
            <a:ext cx="4633913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6057900" y="7177088"/>
            <a:ext cx="4632325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8308979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c891a8ef53_0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543300" y="944563"/>
            <a:ext cx="3606800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gc891a8ef53_0_86:notes"/>
          <p:cNvSpPr txBox="1">
            <a:spLocks noGrp="1"/>
          </p:cNvSpPr>
          <p:nvPr>
            <p:ph type="body" idx="1"/>
          </p:nvPr>
        </p:nvSpPr>
        <p:spPr>
          <a:xfrm>
            <a:off x="1069340" y="3636566"/>
            <a:ext cx="8554800" cy="29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gc891a8ef53_0_86:notes"/>
          <p:cNvSpPr txBox="1">
            <a:spLocks noGrp="1"/>
          </p:cNvSpPr>
          <p:nvPr>
            <p:ph type="sldNum" idx="12"/>
          </p:nvPr>
        </p:nvSpPr>
        <p:spPr>
          <a:xfrm>
            <a:off x="6057119" y="7177364"/>
            <a:ext cx="4633800" cy="37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90418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:notes"/>
          <p:cNvSpPr txBox="1">
            <a:spLocks noGrp="1"/>
          </p:cNvSpPr>
          <p:nvPr>
            <p:ph type="body" idx="1"/>
          </p:nvPr>
        </p:nvSpPr>
        <p:spPr>
          <a:xfrm>
            <a:off x="1069975" y="3589338"/>
            <a:ext cx="8553450" cy="34004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66738"/>
            <a:ext cx="4010025" cy="2833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419818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5:notes"/>
          <p:cNvSpPr txBox="1">
            <a:spLocks noGrp="1"/>
          </p:cNvSpPr>
          <p:nvPr>
            <p:ph type="body" idx="1"/>
          </p:nvPr>
        </p:nvSpPr>
        <p:spPr>
          <a:xfrm>
            <a:off x="1069975" y="3589338"/>
            <a:ext cx="8553450" cy="34004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66738"/>
            <a:ext cx="4010025" cy="2833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842508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c85e5f85a8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66738"/>
            <a:ext cx="4010025" cy="2833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c85e5f85a8_1_0:notes"/>
          <p:cNvSpPr txBox="1">
            <a:spLocks noGrp="1"/>
          </p:cNvSpPr>
          <p:nvPr>
            <p:ph type="body" idx="1"/>
          </p:nvPr>
        </p:nvSpPr>
        <p:spPr>
          <a:xfrm>
            <a:off x="1069975" y="3589338"/>
            <a:ext cx="8553600" cy="340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Intuitive - important a concise description / summary of the regulatory frameworks.</a:t>
            </a:r>
            <a:endParaRPr/>
          </a:p>
        </p:txBody>
      </p:sp>
      <p:sp>
        <p:nvSpPr>
          <p:cNvPr id="104" name="Google Shape;104;gc85e5f85a8_1_0:notes"/>
          <p:cNvSpPr txBox="1">
            <a:spLocks noGrp="1"/>
          </p:cNvSpPr>
          <p:nvPr>
            <p:ph type="sldNum" idx="12"/>
          </p:nvPr>
        </p:nvSpPr>
        <p:spPr>
          <a:xfrm>
            <a:off x="6057900" y="7177088"/>
            <a:ext cx="4632300" cy="377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pt-PT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68770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:notes"/>
          <p:cNvSpPr txBox="1">
            <a:spLocks noGrp="1"/>
          </p:cNvSpPr>
          <p:nvPr>
            <p:ph type="body" idx="1"/>
          </p:nvPr>
        </p:nvSpPr>
        <p:spPr>
          <a:xfrm>
            <a:off x="1069975" y="3589338"/>
            <a:ext cx="8553450" cy="34004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66738"/>
            <a:ext cx="4010025" cy="2833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035111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c891a8ef53_0_0:notes"/>
          <p:cNvSpPr txBox="1">
            <a:spLocks noGrp="1"/>
          </p:cNvSpPr>
          <p:nvPr>
            <p:ph type="body" idx="1"/>
          </p:nvPr>
        </p:nvSpPr>
        <p:spPr>
          <a:xfrm>
            <a:off x="1069340" y="3636566"/>
            <a:ext cx="8554800" cy="2975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gc891a8ef5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543300" y="944563"/>
            <a:ext cx="3606800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97877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"/>
          <p:cNvSpPr txBox="1">
            <a:spLocks noGrp="1"/>
          </p:cNvSpPr>
          <p:nvPr>
            <p:ph type="title"/>
          </p:nvPr>
        </p:nvSpPr>
        <p:spPr>
          <a:xfrm>
            <a:off x="1390517" y="636525"/>
            <a:ext cx="7912364" cy="407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500" b="0" i="0" u="sng">
                <a:solidFill>
                  <a:srgbClr val="53823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body" idx="1"/>
          </p:nvPr>
        </p:nvSpPr>
        <p:spPr>
          <a:xfrm>
            <a:off x="1481947" y="1434340"/>
            <a:ext cx="7729505" cy="4236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ftr" idx="11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dt" idx="10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"/>
          <p:cNvSpPr txBox="1">
            <a:spLocks noGrp="1"/>
          </p:cNvSpPr>
          <p:nvPr>
            <p:ph type="sldNum" idx="12"/>
          </p:nvPr>
        </p:nvSpPr>
        <p:spPr>
          <a:xfrm>
            <a:off x="9579756" y="7011239"/>
            <a:ext cx="212090" cy="158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38100" marR="0" lvl="0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8100" marR="0" lvl="1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100" marR="0" lvl="2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8100" marR="0" lvl="3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8100" marR="0" lvl="4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8100" marR="0" lvl="5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8100" marR="0" lvl="6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8100" marR="0" lvl="7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100" marR="0" lvl="8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810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ftr" idx="11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dt" idx="10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9579756" y="7011239"/>
            <a:ext cx="212090" cy="158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38100" marR="0" lvl="0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8100" marR="0" lvl="1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100" marR="0" lvl="2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8100" marR="0" lvl="3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8100" marR="0" lvl="4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8100" marR="0" lvl="5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8100" marR="0" lvl="6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8100" marR="0" lvl="7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100" marR="0" lvl="8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810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ubTitle" idx="1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ftr" idx="11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dt" idx="10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9579756" y="7011239"/>
            <a:ext cx="212090" cy="158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38100" marR="0" lvl="0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8100" marR="0" lvl="1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100" marR="0" lvl="2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8100" marR="0" lvl="3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8100" marR="0" lvl="4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8100" marR="0" lvl="5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8100" marR="0" lvl="6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8100" marR="0" lvl="7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100" marR="0" lvl="8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810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1390517" y="636525"/>
            <a:ext cx="7912364" cy="407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500" b="0" i="0" u="sng">
                <a:solidFill>
                  <a:srgbClr val="53823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ftr" idx="11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dt" idx="10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9579756" y="7011239"/>
            <a:ext cx="212090" cy="158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38100" marR="0" lvl="0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8100" marR="0" lvl="1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100" marR="0" lvl="2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8100" marR="0" lvl="3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8100" marR="0" lvl="4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8100" marR="0" lvl="5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8100" marR="0" lvl="6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8100" marR="0" lvl="7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100" marR="0" lvl="8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810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1390517" y="636525"/>
            <a:ext cx="7912364" cy="407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500" b="0" i="0" u="sng">
                <a:solidFill>
                  <a:srgbClr val="53823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ftr" idx="11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dt" idx="10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9579756" y="7011239"/>
            <a:ext cx="212090" cy="158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38100" marR="0" lvl="0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8100" marR="0" lvl="1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100" marR="0" lvl="2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8100" marR="0" lvl="3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8100" marR="0" lvl="4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8100" marR="0" lvl="5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8100" marR="0" lvl="6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8100" marR="0" lvl="7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100" marR="0" lvl="8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810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Κεφαλίδα ενότητας">
  <p:cSld name="Κεφαλίδα ενότητας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729603" y="1883880"/>
            <a:ext cx="9223200" cy="31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A8ECE"/>
              </a:buClr>
              <a:buSzPts val="4000"/>
              <a:buFont typeface="Arial"/>
              <a:buNone/>
              <a:defRPr sz="4000" b="0" i="0" u="none" strike="noStrike" cap="none">
                <a:solidFill>
                  <a:srgbClr val="2A8ECE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0" y="7144022"/>
            <a:ext cx="1481400" cy="2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3542189" y="7014910"/>
            <a:ext cx="3609000" cy="2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202283" y="7287825"/>
            <a:ext cx="2406000" cy="25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>
            <a:lvl1pPr marL="0" lvl="0" indent="0" algn="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  <p:grpSp>
        <p:nvGrpSpPr>
          <p:cNvPr id="50" name="Google Shape;50;p7"/>
          <p:cNvGrpSpPr/>
          <p:nvPr/>
        </p:nvGrpSpPr>
        <p:grpSpPr>
          <a:xfrm>
            <a:off x="-1" y="6962047"/>
            <a:ext cx="10207268" cy="596138"/>
            <a:chOff x="0" y="5126182"/>
            <a:chExt cx="11819439" cy="671100"/>
          </a:xfrm>
        </p:grpSpPr>
        <p:sp>
          <p:nvSpPr>
            <p:cNvPr id="51" name="Google Shape;51;p7"/>
            <p:cNvSpPr/>
            <p:nvPr/>
          </p:nvSpPr>
          <p:spPr>
            <a:xfrm>
              <a:off x="0" y="5126182"/>
              <a:ext cx="1884300" cy="671100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87CDD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52" name="Google Shape;52;p7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3" name="Google Shape;53;p7"/>
            <p:cNvSpPr/>
            <p:nvPr/>
          </p:nvSpPr>
          <p:spPr>
            <a:xfrm>
              <a:off x="1884219" y="5126182"/>
              <a:ext cx="9935100" cy="671100"/>
            </a:xfrm>
            <a:prstGeom prst="rect">
              <a:avLst/>
            </a:prstGeom>
            <a:gradFill>
              <a:gsLst>
                <a:gs pos="0">
                  <a:srgbClr val="2A8ECE"/>
                </a:gs>
                <a:gs pos="86000">
                  <a:srgbClr val="B8D3F6"/>
                </a:gs>
                <a:gs pos="100000">
                  <a:srgbClr val="DCE9FA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" name="Google Shape;54;p7"/>
            <p:cNvSpPr txBox="1"/>
            <p:nvPr/>
          </p:nvSpPr>
          <p:spPr>
            <a:xfrm>
              <a:off x="1927239" y="5201604"/>
              <a:ext cx="9892200" cy="572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PT" sz="1200">
                  <a:solidFill>
                    <a:srgbClr val="864033"/>
                  </a:solidFill>
                  <a:latin typeface="Arial"/>
                  <a:ea typeface="Arial"/>
                  <a:cs typeface="Arial"/>
                  <a:sym typeface="Arial"/>
                </a:rPr>
                <a:t>ADDRESSING THE CURRENT AND FUTURE SKILL NEEDS FOR SUSTAINABILITY, DIGITALIZATION </a:t>
              </a:r>
              <a:br>
                <a:rPr lang="pt-PT" sz="1200">
                  <a:solidFill>
                    <a:srgbClr val="864033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pt-PT" sz="1200">
                  <a:solidFill>
                    <a:srgbClr val="864033"/>
                  </a:solidFill>
                  <a:latin typeface="Arial"/>
                  <a:ea typeface="Arial"/>
                  <a:cs typeface="Arial"/>
                  <a:sym typeface="Arial"/>
                </a:rPr>
                <a:t>AND THE BIO-ECONOMY IN AGRICULTURE: EUROPEAN SKILLS AGENDA AND STRATEGY - AGREEMENT 612664-EPP-1-2019-1-IT-EPPKA2-SSA-B</a:t>
              </a: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Διαφάνεια τίτλου" type="title">
  <p:cSld name="TITLE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"/>
          <p:cNvSpPr txBox="1">
            <a:spLocks noGrp="1"/>
          </p:cNvSpPr>
          <p:nvPr>
            <p:ph type="ctrTitle"/>
          </p:nvPr>
        </p:nvSpPr>
        <p:spPr>
          <a:xfrm>
            <a:off x="826308" y="2353633"/>
            <a:ext cx="9089400" cy="7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C8FCE"/>
              </a:buClr>
              <a:buSzPts val="4000"/>
              <a:buFont typeface="Arial"/>
              <a:buNone/>
              <a:defRPr sz="4000" b="0" i="0" u="none" strike="noStrike" cap="none">
                <a:solidFill>
                  <a:srgbClr val="2C8FCE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ubTitle" idx="1"/>
          </p:nvPr>
        </p:nvSpPr>
        <p:spPr>
          <a:xfrm>
            <a:off x="1346396" y="3508518"/>
            <a:ext cx="8020200" cy="182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58" name="Google Shape;58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57191" y="664363"/>
            <a:ext cx="2953322" cy="79384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9" name="Google Shape;59;p8"/>
          <p:cNvGrpSpPr/>
          <p:nvPr/>
        </p:nvGrpSpPr>
        <p:grpSpPr>
          <a:xfrm>
            <a:off x="1" y="6871840"/>
            <a:ext cx="10693637" cy="700092"/>
            <a:chOff x="0" y="5126182"/>
            <a:chExt cx="12192039" cy="671100"/>
          </a:xfrm>
        </p:grpSpPr>
        <p:sp>
          <p:nvSpPr>
            <p:cNvPr id="60" name="Google Shape;60;p8"/>
            <p:cNvSpPr/>
            <p:nvPr/>
          </p:nvSpPr>
          <p:spPr>
            <a:xfrm>
              <a:off x="0" y="5126182"/>
              <a:ext cx="1884300" cy="671100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87CDD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61" name="Google Shape;61;p8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2" name="Google Shape;62;p8"/>
            <p:cNvSpPr/>
            <p:nvPr/>
          </p:nvSpPr>
          <p:spPr>
            <a:xfrm>
              <a:off x="1884219" y="5126182"/>
              <a:ext cx="10307700" cy="671100"/>
            </a:xfrm>
            <a:prstGeom prst="rect">
              <a:avLst/>
            </a:prstGeom>
            <a:gradFill>
              <a:gsLst>
                <a:gs pos="0">
                  <a:srgbClr val="2A8ECE"/>
                </a:gs>
                <a:gs pos="86000">
                  <a:srgbClr val="B8D3F6"/>
                </a:gs>
                <a:gs pos="100000">
                  <a:srgbClr val="DCE9FA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" name="Google Shape;63;p8"/>
            <p:cNvSpPr txBox="1"/>
            <p:nvPr/>
          </p:nvSpPr>
          <p:spPr>
            <a:xfrm>
              <a:off x="1927239" y="5201603"/>
              <a:ext cx="10264800" cy="52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PT" sz="1300" b="0" i="0" u="none" strike="noStrike" cap="none">
                  <a:solidFill>
                    <a:srgbClr val="864033"/>
                  </a:solidFill>
                  <a:latin typeface="Arial"/>
                  <a:ea typeface="Arial"/>
                  <a:cs typeface="Arial"/>
                  <a:sym typeface="Arial"/>
                </a:rPr>
                <a:t>ADDRESSING THE CURRENT AND FUTURE SKILL NEEDS FOR SUSTAINABILITY, DIGITALIZATION </a:t>
              </a:r>
              <a:br>
                <a:rPr lang="pt-PT" sz="1300" b="0" i="0" u="none" strike="noStrike" cap="none">
                  <a:solidFill>
                    <a:srgbClr val="864033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pt-PT" sz="1300" b="0" i="0" u="none" strike="noStrike" cap="none">
                  <a:solidFill>
                    <a:srgbClr val="864033"/>
                  </a:solidFill>
                  <a:latin typeface="Arial"/>
                  <a:ea typeface="Arial"/>
                  <a:cs typeface="Arial"/>
                  <a:sym typeface="Arial"/>
                </a:rPr>
                <a:t>AND THE BIO-ECONOMY IN AGRICULTURE: EUROPEAN SKILLS AGENDA AND STRATEGY - AGREEMENT 612664-EPP-1-2019-1-IT-EPPKA2-SSA-B</a:t>
              </a:r>
              <a:endParaRPr/>
            </a:p>
          </p:txBody>
        </p:sp>
      </p:grpSp>
      <p:pic>
        <p:nvPicPr>
          <p:cNvPr id="64" name="Google Shape;64;p8"/>
          <p:cNvPicPr preferRelativeResize="0"/>
          <p:nvPr/>
        </p:nvPicPr>
        <p:blipFill rotWithShape="1">
          <a:blip r:embed="rId4">
            <a:alphaModFix/>
          </a:blip>
          <a:srcRect t="8202" b="8940"/>
          <a:stretch/>
        </p:blipFill>
        <p:spPr>
          <a:xfrm>
            <a:off x="282888" y="153590"/>
            <a:ext cx="2127015" cy="18832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2042038" y="6954773"/>
            <a:ext cx="7877175" cy="252729"/>
          </a:xfrm>
          <a:custGeom>
            <a:avLst/>
            <a:gdLst/>
            <a:ahLst/>
            <a:cxnLst/>
            <a:rect l="l" t="t" r="r" b="b"/>
            <a:pathLst>
              <a:path w="7877175" h="252729" extrusionOk="0">
                <a:moveTo>
                  <a:pt x="0" y="252221"/>
                </a:moveTo>
                <a:lnTo>
                  <a:pt x="7876793" y="252221"/>
                </a:lnTo>
                <a:lnTo>
                  <a:pt x="7876793" y="0"/>
                </a:lnTo>
                <a:lnTo>
                  <a:pt x="0" y="0"/>
                </a:lnTo>
                <a:lnTo>
                  <a:pt x="0" y="252221"/>
                </a:lnTo>
                <a:close/>
              </a:path>
            </a:pathLst>
          </a:custGeom>
          <a:solidFill>
            <a:srgbClr val="334F59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1"/>
          <p:cNvSpPr/>
          <p:nvPr/>
        </p:nvSpPr>
        <p:spPr>
          <a:xfrm>
            <a:off x="774832" y="6954773"/>
            <a:ext cx="1267460" cy="252729"/>
          </a:xfrm>
          <a:custGeom>
            <a:avLst/>
            <a:gdLst/>
            <a:ahLst/>
            <a:cxnLst/>
            <a:rect l="l" t="t" r="r" b="b"/>
            <a:pathLst>
              <a:path w="1267460" h="252729" extrusionOk="0">
                <a:moveTo>
                  <a:pt x="1267205" y="252221"/>
                </a:moveTo>
                <a:lnTo>
                  <a:pt x="1267205" y="0"/>
                </a:lnTo>
                <a:lnTo>
                  <a:pt x="0" y="0"/>
                </a:lnTo>
                <a:lnTo>
                  <a:pt x="0" y="252221"/>
                </a:lnTo>
                <a:lnTo>
                  <a:pt x="1267205" y="252221"/>
                </a:lnTo>
                <a:close/>
              </a:path>
            </a:pathLst>
          </a:custGeom>
          <a:solidFill>
            <a:srgbClr val="6FAC46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1"/>
          <p:cNvSpPr txBox="1">
            <a:spLocks noGrp="1"/>
          </p:cNvSpPr>
          <p:nvPr>
            <p:ph type="title"/>
          </p:nvPr>
        </p:nvSpPr>
        <p:spPr>
          <a:xfrm>
            <a:off x="1390517" y="636525"/>
            <a:ext cx="7912364" cy="407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00" b="0" i="0" u="sng" strike="noStrike" cap="none">
                <a:solidFill>
                  <a:srgbClr val="53823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body" idx="1"/>
          </p:nvPr>
        </p:nvSpPr>
        <p:spPr>
          <a:xfrm>
            <a:off x="1481947" y="1434340"/>
            <a:ext cx="7729505" cy="4236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ftr" idx="11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1"/>
          <p:cNvSpPr txBox="1">
            <a:spLocks noGrp="1"/>
          </p:cNvSpPr>
          <p:nvPr>
            <p:ph type="dt" idx="10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1"/>
          <p:cNvSpPr txBox="1">
            <a:spLocks noGrp="1"/>
          </p:cNvSpPr>
          <p:nvPr>
            <p:ph type="sldNum" idx="12"/>
          </p:nvPr>
        </p:nvSpPr>
        <p:spPr>
          <a:xfrm>
            <a:off x="9579756" y="7011239"/>
            <a:ext cx="212090" cy="158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38100" marR="0" lvl="0" indent="0" algn="l" rtl="0">
              <a:lnSpc>
                <a:spcPct val="104761"/>
              </a:lnSpc>
              <a:spcBef>
                <a:spcPts val="0"/>
              </a:spcBef>
              <a:buNone/>
              <a:defRPr sz="105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8100" marR="0" lvl="1" indent="0" algn="l" rtl="0">
              <a:lnSpc>
                <a:spcPct val="104761"/>
              </a:lnSpc>
              <a:spcBef>
                <a:spcPts val="0"/>
              </a:spcBef>
              <a:buNone/>
              <a:defRPr sz="105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100" marR="0" lvl="2" indent="0" algn="l" rtl="0">
              <a:lnSpc>
                <a:spcPct val="104761"/>
              </a:lnSpc>
              <a:spcBef>
                <a:spcPts val="0"/>
              </a:spcBef>
              <a:buNone/>
              <a:defRPr sz="105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8100" marR="0" lvl="3" indent="0" algn="l" rtl="0">
              <a:lnSpc>
                <a:spcPct val="104761"/>
              </a:lnSpc>
              <a:spcBef>
                <a:spcPts val="0"/>
              </a:spcBef>
              <a:buNone/>
              <a:defRPr sz="105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8100" marR="0" lvl="4" indent="0" algn="l" rtl="0">
              <a:lnSpc>
                <a:spcPct val="104761"/>
              </a:lnSpc>
              <a:spcBef>
                <a:spcPts val="0"/>
              </a:spcBef>
              <a:buNone/>
              <a:defRPr sz="105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8100" marR="0" lvl="5" indent="0" algn="l" rtl="0">
              <a:lnSpc>
                <a:spcPct val="104761"/>
              </a:lnSpc>
              <a:spcBef>
                <a:spcPts val="0"/>
              </a:spcBef>
              <a:buNone/>
              <a:defRPr sz="105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8100" marR="0" lvl="6" indent="0" algn="l" rtl="0">
              <a:lnSpc>
                <a:spcPct val="104761"/>
              </a:lnSpc>
              <a:spcBef>
                <a:spcPts val="0"/>
              </a:spcBef>
              <a:buNone/>
              <a:defRPr sz="105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8100" marR="0" lvl="7" indent="0" algn="l" rtl="0">
              <a:lnSpc>
                <a:spcPct val="104761"/>
              </a:lnSpc>
              <a:spcBef>
                <a:spcPts val="0"/>
              </a:spcBef>
              <a:buNone/>
              <a:defRPr sz="105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100" marR="0" lvl="8" indent="0" algn="l" rtl="0">
              <a:lnSpc>
                <a:spcPct val="104761"/>
              </a:lnSpc>
              <a:spcBef>
                <a:spcPts val="0"/>
              </a:spcBef>
              <a:buNone/>
              <a:defRPr sz="105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810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18" Type="http://schemas.openxmlformats.org/officeDocument/2006/relationships/image" Target="../media/image23.jpg"/><Relationship Id="rId26" Type="http://schemas.openxmlformats.org/officeDocument/2006/relationships/image" Target="../media/image31.png"/><Relationship Id="rId3" Type="http://schemas.openxmlformats.org/officeDocument/2006/relationships/image" Target="../media/image8.png"/><Relationship Id="rId21" Type="http://schemas.openxmlformats.org/officeDocument/2006/relationships/image" Target="../media/image26.jpg"/><Relationship Id="rId7" Type="http://schemas.openxmlformats.org/officeDocument/2006/relationships/image" Target="../media/image12.jpg"/><Relationship Id="rId12" Type="http://schemas.openxmlformats.org/officeDocument/2006/relationships/image" Target="../media/image17.jpg"/><Relationship Id="rId17" Type="http://schemas.openxmlformats.org/officeDocument/2006/relationships/image" Target="../media/image22.png"/><Relationship Id="rId25" Type="http://schemas.openxmlformats.org/officeDocument/2006/relationships/image" Target="../media/image30.png"/><Relationship Id="rId33" Type="http://schemas.openxmlformats.org/officeDocument/2006/relationships/image" Target="../media/image38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21.jpg"/><Relationship Id="rId20" Type="http://schemas.openxmlformats.org/officeDocument/2006/relationships/image" Target="../media/image25.jpg"/><Relationship Id="rId29" Type="http://schemas.openxmlformats.org/officeDocument/2006/relationships/image" Target="../media/image3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24" Type="http://schemas.openxmlformats.org/officeDocument/2006/relationships/image" Target="../media/image29.jpg"/><Relationship Id="rId32" Type="http://schemas.openxmlformats.org/officeDocument/2006/relationships/image" Target="../media/image37.png"/><Relationship Id="rId5" Type="http://schemas.openxmlformats.org/officeDocument/2006/relationships/image" Target="../media/image10.png"/><Relationship Id="rId15" Type="http://schemas.openxmlformats.org/officeDocument/2006/relationships/image" Target="../media/image20.jpg"/><Relationship Id="rId23" Type="http://schemas.openxmlformats.org/officeDocument/2006/relationships/image" Target="../media/image28.jpg"/><Relationship Id="rId28" Type="http://schemas.openxmlformats.org/officeDocument/2006/relationships/image" Target="../media/image33.jpg"/><Relationship Id="rId10" Type="http://schemas.openxmlformats.org/officeDocument/2006/relationships/image" Target="../media/image15.jpg"/><Relationship Id="rId19" Type="http://schemas.openxmlformats.org/officeDocument/2006/relationships/image" Target="../media/image24.png"/><Relationship Id="rId31" Type="http://schemas.openxmlformats.org/officeDocument/2006/relationships/image" Target="../media/image36.jp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jpg"/><Relationship Id="rId22" Type="http://schemas.openxmlformats.org/officeDocument/2006/relationships/image" Target="../media/image27.png"/><Relationship Id="rId27" Type="http://schemas.openxmlformats.org/officeDocument/2006/relationships/image" Target="../media/image32.jpg"/><Relationship Id="rId30" Type="http://schemas.openxmlformats.org/officeDocument/2006/relationships/image" Target="../media/image3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9"/>
          <p:cNvSpPr txBox="1">
            <a:spLocks noGrp="1"/>
          </p:cNvSpPr>
          <p:nvPr>
            <p:ph type="ctrTitle"/>
          </p:nvPr>
        </p:nvSpPr>
        <p:spPr>
          <a:xfrm>
            <a:off x="1539850" y="2037050"/>
            <a:ext cx="7613700" cy="139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B8FCE"/>
              </a:buClr>
              <a:buSzPts val="4400"/>
              <a:buFont typeface="Arial"/>
              <a:buNone/>
            </a:pPr>
            <a:r>
              <a:rPr lang="pt-PT" sz="4400">
                <a:solidFill>
                  <a:srgbClr val="2B8FCE"/>
                </a:solidFill>
              </a:rPr>
              <a:t>WP5.1 – National &amp; EU Regulatory Frameworks</a:t>
            </a:r>
            <a:endParaRPr sz="4400">
              <a:solidFill>
                <a:srgbClr val="538234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B8FCE"/>
              </a:buClr>
              <a:buSzPts val="4400"/>
              <a:buFont typeface="Arial"/>
              <a:buNone/>
            </a:pPr>
            <a:endParaRPr sz="4400">
              <a:solidFill>
                <a:srgbClr val="2B8FCE"/>
              </a:solidFill>
            </a:endParaRPr>
          </a:p>
        </p:txBody>
      </p:sp>
      <p:sp>
        <p:nvSpPr>
          <p:cNvPr id="71" name="Google Shape;71;p9"/>
          <p:cNvSpPr txBox="1"/>
          <p:nvPr/>
        </p:nvSpPr>
        <p:spPr>
          <a:xfrm>
            <a:off x="2339206" y="3594658"/>
            <a:ext cx="6015000" cy="10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pt-PT" sz="2000">
                <a:solidFill>
                  <a:schemeClr val="dk1"/>
                </a:solidFill>
              </a:rPr>
              <a:t>CONFAGRI PT</a:t>
            </a:r>
            <a:endParaRPr sz="200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pt-PT" sz="2000">
                <a:solidFill>
                  <a:schemeClr val="dk1"/>
                </a:solidFill>
              </a:rPr>
              <a:t>Domingos Godinho  domingos.godinho@confagri.pt</a:t>
            </a:r>
            <a:endParaRPr sz="2000">
              <a:solidFill>
                <a:schemeClr val="dk1"/>
              </a:solidFill>
            </a:endParaRPr>
          </a:p>
        </p:txBody>
      </p:sp>
      <p:sp>
        <p:nvSpPr>
          <p:cNvPr id="72" name="Google Shape;72;p9"/>
          <p:cNvSpPr txBox="1"/>
          <p:nvPr/>
        </p:nvSpPr>
        <p:spPr>
          <a:xfrm>
            <a:off x="2339181" y="5243320"/>
            <a:ext cx="6015000" cy="14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pt-PT" sz="1800" b="1">
                <a:solidFill>
                  <a:schemeClr val="dk1"/>
                </a:solidFill>
              </a:rPr>
              <a:t>FIELDS 5th project meeting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pt-PT" sz="1800">
                <a:solidFill>
                  <a:schemeClr val="dk1"/>
                </a:solidFill>
              </a:rPr>
              <a:t>30-31/05/2022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pt-PT" sz="1800">
                <a:solidFill>
                  <a:schemeClr val="dk1"/>
                </a:solidFill>
              </a:rPr>
              <a:t>CONFAGRI PT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0"/>
          <p:cNvSpPr txBox="1">
            <a:spLocks noGrp="1"/>
          </p:cNvSpPr>
          <p:nvPr>
            <p:ph type="title"/>
          </p:nvPr>
        </p:nvSpPr>
        <p:spPr>
          <a:xfrm>
            <a:off x="1390526" y="636525"/>
            <a:ext cx="8927100" cy="4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PT" sz="2800" dirty="0"/>
              <a:t> WP 5.1 - </a:t>
            </a:r>
            <a:r>
              <a:rPr lang="pt-PT" sz="2800" dirty="0" err="1"/>
              <a:t>National</a:t>
            </a:r>
            <a:r>
              <a:rPr lang="pt-PT" sz="2800" dirty="0"/>
              <a:t> </a:t>
            </a:r>
            <a:r>
              <a:rPr lang="pt-PT" sz="2800" dirty="0" err="1"/>
              <a:t>and</a:t>
            </a:r>
            <a:r>
              <a:rPr lang="pt-PT" sz="2800" dirty="0"/>
              <a:t> EU </a:t>
            </a:r>
            <a:r>
              <a:rPr lang="pt-PT" sz="2800" dirty="0" err="1"/>
              <a:t>Regulatory</a:t>
            </a:r>
            <a:r>
              <a:rPr lang="pt-PT" sz="2800" dirty="0"/>
              <a:t> </a:t>
            </a:r>
            <a:r>
              <a:rPr lang="pt-PT" sz="2800" dirty="0" smtClean="0"/>
              <a:t>Framework</a:t>
            </a:r>
            <a:endParaRPr dirty="0"/>
          </a:p>
        </p:txBody>
      </p:sp>
      <p:sp>
        <p:nvSpPr>
          <p:cNvPr id="78" name="Google Shape;78;p10"/>
          <p:cNvSpPr txBox="1">
            <a:spLocks noGrp="1"/>
          </p:cNvSpPr>
          <p:nvPr>
            <p:ph type="sldNum" idx="12"/>
          </p:nvPr>
        </p:nvSpPr>
        <p:spPr>
          <a:xfrm>
            <a:off x="9579756" y="7011239"/>
            <a:ext cx="212090" cy="158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3810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2</a:t>
            </a:fld>
            <a:endParaRPr/>
          </a:p>
        </p:txBody>
      </p:sp>
      <p:sp>
        <p:nvSpPr>
          <p:cNvPr id="79" name="Google Shape;79;p10"/>
          <p:cNvSpPr txBox="1"/>
          <p:nvPr/>
        </p:nvSpPr>
        <p:spPr>
          <a:xfrm>
            <a:off x="1482232" y="1225552"/>
            <a:ext cx="7729800" cy="20640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None/>
            </a:pPr>
            <a:r>
              <a:rPr lang="pt-PT" sz="2000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Start</a:t>
            </a:r>
            <a:r>
              <a:rPr lang="pt-PT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/</a:t>
            </a:r>
            <a:r>
              <a:rPr lang="pt-PT" sz="2000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end</a:t>
            </a:r>
            <a:r>
              <a:rPr lang="pt-PT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date: M7-M24 (</a:t>
            </a:r>
            <a:r>
              <a:rPr lang="pt-PT" sz="2000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July</a:t>
            </a:r>
            <a:r>
              <a:rPr lang="pt-PT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/2020 </a:t>
            </a:r>
            <a:r>
              <a:rPr lang="pt-PT" sz="2000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until</a:t>
            </a:r>
            <a:r>
              <a:rPr lang="pt-PT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PT" sz="2000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December</a:t>
            </a:r>
            <a:r>
              <a:rPr lang="pt-PT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/2021</a:t>
            </a:r>
            <a:r>
              <a:rPr lang="pt-PT" sz="20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  <a:p>
            <a:pPr marL="12700" marR="0" lvl="0" indent="0" algn="l" rtl="0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None/>
            </a:pPr>
            <a:r>
              <a:rPr lang="pt-PT" sz="2000" dirty="0" err="1" smtClean="0">
                <a:solidFill>
                  <a:schemeClr val="dk1"/>
                </a:solidFill>
              </a:rPr>
              <a:t>was</a:t>
            </a:r>
            <a:r>
              <a:rPr lang="pt-PT" sz="2000" dirty="0" smtClean="0">
                <a:solidFill>
                  <a:schemeClr val="dk1"/>
                </a:solidFill>
              </a:rPr>
              <a:t> </a:t>
            </a:r>
            <a:r>
              <a:rPr lang="pt-PT" sz="2000" dirty="0" err="1" smtClean="0">
                <a:solidFill>
                  <a:schemeClr val="dk1"/>
                </a:solidFill>
              </a:rPr>
              <a:t>delievered</a:t>
            </a:r>
            <a:r>
              <a:rPr lang="pt-PT" sz="2000" dirty="0" smtClean="0">
                <a:solidFill>
                  <a:schemeClr val="dk1"/>
                </a:solidFill>
              </a:rPr>
              <a:t> </a:t>
            </a:r>
            <a:r>
              <a:rPr lang="pt-PT" sz="2000" dirty="0" err="1" smtClean="0">
                <a:solidFill>
                  <a:schemeClr val="dk1"/>
                </a:solidFill>
              </a:rPr>
              <a:t>on</a:t>
            </a:r>
            <a:r>
              <a:rPr lang="pt-PT" sz="2000" dirty="0" smtClean="0">
                <a:solidFill>
                  <a:schemeClr val="dk1"/>
                </a:solidFill>
              </a:rPr>
              <a:t> time</a:t>
            </a:r>
            <a:endParaRPr sz="2000" dirty="0" smtClean="0">
              <a:solidFill>
                <a:schemeClr val="dk1"/>
              </a:solidFill>
              <a:sym typeface="Arial"/>
            </a:endParaRPr>
          </a:p>
          <a:p>
            <a:pPr marL="241300" marR="0" lvl="0" indent="-229234" algn="l" rtl="0">
              <a:lnSpc>
                <a:spcPct val="100000"/>
              </a:lnSpc>
              <a:spcBef>
                <a:spcPts val="139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pt-PT" sz="2000" dirty="0" err="1" smtClean="0">
                <a:solidFill>
                  <a:schemeClr val="dk1"/>
                </a:solidFill>
              </a:rPr>
              <a:t>Aim</a:t>
            </a:r>
            <a:r>
              <a:rPr lang="pt-PT" sz="2000" dirty="0" smtClean="0">
                <a:solidFill>
                  <a:schemeClr val="dk1"/>
                </a:solidFill>
              </a:rPr>
              <a:t>:</a:t>
            </a:r>
            <a:r>
              <a:rPr lang="pt-PT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PT" sz="2000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preparing</a:t>
            </a:r>
            <a:r>
              <a:rPr lang="pt-PT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PT" sz="2000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pt-PT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PT" sz="2000" b="1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roll-out</a:t>
            </a:r>
            <a:r>
              <a:rPr lang="pt-PT" sz="20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PT" sz="2000" b="1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</a:t>
            </a:r>
            <a:r>
              <a:rPr lang="pt-PT" sz="20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PT" sz="2000" b="1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project</a:t>
            </a:r>
            <a:r>
              <a:rPr lang="pt-PT" sz="20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PT" sz="2000" b="1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deliverables</a:t>
            </a:r>
            <a:r>
              <a:rPr lang="pt-PT" sz="20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at </a:t>
            </a:r>
            <a:r>
              <a:rPr lang="pt-PT" sz="2000" b="1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national</a:t>
            </a:r>
            <a:r>
              <a:rPr lang="pt-PT" sz="20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PT" sz="2000" b="1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lang="pt-PT" sz="20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regional </a:t>
            </a:r>
            <a:r>
              <a:rPr lang="pt-PT" sz="2000" b="1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levels</a:t>
            </a:r>
            <a:r>
              <a:rPr lang="pt-PT" sz="20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PT" sz="2000" b="1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with</a:t>
            </a:r>
            <a:r>
              <a:rPr lang="pt-PT" sz="20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PT" sz="2000" b="1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pt-PT" sz="20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PT" sz="2000" b="1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relevant</a:t>
            </a:r>
            <a:r>
              <a:rPr lang="pt-PT" sz="20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PT" sz="2000" b="1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governmental</a:t>
            </a:r>
            <a:r>
              <a:rPr lang="pt-PT" sz="20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PT" sz="2000" b="1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lang="pt-PT" sz="20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PT" sz="2000" b="1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sectoral</a:t>
            </a:r>
            <a:r>
              <a:rPr lang="pt-PT" sz="20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PT" sz="2000" b="1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authorities</a:t>
            </a:r>
            <a:endParaRPr lang="pt-PT" sz="2000" b="1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" name="Google Shape;80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617925" y="6780587"/>
            <a:ext cx="1930400" cy="551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0"/>
          <p:cNvPicPr preferRelativeResize="0"/>
          <p:nvPr/>
        </p:nvPicPr>
        <p:blipFill rotWithShape="1">
          <a:blip r:embed="rId4">
            <a:alphaModFix/>
          </a:blip>
          <a:srcRect t="5845" b="10772"/>
          <a:stretch/>
        </p:blipFill>
        <p:spPr>
          <a:xfrm>
            <a:off x="453073" y="6704375"/>
            <a:ext cx="1377878" cy="70115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88;p11"/>
          <p:cNvSpPr txBox="1"/>
          <p:nvPr/>
        </p:nvSpPr>
        <p:spPr>
          <a:xfrm>
            <a:off x="1482232" y="3721431"/>
            <a:ext cx="7729800" cy="2597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2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Regulatory</a:t>
            </a:r>
            <a:r>
              <a:rPr lang="pt-PT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2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framework</a:t>
            </a:r>
            <a:r>
              <a:rPr lang="pt-PT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</a:t>
            </a:r>
            <a:r>
              <a:rPr lang="pt-PT" sz="2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specific</a:t>
            </a:r>
            <a:r>
              <a:rPr lang="pt-PT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24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input/ </a:t>
            </a:r>
            <a:r>
              <a:rPr lang="pt-PT" sz="2400" b="1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European</a:t>
            </a:r>
            <a:r>
              <a:rPr lang="pt-PT" sz="24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2400" b="1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level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>
              <a:lnSpc>
                <a:spcPct val="150000"/>
              </a:lnSpc>
              <a:buClr>
                <a:schemeClr val="dk1"/>
              </a:buClr>
              <a:buSzPts val="2000"/>
              <a:buFont typeface="Arial"/>
              <a:buChar char="•"/>
            </a:pPr>
            <a:r>
              <a:rPr lang="pt-PT" sz="2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FDE, CEPI</a:t>
            </a:r>
            <a:r>
              <a:rPr lang="pt-PT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EFVET </a:t>
            </a:r>
            <a:r>
              <a:rPr lang="pt-PT" sz="20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</a:t>
            </a:r>
            <a:r>
              <a:rPr lang="pt-PT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2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LLL-P </a:t>
            </a:r>
            <a:r>
              <a:rPr lang="pt-PT" sz="20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provided</a:t>
            </a:r>
            <a:r>
              <a:rPr lang="pt-PT" sz="2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EU </a:t>
            </a:r>
            <a:r>
              <a:rPr lang="pt-PT" sz="20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regulatory</a:t>
            </a:r>
            <a:r>
              <a:rPr lang="pt-PT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20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frameworks</a:t>
            </a:r>
            <a:endParaRPr dirty="0"/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pt-PT" sz="2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FENACORE </a:t>
            </a:r>
            <a:r>
              <a:rPr lang="pt-PT" sz="20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provided</a:t>
            </a:r>
            <a:r>
              <a:rPr lang="pt-PT" sz="2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EU </a:t>
            </a:r>
            <a:r>
              <a:rPr lang="pt-PT" sz="20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</a:t>
            </a:r>
            <a:r>
              <a:rPr lang="pt-PT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20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Spanish</a:t>
            </a:r>
            <a:r>
              <a:rPr lang="pt-PT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20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regulatory</a:t>
            </a:r>
            <a:r>
              <a:rPr lang="pt-PT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20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framework</a:t>
            </a:r>
            <a:r>
              <a:rPr lang="pt-PT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for </a:t>
            </a:r>
            <a:r>
              <a:rPr lang="pt-PT" sz="20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water</a:t>
            </a:r>
            <a:r>
              <a:rPr lang="pt-PT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pt-PT" sz="20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sustainability</a:t>
            </a:r>
            <a:r>
              <a:rPr lang="pt-PT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20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</a:t>
            </a:r>
            <a:r>
              <a:rPr lang="pt-PT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reuse</a:t>
            </a:r>
            <a:endParaRPr sz="2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2"/>
          <p:cNvSpPr txBox="1">
            <a:spLocks noGrp="1"/>
          </p:cNvSpPr>
          <p:nvPr>
            <p:ph type="title"/>
          </p:nvPr>
        </p:nvSpPr>
        <p:spPr>
          <a:xfrm>
            <a:off x="1390517" y="636525"/>
            <a:ext cx="7912500" cy="443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PT" sz="2800" dirty="0"/>
              <a:t> WP 5.1 - </a:t>
            </a:r>
            <a:r>
              <a:rPr lang="pt-PT" sz="2800" dirty="0" err="1"/>
              <a:t>National</a:t>
            </a:r>
            <a:r>
              <a:rPr lang="pt-PT" sz="2800" dirty="0"/>
              <a:t> </a:t>
            </a:r>
            <a:r>
              <a:rPr lang="pt-PT" sz="2800" dirty="0" err="1"/>
              <a:t>and</a:t>
            </a:r>
            <a:r>
              <a:rPr lang="pt-PT" sz="2800" dirty="0"/>
              <a:t> EU </a:t>
            </a:r>
            <a:r>
              <a:rPr lang="pt-PT" sz="2800" dirty="0" err="1"/>
              <a:t>Regulatory</a:t>
            </a:r>
            <a:r>
              <a:rPr lang="pt-PT" sz="2800" dirty="0"/>
              <a:t> </a:t>
            </a:r>
            <a:r>
              <a:rPr lang="pt-PT" sz="2800" dirty="0" smtClean="0"/>
              <a:t>Framework</a:t>
            </a:r>
            <a:endParaRPr dirty="0"/>
          </a:p>
        </p:txBody>
      </p:sp>
      <p:sp>
        <p:nvSpPr>
          <p:cNvPr id="96" name="Google Shape;96;p12"/>
          <p:cNvSpPr txBox="1">
            <a:spLocks noGrp="1"/>
          </p:cNvSpPr>
          <p:nvPr>
            <p:ph type="sldNum" idx="12"/>
          </p:nvPr>
        </p:nvSpPr>
        <p:spPr>
          <a:xfrm>
            <a:off x="9579756" y="7011239"/>
            <a:ext cx="212090" cy="158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3810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3</a:t>
            </a:fld>
            <a:endParaRPr/>
          </a:p>
        </p:txBody>
      </p:sp>
      <p:sp>
        <p:nvSpPr>
          <p:cNvPr id="97" name="Google Shape;97;p12"/>
          <p:cNvSpPr txBox="1"/>
          <p:nvPr/>
        </p:nvSpPr>
        <p:spPr>
          <a:xfrm>
            <a:off x="1676939" y="1288787"/>
            <a:ext cx="7729800" cy="56444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PT" sz="2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Regulatory</a:t>
            </a:r>
            <a:r>
              <a:rPr lang="pt-PT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2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framework</a:t>
            </a:r>
            <a:r>
              <a:rPr lang="pt-PT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</a:t>
            </a:r>
            <a:r>
              <a:rPr lang="pt-PT" sz="2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national</a:t>
            </a:r>
            <a:r>
              <a:rPr lang="pt-PT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2400" b="1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level</a:t>
            </a:r>
            <a:r>
              <a:rPr lang="pt-PT" sz="24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pt-PT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LVA, AP, FJ-BLT in </a:t>
            </a:r>
            <a:r>
              <a:rPr lang="pt-PT" sz="20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Austria</a:t>
            </a:r>
            <a:endParaRPr sz="2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pt-PT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ANIA, AC3A in </a:t>
            </a:r>
            <a:r>
              <a:rPr lang="pt-PT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France</a:t>
            </a:r>
            <a:endParaRPr dirty="0"/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pt-PT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UHOH in </a:t>
            </a:r>
            <a:r>
              <a:rPr lang="pt-PT" sz="20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Germany</a:t>
            </a:r>
            <a:endParaRPr sz="2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pt-PT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GAIA in </a:t>
            </a:r>
            <a:r>
              <a:rPr lang="pt-PT" sz="20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Greece</a:t>
            </a:r>
            <a:endParaRPr sz="2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pt-PT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ICOS in </a:t>
            </a:r>
            <a:r>
              <a:rPr lang="pt-PT" sz="20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Ireland</a:t>
            </a:r>
            <a:endParaRPr sz="2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pt-PT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CONFAGRI, INFOR in </a:t>
            </a:r>
            <a:r>
              <a:rPr lang="pt-PT" sz="20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Italy</a:t>
            </a:r>
            <a:endParaRPr sz="2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pt-PT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AERES, WUR in </a:t>
            </a:r>
            <a:r>
              <a:rPr lang="pt-PT" sz="20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Netherlands</a:t>
            </a:r>
            <a:endParaRPr sz="2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pt-PT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CONFAGRI PT in </a:t>
            </a:r>
            <a:r>
              <a:rPr lang="pt-PT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Portugal</a:t>
            </a:r>
            <a:endParaRPr dirty="0"/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pt-PT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GZS in </a:t>
            </a:r>
            <a:r>
              <a:rPr lang="pt-PT" sz="20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Slovenia</a:t>
            </a:r>
            <a:endParaRPr sz="2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pt-PT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SCOOP, FIAB in </a:t>
            </a:r>
            <a:r>
              <a:rPr lang="pt-PT" sz="20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Spain</a:t>
            </a:r>
            <a:endParaRPr sz="2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215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9" name="Google Shape;99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617925" y="6780587"/>
            <a:ext cx="1930400" cy="551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2"/>
          <p:cNvPicPr preferRelativeResize="0"/>
          <p:nvPr/>
        </p:nvPicPr>
        <p:blipFill rotWithShape="1">
          <a:blip r:embed="rId4">
            <a:alphaModFix/>
          </a:blip>
          <a:srcRect t="5845" b="10772"/>
          <a:stretch/>
        </p:blipFill>
        <p:spPr>
          <a:xfrm>
            <a:off x="453073" y="6704375"/>
            <a:ext cx="1377878" cy="701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3"/>
          <p:cNvSpPr txBox="1">
            <a:spLocks noGrp="1"/>
          </p:cNvSpPr>
          <p:nvPr>
            <p:ph type="title"/>
          </p:nvPr>
        </p:nvSpPr>
        <p:spPr>
          <a:xfrm>
            <a:off x="1464657" y="278179"/>
            <a:ext cx="7912500" cy="4311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12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pt-PT" sz="2800" dirty="0"/>
              <a:t>WP 5.1 - </a:t>
            </a:r>
            <a:r>
              <a:rPr lang="pt-PT" sz="2800" dirty="0" err="1"/>
              <a:t>National</a:t>
            </a:r>
            <a:r>
              <a:rPr lang="pt-PT" sz="2800" dirty="0"/>
              <a:t> </a:t>
            </a:r>
            <a:r>
              <a:rPr lang="pt-PT" sz="2800" dirty="0" err="1"/>
              <a:t>and</a:t>
            </a:r>
            <a:r>
              <a:rPr lang="pt-PT" sz="2800" dirty="0"/>
              <a:t> EU </a:t>
            </a:r>
            <a:r>
              <a:rPr lang="pt-PT" sz="2800" dirty="0" err="1"/>
              <a:t>Regulatory</a:t>
            </a:r>
            <a:r>
              <a:rPr lang="pt-PT" sz="2800" dirty="0"/>
              <a:t> Framework</a:t>
            </a:r>
            <a:endParaRPr dirty="0"/>
          </a:p>
        </p:txBody>
      </p:sp>
      <p:pic>
        <p:nvPicPr>
          <p:cNvPr id="109" name="Google Shape;109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617925" y="6780587"/>
            <a:ext cx="1930400" cy="551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13"/>
          <p:cNvPicPr preferRelativeResize="0"/>
          <p:nvPr/>
        </p:nvPicPr>
        <p:blipFill rotWithShape="1">
          <a:blip r:embed="rId4">
            <a:alphaModFix/>
          </a:blip>
          <a:srcRect t="5845" b="10772"/>
          <a:stretch/>
        </p:blipFill>
        <p:spPr>
          <a:xfrm>
            <a:off x="453073" y="6704375"/>
            <a:ext cx="1377878" cy="70115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3751029"/>
              </p:ext>
            </p:extLst>
          </p:nvPr>
        </p:nvGraphicFramePr>
        <p:xfrm>
          <a:off x="4509082" y="978096"/>
          <a:ext cx="6039243" cy="5722398"/>
        </p:xfrm>
        <a:graphic>
          <a:graphicData uri="http://schemas.openxmlformats.org/drawingml/2006/table">
            <a:tbl>
              <a:tblPr/>
              <a:tblGrid>
                <a:gridCol w="3241139"/>
                <a:gridCol w="2798104"/>
              </a:tblGrid>
              <a:tr h="540798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i="0" u="none" strike="noStrike" dirty="0">
                          <a:solidFill>
                            <a:srgbClr val="2F75B5"/>
                          </a:solidFill>
                          <a:effectLst/>
                          <a:latin typeface="Calibri" panose="020F0502020204030204" pitchFamily="34" charset="0"/>
                        </a:rPr>
                        <a:t>Territory</a:t>
                      </a:r>
                      <a:endParaRPr lang="en-GB" sz="2000" dirty="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7938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i="0" u="none" strike="noStrike" dirty="0">
                          <a:solidFill>
                            <a:srgbClr val="2F75B5"/>
                          </a:solidFill>
                          <a:effectLst/>
                          <a:latin typeface="Calibri" panose="020F0502020204030204" pitchFamily="34" charset="0"/>
                        </a:rPr>
                        <a:t>Number</a:t>
                      </a:r>
                      <a:endParaRPr lang="en-GB" sz="2000" dirty="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7938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Austria</a:t>
                      </a:r>
                      <a:endParaRPr lang="en-GB" sz="2000" dirty="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 w="7938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938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n-GB" sz="2000" dirty="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 w="7938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938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EU</a:t>
                      </a:r>
                      <a:endParaRPr lang="en-GB" sz="200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 w="7938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938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  <a:endParaRPr lang="en-GB" sz="200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 w="7938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938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France</a:t>
                      </a:r>
                      <a:endParaRPr lang="en-GB" sz="200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 w="7938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938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GB" sz="200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 w="7938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938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Germany</a:t>
                      </a:r>
                      <a:endParaRPr lang="en-GB" sz="200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 w="7938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938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GB" sz="200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 w="7938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938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Greece</a:t>
                      </a:r>
                      <a:endParaRPr lang="en-GB" sz="200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 w="7938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938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n-GB" sz="200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 w="7938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938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Ireland</a:t>
                      </a:r>
                      <a:endParaRPr lang="en-GB" sz="200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 w="7938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938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n-GB" sz="200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 w="7938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938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Italy</a:t>
                      </a:r>
                      <a:endParaRPr lang="en-GB" sz="200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 w="7938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938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en-GB" sz="200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 w="7938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938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Netherlands</a:t>
                      </a:r>
                      <a:endParaRPr lang="en-GB" sz="200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 w="7938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938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GB" sz="200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 w="7938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938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Portugal</a:t>
                      </a:r>
                      <a:endParaRPr lang="en-GB" sz="200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 w="7938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938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n-GB" sz="200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 w="7938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938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Slovenia</a:t>
                      </a:r>
                      <a:endParaRPr lang="en-GB" sz="200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 w="7938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938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GB" sz="200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 w="7938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938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Spain</a:t>
                      </a:r>
                      <a:endParaRPr lang="en-GB" sz="200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 w="7938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938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GB" sz="2000" dirty="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 w="7938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938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</a:tr>
              <a:tr h="39485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i="0" u="none" strike="noStrike" dirty="0">
                          <a:solidFill>
                            <a:srgbClr val="2F75B5"/>
                          </a:solidFill>
                          <a:effectLst/>
                          <a:latin typeface="Calibri" panose="020F0502020204030204" pitchFamily="34" charset="0"/>
                        </a:rPr>
                        <a:t>Total </a:t>
                      </a:r>
                      <a:endParaRPr lang="en-GB" sz="2000" dirty="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 w="7938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  <a:endParaRPr lang="en-GB" sz="2000" dirty="0">
                        <a:effectLst/>
                      </a:endParaRPr>
                    </a:p>
                  </a:txBody>
                  <a:tcPr marL="63500" marR="63500" marT="63500" marB="63500">
                    <a:lnL>
                      <a:noFill/>
                    </a:lnL>
                    <a:lnR>
                      <a:noFill/>
                    </a:lnR>
                    <a:lnT w="7938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0" y="2458994"/>
            <a:ext cx="43701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000" b="1" dirty="0" err="1" smtClean="0"/>
              <a:t>Number</a:t>
            </a:r>
            <a:r>
              <a:rPr lang="pt-PT" sz="2000" b="1" dirty="0" smtClean="0"/>
              <a:t> </a:t>
            </a:r>
            <a:r>
              <a:rPr lang="pt-PT" sz="2000" b="1" dirty="0" err="1" smtClean="0"/>
              <a:t>of</a:t>
            </a:r>
            <a:r>
              <a:rPr lang="pt-PT" sz="2000" b="1" dirty="0" smtClean="0"/>
              <a:t> </a:t>
            </a:r>
            <a:r>
              <a:rPr lang="pt-PT" sz="2000" b="1" dirty="0" err="1" smtClean="0"/>
              <a:t>regulatory</a:t>
            </a:r>
            <a:r>
              <a:rPr lang="pt-PT" sz="2000" b="1" dirty="0" smtClean="0"/>
              <a:t> </a:t>
            </a:r>
            <a:r>
              <a:rPr lang="pt-PT" sz="2000" b="1" dirty="0" err="1" smtClean="0"/>
              <a:t>frameworks</a:t>
            </a:r>
            <a:r>
              <a:rPr lang="pt-PT" sz="2000" b="1" dirty="0" smtClean="0"/>
              <a:t> </a:t>
            </a:r>
          </a:p>
          <a:p>
            <a:r>
              <a:rPr lang="pt-PT" sz="2000" b="1" dirty="0" err="1" smtClean="0"/>
              <a:t>indentified</a:t>
            </a:r>
            <a:r>
              <a:rPr lang="pt-PT" sz="2000" b="1" dirty="0" smtClean="0"/>
              <a:t> in </a:t>
            </a:r>
            <a:r>
              <a:rPr lang="pt-PT" sz="2000" b="1" dirty="0" err="1" smtClean="0"/>
              <a:t>each</a:t>
            </a:r>
            <a:r>
              <a:rPr lang="pt-PT" sz="2000" b="1" dirty="0" smtClean="0"/>
              <a:t> </a:t>
            </a:r>
          </a:p>
          <a:p>
            <a:r>
              <a:rPr lang="pt-PT" sz="2000" b="1" dirty="0" smtClean="0"/>
              <a:t>country </a:t>
            </a:r>
            <a:r>
              <a:rPr lang="pt-PT" sz="2000" b="1" dirty="0" err="1" smtClean="0"/>
              <a:t>and</a:t>
            </a:r>
            <a:r>
              <a:rPr lang="pt-PT" sz="2000" b="1" dirty="0" smtClean="0"/>
              <a:t> in EU </a:t>
            </a:r>
            <a:endParaRPr lang="en-GB" sz="2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lh3.googleusercontent.com/GQCmqS5-MQHCbFo1hgagK_LniEL47RgaGpuhkZwmkjf_h8FVeVK8zFxsMZJsOAG4gXEu75sIG7T6AEqW9hwtrVeKf0rlmuCBsYYqXD06Qmj_AlsCnqhWOetPqleUdIvgu5TGpZ7hKgBbx5qtm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8546" y="1575983"/>
            <a:ext cx="7019779" cy="4219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tângulo 2"/>
          <p:cNvSpPr/>
          <p:nvPr/>
        </p:nvSpPr>
        <p:spPr>
          <a:xfrm>
            <a:off x="1198118" y="375117"/>
            <a:ext cx="83969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800" u="sng" dirty="0">
                <a:solidFill>
                  <a:srgbClr val="538234"/>
                </a:solidFill>
              </a:rPr>
              <a:t>WP 5.1 - </a:t>
            </a:r>
            <a:r>
              <a:rPr lang="pt-PT" sz="2800" u="sng" dirty="0" err="1">
                <a:solidFill>
                  <a:srgbClr val="538234"/>
                </a:solidFill>
              </a:rPr>
              <a:t>National</a:t>
            </a:r>
            <a:r>
              <a:rPr lang="pt-PT" sz="2800" u="sng" dirty="0">
                <a:solidFill>
                  <a:srgbClr val="538234"/>
                </a:solidFill>
              </a:rPr>
              <a:t> </a:t>
            </a:r>
            <a:r>
              <a:rPr lang="pt-PT" sz="2800" u="sng" dirty="0" err="1">
                <a:solidFill>
                  <a:srgbClr val="538234"/>
                </a:solidFill>
              </a:rPr>
              <a:t>and</a:t>
            </a:r>
            <a:r>
              <a:rPr lang="pt-PT" sz="2800" u="sng" dirty="0">
                <a:solidFill>
                  <a:srgbClr val="538234"/>
                </a:solidFill>
              </a:rPr>
              <a:t> EU </a:t>
            </a:r>
            <a:r>
              <a:rPr lang="pt-PT" sz="2800" u="sng" dirty="0" err="1">
                <a:solidFill>
                  <a:srgbClr val="538234"/>
                </a:solidFill>
              </a:rPr>
              <a:t>Regulatory</a:t>
            </a:r>
            <a:r>
              <a:rPr lang="pt-PT" sz="2800" u="sng" dirty="0">
                <a:solidFill>
                  <a:srgbClr val="538234"/>
                </a:solidFill>
              </a:rPr>
              <a:t> Framework</a:t>
            </a:r>
            <a:endParaRPr lang="en-GB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816" y="6670771"/>
            <a:ext cx="1377815" cy="701101"/>
          </a:xfrm>
          <a:prstGeom prst="rect">
            <a:avLst/>
          </a:prstGeom>
        </p:spPr>
      </p:pic>
      <p:pic>
        <p:nvPicPr>
          <p:cNvPr id="6" name="Google Shape;109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617925" y="6780587"/>
            <a:ext cx="1930400" cy="5517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ixaDeTexto 4"/>
          <p:cNvSpPr txBox="1"/>
          <p:nvPr/>
        </p:nvSpPr>
        <p:spPr>
          <a:xfrm>
            <a:off x="1198118" y="1899554"/>
            <a:ext cx="2364750" cy="40010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000" dirty="0"/>
              <a:t>Training 52</a:t>
            </a:r>
          </a:p>
          <a:p>
            <a:endParaRPr lang="pt-PT" dirty="0" smtClean="0"/>
          </a:p>
          <a:p>
            <a:r>
              <a:rPr lang="pt-PT" sz="2000" dirty="0" err="1" smtClean="0"/>
              <a:t>Sustainability</a:t>
            </a:r>
            <a:r>
              <a:rPr lang="pt-PT" sz="2000" dirty="0" smtClean="0"/>
              <a:t> 40</a:t>
            </a:r>
          </a:p>
          <a:p>
            <a:endParaRPr lang="pt-PT" sz="2000" dirty="0"/>
          </a:p>
          <a:p>
            <a:r>
              <a:rPr lang="pt-PT" sz="2000" dirty="0" err="1" smtClean="0"/>
              <a:t>Agro-forestry</a:t>
            </a:r>
            <a:r>
              <a:rPr lang="pt-PT" sz="2000" dirty="0" smtClean="0"/>
              <a:t> 19</a:t>
            </a:r>
          </a:p>
          <a:p>
            <a:endParaRPr lang="pt-PT" sz="2000" dirty="0"/>
          </a:p>
          <a:p>
            <a:r>
              <a:rPr lang="pt-PT" sz="2000" dirty="0" err="1" smtClean="0"/>
              <a:t>Agri</a:t>
            </a:r>
            <a:r>
              <a:rPr lang="pt-PT" sz="2000" dirty="0" smtClean="0"/>
              <a:t>-business 14</a:t>
            </a:r>
          </a:p>
          <a:p>
            <a:endParaRPr lang="pt-PT" sz="2000" dirty="0"/>
          </a:p>
          <a:p>
            <a:r>
              <a:rPr lang="pt-PT" sz="2000" dirty="0" err="1" smtClean="0"/>
              <a:t>Bioeconomy</a:t>
            </a:r>
            <a:r>
              <a:rPr lang="pt-PT" sz="2000" dirty="0" smtClean="0"/>
              <a:t> 12</a:t>
            </a:r>
          </a:p>
          <a:p>
            <a:endParaRPr lang="pt-PT" sz="2000" dirty="0"/>
          </a:p>
          <a:p>
            <a:r>
              <a:rPr lang="pt-PT" sz="2000" dirty="0" err="1" smtClean="0"/>
              <a:t>Digitalization</a:t>
            </a:r>
            <a:r>
              <a:rPr lang="pt-PT" sz="2000" dirty="0" smtClean="0"/>
              <a:t> 11</a:t>
            </a:r>
          </a:p>
          <a:p>
            <a:endParaRPr lang="pt-PT" sz="2000" dirty="0" smtClean="0"/>
          </a:p>
          <a:p>
            <a:r>
              <a:rPr lang="en-GB" sz="2000" dirty="0" smtClean="0"/>
              <a:t>Entrepreneurship 4</a:t>
            </a:r>
            <a:endParaRPr lang="en-GB" sz="2000" dirty="0"/>
          </a:p>
        </p:txBody>
      </p:sp>
      <p:sp>
        <p:nvSpPr>
          <p:cNvPr id="7" name="Retângulo 6"/>
          <p:cNvSpPr/>
          <p:nvPr/>
        </p:nvSpPr>
        <p:spPr>
          <a:xfrm>
            <a:off x="2619682" y="1010959"/>
            <a:ext cx="42578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/>
              <a:t>Regulatory Framework per </a:t>
            </a:r>
            <a:r>
              <a:rPr lang="en-GB" sz="2000" b="1" dirty="0" smtClean="0"/>
              <a:t>theme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222547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4"/>
          <p:cNvSpPr txBox="1">
            <a:spLocks noGrp="1"/>
          </p:cNvSpPr>
          <p:nvPr>
            <p:ph type="title"/>
          </p:nvPr>
        </p:nvSpPr>
        <p:spPr>
          <a:xfrm>
            <a:off x="1390526" y="636525"/>
            <a:ext cx="9188700" cy="4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PT" sz="2800"/>
              <a:t> WP 5.1 - National and EU Regulatory Framework	</a:t>
            </a:r>
            <a:endParaRPr/>
          </a:p>
        </p:txBody>
      </p:sp>
      <p:sp>
        <p:nvSpPr>
          <p:cNvPr id="116" name="Google Shape;116;p14"/>
          <p:cNvSpPr txBox="1">
            <a:spLocks noGrp="1"/>
          </p:cNvSpPr>
          <p:nvPr>
            <p:ph type="sldNum" idx="12"/>
          </p:nvPr>
        </p:nvSpPr>
        <p:spPr>
          <a:xfrm>
            <a:off x="9579756" y="7011239"/>
            <a:ext cx="212090" cy="158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3810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6</a:t>
            </a:fld>
            <a:endParaRPr/>
          </a:p>
        </p:txBody>
      </p:sp>
      <p:pic>
        <p:nvPicPr>
          <p:cNvPr id="119" name="Google Shape;119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617925" y="6780587"/>
            <a:ext cx="1930400" cy="551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14"/>
          <p:cNvPicPr preferRelativeResize="0"/>
          <p:nvPr/>
        </p:nvPicPr>
        <p:blipFill rotWithShape="1">
          <a:blip r:embed="rId4">
            <a:alphaModFix/>
          </a:blip>
          <a:srcRect t="5845" b="10772"/>
          <a:stretch/>
        </p:blipFill>
        <p:spPr>
          <a:xfrm>
            <a:off x="453073" y="6704375"/>
            <a:ext cx="1377878" cy="7011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tângulo 1"/>
          <p:cNvSpPr/>
          <p:nvPr/>
        </p:nvSpPr>
        <p:spPr>
          <a:xfrm>
            <a:off x="1390526" y="1952367"/>
            <a:ext cx="8025324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2400"/>
              </a:spcBef>
              <a:spcAft>
                <a:spcPts val="600"/>
              </a:spcAft>
            </a:pPr>
            <a:r>
              <a:rPr lang="en-GB" sz="2000" dirty="0">
                <a:solidFill>
                  <a:srgbClr val="3C4043"/>
                </a:solidFill>
                <a:latin typeface="Roboto"/>
              </a:rPr>
              <a:t>The list of regulatory frameworks identified is a working in </a:t>
            </a:r>
            <a:r>
              <a:rPr lang="en-GB" sz="2000" dirty="0" smtClean="0">
                <a:solidFill>
                  <a:srgbClr val="3C4043"/>
                </a:solidFill>
                <a:latin typeface="Roboto"/>
              </a:rPr>
              <a:t>progress!</a:t>
            </a:r>
            <a:endParaRPr lang="en-GB" dirty="0" smtClean="0">
              <a:solidFill>
                <a:srgbClr val="3C4043"/>
              </a:solidFill>
              <a:latin typeface="Roboto"/>
            </a:endParaRPr>
          </a:p>
          <a:p>
            <a:pPr algn="just">
              <a:spcBef>
                <a:spcPts val="2400"/>
              </a:spcBef>
              <a:spcAft>
                <a:spcPts val="600"/>
              </a:spcAft>
            </a:pPr>
            <a:r>
              <a:rPr lang="en-GB" sz="2000" dirty="0" smtClean="0">
                <a:solidFill>
                  <a:srgbClr val="3C4043"/>
                </a:solidFill>
                <a:latin typeface="Roboto"/>
              </a:rPr>
              <a:t>Partners </a:t>
            </a:r>
            <a:r>
              <a:rPr lang="en-GB" sz="2000" dirty="0">
                <a:solidFill>
                  <a:srgbClr val="3C4043"/>
                </a:solidFill>
                <a:latin typeface="Roboto"/>
              </a:rPr>
              <a:t>are incentivised to update the list</a:t>
            </a:r>
            <a:r>
              <a:rPr lang="en-GB" sz="2000" dirty="0" smtClean="0">
                <a:solidFill>
                  <a:srgbClr val="3C4043"/>
                </a:solidFill>
                <a:latin typeface="Roboto"/>
              </a:rPr>
              <a:t>.</a:t>
            </a:r>
            <a:endParaRPr lang="en-GB" b="1" dirty="0"/>
          </a:p>
          <a:p>
            <a:pPr>
              <a:spcBef>
                <a:spcPts val="2400"/>
              </a:spcBef>
              <a:spcAft>
                <a:spcPts val="600"/>
              </a:spcAft>
            </a:pPr>
            <a:r>
              <a:rPr lang="en-GB" sz="2000" dirty="0">
                <a:solidFill>
                  <a:srgbClr val="3C4043"/>
                </a:solidFill>
                <a:latin typeface="Roboto"/>
              </a:rPr>
              <a:t>The regulatory framework may help to identify gaps on training areas that can be proposed for future projects. </a:t>
            </a:r>
            <a:endParaRPr lang="en-GB" sz="2000" b="1" dirty="0">
              <a:effectLst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6"/>
          <p:cNvSpPr txBox="1">
            <a:spLocks noGrp="1"/>
          </p:cNvSpPr>
          <p:nvPr>
            <p:ph type="title"/>
          </p:nvPr>
        </p:nvSpPr>
        <p:spPr>
          <a:xfrm>
            <a:off x="5837106" y="5854327"/>
            <a:ext cx="4467900" cy="6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A8ECE"/>
              </a:buClr>
              <a:buSzPct val="100000"/>
              <a:buFont typeface="Arial"/>
              <a:buNone/>
            </a:pPr>
            <a:r>
              <a:rPr lang="pt-PT" sz="2800" i="1" dirty="0" err="1"/>
              <a:t>Thank</a:t>
            </a:r>
            <a:r>
              <a:rPr lang="pt-PT" sz="2800" i="1" dirty="0"/>
              <a:t> </a:t>
            </a:r>
            <a:r>
              <a:rPr lang="pt-PT" sz="2800" i="1" dirty="0" err="1"/>
              <a:t>you</a:t>
            </a:r>
            <a:r>
              <a:rPr lang="pt-PT" sz="2800" i="1" dirty="0"/>
              <a:t> for </a:t>
            </a:r>
            <a:r>
              <a:rPr lang="pt-PT" sz="2800" i="1" dirty="0" err="1"/>
              <a:t>your</a:t>
            </a:r>
            <a:r>
              <a:rPr lang="pt-PT" sz="2800" i="1" dirty="0"/>
              <a:t> </a:t>
            </a:r>
            <a:r>
              <a:rPr lang="pt-PT" sz="2800" i="1" dirty="0" err="1"/>
              <a:t>attention</a:t>
            </a:r>
            <a:r>
              <a:rPr lang="pt-PT" sz="2800" i="1" dirty="0" smtClean="0"/>
              <a:t>!</a:t>
            </a:r>
            <a:endParaRPr sz="2800" i="1" dirty="0"/>
          </a:p>
        </p:txBody>
      </p:sp>
      <p:sp>
        <p:nvSpPr>
          <p:cNvPr id="135" name="Google Shape;135;p16"/>
          <p:cNvSpPr txBox="1">
            <a:spLocks noGrp="1"/>
          </p:cNvSpPr>
          <p:nvPr>
            <p:ph type="sldNum" idx="12"/>
          </p:nvPr>
        </p:nvSpPr>
        <p:spPr>
          <a:xfrm>
            <a:off x="8202283" y="7287825"/>
            <a:ext cx="24060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7</a:t>
            </a:fld>
            <a:endParaRPr/>
          </a:p>
        </p:txBody>
      </p:sp>
      <p:grpSp>
        <p:nvGrpSpPr>
          <p:cNvPr id="136" name="Google Shape;136;p16"/>
          <p:cNvGrpSpPr/>
          <p:nvPr/>
        </p:nvGrpSpPr>
        <p:grpSpPr>
          <a:xfrm>
            <a:off x="1780319" y="661445"/>
            <a:ext cx="7132915" cy="4587560"/>
            <a:chOff x="561976" y="1122198"/>
            <a:chExt cx="8132385" cy="4163318"/>
          </a:xfrm>
        </p:grpSpPr>
        <p:pic>
          <p:nvPicPr>
            <p:cNvPr id="137" name="Google Shape;137;p16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2157590" y="2066517"/>
              <a:ext cx="1212821" cy="4580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8" name="Google Shape;138;p16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5532416" y="2200275"/>
              <a:ext cx="1230333" cy="5053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9" name="Google Shape;139;p16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561976" y="2000251"/>
              <a:ext cx="1327904" cy="39352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0" name="Google Shape;140;p16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2663018" y="1122198"/>
              <a:ext cx="1043939" cy="44102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1" name="Google Shape;141;p16"/>
            <p:cNvPicPr preferRelativeResize="0"/>
            <p:nvPr/>
          </p:nvPicPr>
          <p:blipFill rotWithShape="1">
            <a:blip r:embed="rId7">
              <a:alphaModFix/>
            </a:blip>
            <a:srcRect/>
            <a:stretch/>
          </p:blipFill>
          <p:spPr>
            <a:xfrm>
              <a:off x="1276350" y="1208500"/>
              <a:ext cx="1029789" cy="506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2" name="Google Shape;142;p16"/>
            <p:cNvPicPr preferRelativeResize="0"/>
            <p:nvPr/>
          </p:nvPicPr>
          <p:blipFill rotWithShape="1">
            <a:blip r:embed="rId8">
              <a:alphaModFix/>
            </a:blip>
            <a:srcRect/>
            <a:stretch/>
          </p:blipFill>
          <p:spPr>
            <a:xfrm>
              <a:off x="5018636" y="1238046"/>
              <a:ext cx="836817" cy="38740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3" name="Google Shape;143;p16"/>
            <p:cNvPicPr preferRelativeResize="0"/>
            <p:nvPr/>
          </p:nvPicPr>
          <p:blipFill rotWithShape="1">
            <a:blip r:embed="rId9">
              <a:alphaModFix/>
            </a:blip>
            <a:srcRect t="5845" b="10772"/>
            <a:stretch/>
          </p:blipFill>
          <p:spPr>
            <a:xfrm>
              <a:off x="3680341" y="2072855"/>
              <a:ext cx="1612671" cy="1524001"/>
            </a:xfrm>
            <a:prstGeom prst="rect">
              <a:avLst/>
            </a:prstGeom>
            <a:solidFill>
              <a:srgbClr val="ECECEC"/>
            </a:solidFill>
            <a:ln w="1905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000" algn="tl" rotWithShape="0">
                <a:srgbClr val="000000">
                  <a:alpha val="40780"/>
                </a:srgbClr>
              </a:outerShdw>
            </a:effectLst>
          </p:spPr>
        </p:pic>
        <p:pic>
          <p:nvPicPr>
            <p:cNvPr id="144" name="Google Shape;144;p16"/>
            <p:cNvPicPr preferRelativeResize="0"/>
            <p:nvPr/>
          </p:nvPicPr>
          <p:blipFill rotWithShape="1">
            <a:blip r:embed="rId10">
              <a:alphaModFix/>
            </a:blip>
            <a:srcRect/>
            <a:stretch/>
          </p:blipFill>
          <p:spPr>
            <a:xfrm>
              <a:off x="3868137" y="1181271"/>
              <a:ext cx="815570" cy="38100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5" name="Google Shape;145;p16"/>
            <p:cNvPicPr preferRelativeResize="0"/>
            <p:nvPr/>
          </p:nvPicPr>
          <p:blipFill rotWithShape="1">
            <a:blip r:embed="rId11">
              <a:alphaModFix/>
            </a:blip>
            <a:srcRect/>
            <a:stretch/>
          </p:blipFill>
          <p:spPr>
            <a:xfrm>
              <a:off x="6172069" y="1169372"/>
              <a:ext cx="1066717" cy="29380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6" name="Google Shape;146;p16"/>
            <p:cNvPicPr preferRelativeResize="0"/>
            <p:nvPr/>
          </p:nvPicPr>
          <p:blipFill rotWithShape="1">
            <a:blip r:embed="rId12">
              <a:alphaModFix/>
            </a:blip>
            <a:srcRect/>
            <a:stretch/>
          </p:blipFill>
          <p:spPr>
            <a:xfrm>
              <a:off x="6287488" y="3781425"/>
              <a:ext cx="1161062" cy="39849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7" name="Google Shape;147;p16"/>
            <p:cNvPicPr preferRelativeResize="0"/>
            <p:nvPr/>
          </p:nvPicPr>
          <p:blipFill rotWithShape="1">
            <a:blip r:embed="rId13">
              <a:alphaModFix/>
            </a:blip>
            <a:srcRect/>
            <a:stretch/>
          </p:blipFill>
          <p:spPr>
            <a:xfrm>
              <a:off x="6815763" y="2809875"/>
              <a:ext cx="470862" cy="53371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8" name="Google Shape;148;p16"/>
            <p:cNvPicPr preferRelativeResize="0"/>
            <p:nvPr/>
          </p:nvPicPr>
          <p:blipFill rotWithShape="1">
            <a:blip r:embed="rId14">
              <a:alphaModFix/>
            </a:blip>
            <a:srcRect/>
            <a:stretch/>
          </p:blipFill>
          <p:spPr>
            <a:xfrm>
              <a:off x="6075621" y="1762437"/>
              <a:ext cx="933218" cy="3319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9" name="Google Shape;149;p16"/>
            <p:cNvPicPr preferRelativeResize="0"/>
            <p:nvPr/>
          </p:nvPicPr>
          <p:blipFill rotWithShape="1">
            <a:blip r:embed="rId15">
              <a:alphaModFix/>
            </a:blip>
            <a:srcRect/>
            <a:stretch/>
          </p:blipFill>
          <p:spPr>
            <a:xfrm>
              <a:off x="1566545" y="2745885"/>
              <a:ext cx="540623" cy="47346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0" name="Google Shape;150;p16"/>
            <p:cNvPicPr preferRelativeResize="0"/>
            <p:nvPr/>
          </p:nvPicPr>
          <p:blipFill rotWithShape="1">
            <a:blip r:embed="rId16">
              <a:alphaModFix/>
            </a:blip>
            <a:srcRect/>
            <a:stretch/>
          </p:blipFill>
          <p:spPr>
            <a:xfrm>
              <a:off x="7294720" y="2107108"/>
              <a:ext cx="1399641" cy="39849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1" name="Google Shape;151;p16"/>
            <p:cNvPicPr preferRelativeResize="0"/>
            <p:nvPr/>
          </p:nvPicPr>
          <p:blipFill rotWithShape="1">
            <a:blip r:embed="rId17">
              <a:alphaModFix/>
            </a:blip>
            <a:srcRect/>
            <a:stretch/>
          </p:blipFill>
          <p:spPr>
            <a:xfrm>
              <a:off x="597715" y="2924175"/>
              <a:ext cx="669110" cy="57408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2" name="Google Shape;152;p16"/>
            <p:cNvPicPr preferRelativeResize="0"/>
            <p:nvPr/>
          </p:nvPicPr>
          <p:blipFill rotWithShape="1">
            <a:blip r:embed="rId18">
              <a:alphaModFix/>
            </a:blip>
            <a:srcRect/>
            <a:stretch/>
          </p:blipFill>
          <p:spPr>
            <a:xfrm>
              <a:off x="825416" y="3691053"/>
              <a:ext cx="689325" cy="57408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3" name="Google Shape;153;p16"/>
            <p:cNvPicPr preferRelativeResize="0"/>
            <p:nvPr/>
          </p:nvPicPr>
          <p:blipFill rotWithShape="1">
            <a:blip r:embed="rId19">
              <a:alphaModFix/>
            </a:blip>
            <a:srcRect b="-522"/>
            <a:stretch/>
          </p:blipFill>
          <p:spPr>
            <a:xfrm>
              <a:off x="2026757" y="3552775"/>
              <a:ext cx="1158230" cy="40031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4" name="Google Shape;154;p16"/>
            <p:cNvPicPr preferRelativeResize="0"/>
            <p:nvPr/>
          </p:nvPicPr>
          <p:blipFill rotWithShape="1">
            <a:blip r:embed="rId20">
              <a:alphaModFix/>
            </a:blip>
            <a:srcRect/>
            <a:stretch/>
          </p:blipFill>
          <p:spPr>
            <a:xfrm>
              <a:off x="4043766" y="4567171"/>
              <a:ext cx="613216" cy="67946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5" name="Google Shape;155;p16"/>
            <p:cNvPicPr preferRelativeResize="0"/>
            <p:nvPr/>
          </p:nvPicPr>
          <p:blipFill rotWithShape="1">
            <a:blip r:embed="rId21">
              <a:alphaModFix/>
            </a:blip>
            <a:srcRect t="-36649"/>
            <a:stretch/>
          </p:blipFill>
          <p:spPr>
            <a:xfrm>
              <a:off x="4071416" y="3654518"/>
              <a:ext cx="1070610" cy="5334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6" name="Google Shape;156;p16"/>
            <p:cNvPicPr preferRelativeResize="0"/>
            <p:nvPr/>
          </p:nvPicPr>
          <p:blipFill rotWithShape="1">
            <a:blip r:embed="rId22">
              <a:alphaModFix/>
            </a:blip>
            <a:srcRect l="10306" t="11628" r="8287" b="7894"/>
            <a:stretch/>
          </p:blipFill>
          <p:spPr>
            <a:xfrm>
              <a:off x="5592732" y="2995603"/>
              <a:ext cx="1013453" cy="57404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7" name="Google Shape;157;p16"/>
            <p:cNvPicPr preferRelativeResize="0"/>
            <p:nvPr/>
          </p:nvPicPr>
          <p:blipFill rotWithShape="1">
            <a:blip r:embed="rId23">
              <a:alphaModFix/>
            </a:blip>
            <a:srcRect/>
            <a:stretch/>
          </p:blipFill>
          <p:spPr>
            <a:xfrm>
              <a:off x="7734301" y="2717258"/>
              <a:ext cx="533100" cy="73039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8" name="Google Shape;158;p16"/>
            <p:cNvPicPr preferRelativeResize="0"/>
            <p:nvPr/>
          </p:nvPicPr>
          <p:blipFill rotWithShape="1">
            <a:blip r:embed="rId24">
              <a:alphaModFix/>
            </a:blip>
            <a:srcRect/>
            <a:stretch/>
          </p:blipFill>
          <p:spPr>
            <a:xfrm>
              <a:off x="2458901" y="2828557"/>
              <a:ext cx="931545" cy="37211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9" name="Google Shape;159;p16"/>
            <p:cNvPicPr preferRelativeResize="0"/>
            <p:nvPr/>
          </p:nvPicPr>
          <p:blipFill rotWithShape="1">
            <a:blip r:embed="rId25">
              <a:alphaModFix/>
            </a:blip>
            <a:srcRect l="-6469" t="-14360" r="-8844" b="-26703"/>
            <a:stretch/>
          </p:blipFill>
          <p:spPr>
            <a:xfrm>
              <a:off x="2056333" y="4481169"/>
              <a:ext cx="805136" cy="43751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0" name="Google Shape;160;p16"/>
            <p:cNvPicPr preferRelativeResize="0"/>
            <p:nvPr/>
          </p:nvPicPr>
          <p:blipFill rotWithShape="1">
            <a:blip r:embed="rId26">
              <a:alphaModFix/>
            </a:blip>
            <a:srcRect/>
            <a:stretch/>
          </p:blipFill>
          <p:spPr>
            <a:xfrm>
              <a:off x="2760419" y="4931054"/>
              <a:ext cx="908008" cy="35446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1" name="Google Shape;161;p16"/>
            <p:cNvPicPr preferRelativeResize="0"/>
            <p:nvPr/>
          </p:nvPicPr>
          <p:blipFill rotWithShape="1">
            <a:blip r:embed="rId27">
              <a:alphaModFix/>
            </a:blip>
            <a:srcRect/>
            <a:stretch/>
          </p:blipFill>
          <p:spPr>
            <a:xfrm>
              <a:off x="3184987" y="4049809"/>
              <a:ext cx="581827" cy="36909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2" name="Google Shape;162;p16"/>
            <p:cNvPicPr preferRelativeResize="0"/>
            <p:nvPr/>
          </p:nvPicPr>
          <p:blipFill rotWithShape="1">
            <a:blip r:embed="rId28">
              <a:alphaModFix/>
            </a:blip>
            <a:srcRect/>
            <a:stretch/>
          </p:blipFill>
          <p:spPr>
            <a:xfrm>
              <a:off x="5255719" y="4115348"/>
              <a:ext cx="922752" cy="5053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3" name="Google Shape;163;p16"/>
            <p:cNvPicPr preferRelativeResize="0"/>
            <p:nvPr/>
          </p:nvPicPr>
          <p:blipFill rotWithShape="1">
            <a:blip r:embed="rId29">
              <a:alphaModFix/>
            </a:blip>
            <a:srcRect b="-27339"/>
            <a:stretch/>
          </p:blipFill>
          <p:spPr>
            <a:xfrm>
              <a:off x="7080981" y="4452061"/>
              <a:ext cx="1229562" cy="3648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4" name="Google Shape;164;p16"/>
            <p:cNvPicPr preferRelativeResize="0"/>
            <p:nvPr/>
          </p:nvPicPr>
          <p:blipFill rotWithShape="1">
            <a:blip r:embed="rId30">
              <a:alphaModFix/>
            </a:blip>
            <a:srcRect/>
            <a:stretch/>
          </p:blipFill>
          <p:spPr>
            <a:xfrm>
              <a:off x="1301245" y="4222198"/>
              <a:ext cx="589280" cy="63879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5" name="Google Shape;165;p16"/>
            <p:cNvPicPr preferRelativeResize="0"/>
            <p:nvPr/>
          </p:nvPicPr>
          <p:blipFill rotWithShape="1">
            <a:blip r:embed="rId31">
              <a:alphaModFix/>
            </a:blip>
            <a:srcRect/>
            <a:stretch/>
          </p:blipFill>
          <p:spPr>
            <a:xfrm>
              <a:off x="5008283" y="4872678"/>
              <a:ext cx="2000556" cy="41121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6" name="Google Shape;166;p16"/>
            <p:cNvPicPr preferRelativeResize="0"/>
            <p:nvPr/>
          </p:nvPicPr>
          <p:blipFill rotWithShape="1">
            <a:blip r:embed="rId32">
              <a:alphaModFix/>
            </a:blip>
            <a:srcRect/>
            <a:stretch/>
          </p:blipFill>
          <p:spPr>
            <a:xfrm>
              <a:off x="7538778" y="1199484"/>
              <a:ext cx="680493" cy="66024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7" name="Google Shape;167;p16"/>
            <p:cNvPicPr preferRelativeResize="0"/>
            <p:nvPr/>
          </p:nvPicPr>
          <p:blipFill rotWithShape="1">
            <a:blip r:embed="rId33">
              <a:alphaModFix/>
            </a:blip>
            <a:srcRect/>
            <a:stretch/>
          </p:blipFill>
          <p:spPr>
            <a:xfrm>
              <a:off x="7516657" y="3765985"/>
              <a:ext cx="998693" cy="430682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562C1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294</Words>
  <Application>Microsoft Office PowerPoint</Application>
  <PresentationFormat>Personalizados</PresentationFormat>
  <Paragraphs>84</Paragraphs>
  <Slides>7</Slides>
  <Notes>6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7</vt:i4>
      </vt:variant>
    </vt:vector>
  </HeadingPairs>
  <TitlesOfParts>
    <vt:vector size="11" baseType="lpstr">
      <vt:lpstr>Arial</vt:lpstr>
      <vt:lpstr>Calibri</vt:lpstr>
      <vt:lpstr>Roboto</vt:lpstr>
      <vt:lpstr>Office Theme</vt:lpstr>
      <vt:lpstr>WP5.1 – National &amp; EU Regulatory Frameworks </vt:lpstr>
      <vt:lpstr> WP 5.1 - National and EU Regulatory Framework</vt:lpstr>
      <vt:lpstr> WP 5.1 - National and EU Regulatory Framework</vt:lpstr>
      <vt:lpstr>WP 5.1 - National and EU Regulatory Framework</vt:lpstr>
      <vt:lpstr>Apresentação do PowerPoint</vt:lpstr>
      <vt:lpstr> WP 5.1 - National and EU Regulatory Framework </vt:lpstr>
      <vt:lpstr>Thank you for your attention!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WP5.1 – National &amp; EU Regulatory Frameworks</dc:title>
  <dc:creator>Domingos Godinho</dc:creator>
  <cp:lastModifiedBy>Domingos Godinho</cp:lastModifiedBy>
  <cp:revision>12</cp:revision>
  <dcterms:modified xsi:type="dcterms:W3CDTF">2022-05-27T11:22:52Z</dcterms:modified>
</cp:coreProperties>
</file>