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61" r:id="rId3"/>
    <p:sldId id="289" r:id="rId4"/>
    <p:sldId id="291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103" autoAdjust="0"/>
  </p:normalViewPr>
  <p:slideViewPr>
    <p:cSldViewPr snapToGrid="0">
      <p:cViewPr varScale="1">
        <p:scale>
          <a:sx n="64" d="100"/>
          <a:sy n="64" d="100"/>
        </p:scale>
        <p:origin x="143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=""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=""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=""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=""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=""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=""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=""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=""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=""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=""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=""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=""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=""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=""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=""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=""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=""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=""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=""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-fields.eu/management/?q=funding-opportuniti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 smtClean="0">
                <a:solidFill>
                  <a:srgbClr val="2B8FCE"/>
                </a:solidFill>
                <a:latin typeface="+mn-lt"/>
              </a:rPr>
              <a:t>WP5 </a:t>
            </a:r>
            <a:r>
              <a:rPr lang="en-US" sz="4400" dirty="0">
                <a:solidFill>
                  <a:srgbClr val="2B8FCE"/>
                </a:solidFill>
                <a:latin typeface="+mn-lt"/>
              </a:rPr>
              <a:t>– Long term action </a:t>
            </a:r>
            <a:r>
              <a:rPr lang="en-US" sz="4400" dirty="0" smtClean="0">
                <a:solidFill>
                  <a:srgbClr val="2B8FCE"/>
                </a:solidFill>
                <a:latin typeface="+mn-lt"/>
              </a:rPr>
              <a:t>plan</a:t>
            </a:r>
            <a:endParaRPr lang="en-US" sz="4400" dirty="0">
              <a:solidFill>
                <a:srgbClr val="2B8FCE"/>
              </a:solidFill>
              <a:latin typeface="+mn-lt"/>
            </a:endParaRP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Lifelong Learning Platform</a:t>
            </a:r>
          </a:p>
          <a:p>
            <a:r>
              <a:rPr lang="en-US" dirty="0" smtClean="0">
                <a:latin typeface="+mn-lt"/>
              </a:rPr>
              <a:t>Erika Somlyay, </a:t>
            </a:r>
            <a:r>
              <a:rPr lang="en-US" dirty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rika.somlyay@lllplatform.eu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+mn-lt"/>
              </a:rPr>
              <a:t>TPM Paris</a:t>
            </a:r>
            <a:endParaRPr lang="en-US" sz="1800" b="1" dirty="0">
              <a:latin typeface="+mn-lt"/>
            </a:endParaRPr>
          </a:p>
          <a:p>
            <a:r>
              <a:rPr lang="en-US" sz="1800" dirty="0" smtClean="0">
                <a:latin typeface="+mn-lt"/>
              </a:rPr>
              <a:t>30-31/05/2022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C8FCE"/>
                </a:solidFill>
              </a:rPr>
              <a:t>WP5 </a:t>
            </a:r>
            <a:r>
              <a:rPr lang="en-US" dirty="0">
                <a:solidFill>
                  <a:srgbClr val="2C8FCE"/>
                </a:solidFill>
              </a:rPr>
              <a:t>– </a:t>
            </a:r>
            <a:r>
              <a:rPr lang="en-US" dirty="0" smtClean="0">
                <a:solidFill>
                  <a:srgbClr val="2C8FCE"/>
                </a:solidFill>
              </a:rPr>
              <a:t>T5.2 Funding opportunities</a:t>
            </a:r>
            <a:endParaRPr lang="en-US" dirty="0">
              <a:solidFill>
                <a:srgbClr val="2C8FCE"/>
              </a:solidFill>
            </a:endParaRP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+mn-lt"/>
              </a:rPr>
              <a:t>WP Start/end date: </a:t>
            </a:r>
            <a:r>
              <a:rPr lang="en-US" dirty="0" smtClean="0">
                <a:latin typeface="+mn-lt"/>
              </a:rPr>
              <a:t>M7-M24 (completed)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b="1" dirty="0">
                <a:latin typeface="+mn-lt"/>
              </a:rPr>
              <a:t>Partners </a:t>
            </a:r>
            <a:r>
              <a:rPr lang="en-US" b="1" dirty="0" smtClean="0">
                <a:latin typeface="+mn-lt"/>
              </a:rPr>
              <a:t>involved: </a:t>
            </a:r>
            <a:r>
              <a:rPr lang="en-US" dirty="0">
                <a:latin typeface="+mn-lt"/>
              </a:rPr>
              <a:t>CONFAGRI, WUR, ICOS, AERES, AP, UHOH, CERTH, ACTIA, GAIA, AC3A, </a:t>
            </a:r>
            <a:r>
              <a:rPr lang="en-US" dirty="0" smtClean="0">
                <a:latin typeface="+mn-lt"/>
              </a:rPr>
              <a:t>CONFAGRI PT</a:t>
            </a:r>
            <a:r>
              <a:rPr lang="en-US" dirty="0">
                <a:latin typeface="+mn-lt"/>
              </a:rPr>
              <a:t>, GZS, LVA, FIAB, FDE, INFOR, SEVT, EFVET, CEPI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pPr marL="0" indent="0">
              <a:buNone/>
            </a:pPr>
            <a:r>
              <a:rPr lang="en-US" dirty="0" smtClean="0">
                <a:latin typeface="+mn-lt"/>
              </a:rPr>
              <a:t>Main </a:t>
            </a:r>
            <a:r>
              <a:rPr lang="en-US" dirty="0">
                <a:latin typeface="+mn-lt"/>
              </a:rPr>
              <a:t>Objectives:</a:t>
            </a:r>
            <a:r>
              <a:rPr lang="nb-NO" b="1" dirty="0">
                <a:latin typeface="+mn-lt"/>
              </a:rPr>
              <a:t> </a:t>
            </a:r>
            <a:endParaRPr lang="nb-NO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List </a:t>
            </a:r>
            <a:r>
              <a:rPr lang="en-US" dirty="0">
                <a:latin typeface="+mn-lt"/>
              </a:rPr>
              <a:t>the funding opportunities available to support the skills strategies and the future use of FIELDS’ outputs.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Funding levels: (regional/national </a:t>
            </a:r>
            <a:r>
              <a:rPr lang="en-US" dirty="0">
                <a:latin typeface="+mn-lt"/>
              </a:rPr>
              <a:t>and EU levels</a:t>
            </a:r>
            <a:r>
              <a:rPr lang="en-US" dirty="0" smtClean="0">
                <a:latin typeface="+mn-lt"/>
              </a:rPr>
              <a:t>).</a:t>
            </a:r>
          </a:p>
          <a:p>
            <a:r>
              <a:rPr lang="en-US" dirty="0" smtClean="0">
                <a:latin typeface="+mn-lt"/>
              </a:rPr>
              <a:t>Main targets: 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b="1" dirty="0" err="1" smtClean="0">
                <a:latin typeface="+mn-lt"/>
              </a:rPr>
              <a:t>fundings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>
                <a:latin typeface="+mn-lt"/>
              </a:rPr>
              <a:t>to put into practice the strategy </a:t>
            </a:r>
            <a:r>
              <a:rPr lang="en-US" dirty="0">
                <a:latin typeface="+mn-lt"/>
              </a:rPr>
              <a:t>(implementation of training based on the developed curricula, policy making, </a:t>
            </a:r>
            <a:r>
              <a:rPr lang="en-US" dirty="0" err="1">
                <a:latin typeface="+mn-lt"/>
              </a:rPr>
              <a:t>etc</a:t>
            </a:r>
            <a:r>
              <a:rPr lang="en-US" dirty="0">
                <a:latin typeface="+mn-lt"/>
              </a:rPr>
              <a:t>) and </a:t>
            </a:r>
            <a:r>
              <a:rPr lang="en-US" dirty="0" smtClean="0">
                <a:latin typeface="+mn-lt"/>
              </a:rPr>
              <a:t>ii) </a:t>
            </a:r>
            <a:r>
              <a:rPr lang="en-US" b="1" dirty="0" err="1" smtClean="0">
                <a:latin typeface="+mn-lt"/>
              </a:rPr>
              <a:t>fundings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>
                <a:latin typeface="+mn-lt"/>
              </a:rPr>
              <a:t>to maintain and ensure the future use of the project outputs </a:t>
            </a:r>
            <a:r>
              <a:rPr lang="en-US" dirty="0">
                <a:latin typeface="+mn-lt"/>
              </a:rPr>
              <a:t>(platform maintenance and update). </a:t>
            </a:r>
            <a:endParaRPr lang="nb-NO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WP5 – T5.2 Funding opportunities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Task implementation</a:t>
            </a:r>
            <a:endParaRPr lang="en-US" b="1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27060" y="1965960"/>
            <a:ext cx="74898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criteria for selecting the funding opportunities were determined by LLLP after receiving feedback from partners. The funding opportunities must: </a:t>
            </a:r>
            <a:endParaRPr lang="en-US" dirty="0" smtClean="0"/>
          </a:p>
          <a:p>
            <a:pPr algn="just"/>
            <a:endParaRPr lang="en-US" dirty="0"/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en-US" dirty="0"/>
              <a:t>Be in the European Union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en-US" dirty="0"/>
              <a:t>Be relevant to the projects in terms of: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en-US" dirty="0"/>
              <a:t>Dealing with one or several topics: </a:t>
            </a:r>
            <a:r>
              <a:rPr lang="en-US" dirty="0" err="1"/>
              <a:t>digitalisation</a:t>
            </a:r>
            <a:r>
              <a:rPr lang="en-US" dirty="0"/>
              <a:t>, agriculture, forestry, (soft) skills, business/entrepreneurship, sustainability.</a:t>
            </a:r>
          </a:p>
          <a:p>
            <a:pPr marL="742950" lvl="1" indent="-285750" algn="just" fontAlgn="base">
              <a:buFont typeface="Arial" panose="020B0604020202020204" pitchFamily="34" charset="0"/>
              <a:buChar char="•"/>
            </a:pPr>
            <a:r>
              <a:rPr lang="en-US" dirty="0"/>
              <a:t>Partners to be eligible to apply for </a:t>
            </a:r>
            <a:r>
              <a:rPr lang="en-US" dirty="0" smtClean="0"/>
              <a:t>them</a:t>
            </a:r>
          </a:p>
          <a:p>
            <a:pPr lvl="1" algn="just" fontAlgn="base"/>
            <a:endParaRPr lang="en-US" dirty="0"/>
          </a:p>
          <a:p>
            <a:pPr algn="just"/>
            <a:r>
              <a:rPr lang="en-US" dirty="0"/>
              <a:t>The </a:t>
            </a:r>
            <a:r>
              <a:rPr lang="en-US" i="1" u="sng" dirty="0">
                <a:hlinkClick r:id="rId2"/>
              </a:rPr>
              <a:t>funding opportunities database</a:t>
            </a:r>
            <a:r>
              <a:rPr lang="en-US" dirty="0"/>
              <a:t>, which was overseen by UNITO, consists a table that includes thirteen columns for collecting basic information related to each specific funding </a:t>
            </a:r>
            <a:r>
              <a:rPr lang="en-US" dirty="0" smtClean="0"/>
              <a:t>opportunity.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3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WP5 – T5.2 Funding opportunities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038" y="950693"/>
            <a:ext cx="851077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2000" b="1" dirty="0" smtClean="0"/>
              <a:t>Task </a:t>
            </a:r>
            <a:r>
              <a:rPr lang="en-US" sz="2000" b="1" dirty="0" smtClean="0"/>
              <a:t>Results </a:t>
            </a:r>
            <a:r>
              <a:rPr lang="es-PE" sz="2000" b="1" dirty="0" smtClean="0"/>
              <a:t>(</a:t>
            </a:r>
            <a:r>
              <a:rPr lang="es-PE" sz="2000" b="1" dirty="0" err="1" smtClean="0"/>
              <a:t>see</a:t>
            </a:r>
            <a:r>
              <a:rPr lang="es-PE" sz="2000" b="1" dirty="0" smtClean="0"/>
              <a:t> </a:t>
            </a:r>
            <a:r>
              <a:rPr lang="es-PE" sz="2000" b="1" dirty="0" err="1" smtClean="0"/>
              <a:t>report</a:t>
            </a:r>
            <a:r>
              <a:rPr lang="es-PE" sz="2000" b="1" dirty="0" smtClean="0"/>
              <a:t>)</a:t>
            </a:r>
            <a:endParaRPr lang="en-US" sz="2000" b="1" dirty="0" smtClean="0"/>
          </a:p>
          <a:p>
            <a:pPr algn="just" fontAlgn="base"/>
            <a:endParaRPr lang="en-US" b="1" dirty="0" smtClean="0"/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r>
              <a:rPr lang="en-US" b="1" dirty="0" smtClean="0"/>
              <a:t>Project themes: </a:t>
            </a:r>
            <a:r>
              <a:rPr lang="en-US" dirty="0" smtClean="0"/>
              <a:t>most </a:t>
            </a:r>
            <a:r>
              <a:rPr lang="en-US" dirty="0"/>
              <a:t>prominent </a:t>
            </a:r>
            <a:r>
              <a:rPr lang="en-US" dirty="0" err="1" smtClean="0"/>
              <a:t>digitalisation</a:t>
            </a:r>
            <a:r>
              <a:rPr lang="en-US" dirty="0" smtClean="0"/>
              <a:t> and less prominent </a:t>
            </a:r>
            <a:r>
              <a:rPr lang="en-US" dirty="0" err="1" smtClean="0"/>
              <a:t>bioeconomy</a:t>
            </a:r>
            <a:r>
              <a:rPr lang="en-US" dirty="0" smtClean="0"/>
              <a:t>.</a:t>
            </a:r>
          </a:p>
          <a:p>
            <a:pPr marL="285750" indent="-285750" algn="just" fontAlgn="base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Funding: </a:t>
            </a:r>
            <a:r>
              <a:rPr lang="en-US" dirty="0" smtClean="0"/>
              <a:t>most prominent national level and level of funding under </a:t>
            </a:r>
            <a:r>
              <a:rPr lang="en-US" dirty="0"/>
              <a:t>the 100,000 euros funding </a:t>
            </a:r>
            <a:r>
              <a:rPr lang="en-US" dirty="0" smtClean="0"/>
              <a:t>mark.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Beneficiaries</a:t>
            </a:r>
            <a:r>
              <a:rPr lang="en-US" b="1" dirty="0"/>
              <a:t>:</a:t>
            </a:r>
            <a:r>
              <a:rPr lang="en-US" b="1" dirty="0" smtClean="0"/>
              <a:t> </a:t>
            </a:r>
            <a:r>
              <a:rPr lang="en-US" dirty="0"/>
              <a:t>the funding opportunities which target both private and public </a:t>
            </a:r>
            <a:r>
              <a:rPr lang="en-US" dirty="0" err="1"/>
              <a:t>organisations</a:t>
            </a:r>
            <a:r>
              <a:rPr lang="en-US" dirty="0"/>
              <a:t> had the biggest </a:t>
            </a:r>
            <a:r>
              <a:rPr lang="en-US" dirty="0" smtClean="0"/>
              <a:t>proportion. </a:t>
            </a: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Partners feedback: </a:t>
            </a:r>
            <a:endParaRPr lang="en-US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Funding </a:t>
            </a:r>
            <a:r>
              <a:rPr lang="en-US" b="1" dirty="0" err="1" smtClean="0"/>
              <a:t>programmes</a:t>
            </a:r>
            <a:r>
              <a:rPr lang="en-US" b="1" dirty="0" smtClean="0"/>
              <a:t>:</a:t>
            </a:r>
            <a:r>
              <a:rPr lang="en-US" dirty="0" smtClean="0"/>
              <a:t> EU </a:t>
            </a:r>
            <a:r>
              <a:rPr lang="en-US" dirty="0"/>
              <a:t>level funding </a:t>
            </a:r>
            <a:r>
              <a:rPr lang="en-US" dirty="0" err="1" smtClean="0"/>
              <a:t>programmes</a:t>
            </a:r>
            <a:r>
              <a:rPr lang="en-US" dirty="0" smtClean="0"/>
              <a:t> </a:t>
            </a:r>
            <a:r>
              <a:rPr lang="en-US" dirty="0"/>
              <a:t>among which Erasmus+ is the most popular </a:t>
            </a:r>
            <a:r>
              <a:rPr lang="en-US" dirty="0" smtClean="0"/>
              <a:t>option. </a:t>
            </a:r>
            <a:endParaRPr lang="en-U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b="1" dirty="0" smtClean="0"/>
              <a:t>New applications: </a:t>
            </a:r>
            <a:r>
              <a:rPr lang="en-US" dirty="0" smtClean="0"/>
              <a:t>involving </a:t>
            </a:r>
            <a:r>
              <a:rPr lang="en-US" dirty="0"/>
              <a:t>FIELDS partners for joint </a:t>
            </a:r>
            <a:r>
              <a:rPr lang="en-US" dirty="0" smtClean="0"/>
              <a:t>applications, joint </a:t>
            </a:r>
            <a:r>
              <a:rPr lang="en-US" dirty="0"/>
              <a:t>applications would be better suited for some of them </a:t>
            </a:r>
            <a:r>
              <a:rPr lang="en-US" dirty="0" smtClean="0"/>
              <a:t>and they are open to applying </a:t>
            </a:r>
            <a:r>
              <a:rPr lang="en-US" dirty="0"/>
              <a:t>with partners if invited </a:t>
            </a:r>
            <a:r>
              <a:rPr lang="en-US" dirty="0" smtClean="0"/>
              <a:t>to </a:t>
            </a:r>
            <a:r>
              <a:rPr lang="en-US" dirty="0"/>
              <a:t>suitable calls. </a:t>
            </a:r>
            <a:endParaRPr lang="en-U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b="1" dirty="0"/>
              <a:t>O</a:t>
            </a:r>
            <a:r>
              <a:rPr lang="en-US" b="1" dirty="0" smtClean="0"/>
              <a:t>bjectives </a:t>
            </a:r>
            <a:r>
              <a:rPr lang="en-US" b="1" dirty="0"/>
              <a:t>and </a:t>
            </a:r>
            <a:r>
              <a:rPr lang="en-US" b="1" dirty="0" smtClean="0"/>
              <a:t>topics: </a:t>
            </a:r>
            <a:r>
              <a:rPr lang="en-US" dirty="0"/>
              <a:t>exchanging good </a:t>
            </a:r>
            <a:r>
              <a:rPr lang="en-US" dirty="0" err="1"/>
              <a:t>practises</a:t>
            </a:r>
            <a:r>
              <a:rPr lang="en-US" dirty="0"/>
              <a:t>, improving training methodologies, climate change mitigation, waste prevention, food safety, and technology developments.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62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WP5 – T5.2 Funding opportunities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628650" y="1088870"/>
            <a:ext cx="7886700" cy="5641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+mn-lt"/>
              </a:rPr>
              <a:t>Task </a:t>
            </a:r>
            <a:r>
              <a:rPr lang="en-US" sz="2400" b="1" dirty="0" smtClean="0">
                <a:latin typeface="+mn-lt"/>
              </a:rPr>
              <a:t>conclusions, recommendations </a:t>
            </a:r>
            <a:r>
              <a:rPr lang="en-US" sz="2400" b="1" dirty="0" smtClean="0">
                <a:latin typeface="+mn-lt"/>
              </a:rPr>
              <a:t>and next steps</a:t>
            </a:r>
          </a:p>
          <a:p>
            <a:pPr marL="0" indent="0">
              <a:buNone/>
            </a:pPr>
            <a:endParaRPr lang="en-US" sz="1800" b="1" dirty="0">
              <a:latin typeface="+mn-lt"/>
            </a:endParaRPr>
          </a:p>
          <a:p>
            <a:pPr fontAlgn="base"/>
            <a:r>
              <a:rPr lang="en-US" sz="1800" dirty="0">
                <a:latin typeface="+mn-lt"/>
              </a:rPr>
              <a:t>There is a wide range of funding opportunities for project partners covering the different project themes and at different levels (EU, National and Regional). </a:t>
            </a:r>
            <a:endParaRPr lang="en-US" sz="1800" dirty="0" smtClean="0">
              <a:latin typeface="+mn-lt"/>
            </a:endParaRPr>
          </a:p>
          <a:p>
            <a:pPr fontAlgn="base"/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database will be a helpful tool for the sustainability of the project but to be successful it needs to remain useful to partners. </a:t>
            </a:r>
            <a:r>
              <a:rPr lang="en-US" sz="1800" b="1" dirty="0" smtClean="0">
                <a:latin typeface="+mn-lt"/>
              </a:rPr>
              <a:t>NEW CALL FOR UPDATES - FALL 2022</a:t>
            </a:r>
            <a:endParaRPr lang="en-US" sz="1800" b="1" dirty="0">
              <a:latin typeface="+mn-lt"/>
            </a:endParaRPr>
          </a:p>
          <a:p>
            <a:pPr fontAlgn="base"/>
            <a:r>
              <a:rPr lang="en-US" sz="1800" dirty="0">
                <a:latin typeface="+mn-lt"/>
              </a:rPr>
              <a:t>This also means that the database can be useful for current and future project tasks/activities. </a:t>
            </a:r>
            <a:endParaRPr lang="en-US" sz="1800" dirty="0" smtClean="0">
              <a:latin typeface="+mn-lt"/>
            </a:endParaRPr>
          </a:p>
          <a:p>
            <a:pPr lvl="1" fontAlgn="base"/>
            <a:r>
              <a:rPr lang="en-US" sz="1800" b="1" dirty="0" smtClean="0">
                <a:latin typeface="+mn-lt"/>
              </a:rPr>
              <a:t>WP </a:t>
            </a:r>
            <a:r>
              <a:rPr lang="en-US" sz="1800" b="1" dirty="0">
                <a:latin typeface="+mn-lt"/>
              </a:rPr>
              <a:t>3 and WP </a:t>
            </a:r>
            <a:r>
              <a:rPr lang="en-US" sz="1800" b="1" dirty="0" smtClean="0">
                <a:latin typeface="+mn-lt"/>
              </a:rPr>
              <a:t>4: </a:t>
            </a:r>
            <a:r>
              <a:rPr lang="en-US" sz="1800" dirty="0">
                <a:latin typeface="+mn-lt"/>
              </a:rPr>
              <a:t>to connect the work they are doing with potential opportunities to further develop their deliverables. </a:t>
            </a:r>
            <a:endParaRPr lang="en-US" sz="1800" dirty="0" smtClean="0">
              <a:latin typeface="+mn-lt"/>
            </a:endParaRPr>
          </a:p>
          <a:p>
            <a:pPr fontAlgn="base"/>
            <a:r>
              <a:rPr lang="en-US" sz="1800" dirty="0" smtClean="0">
                <a:latin typeface="+mn-lt"/>
              </a:rPr>
              <a:t>It </a:t>
            </a:r>
            <a:r>
              <a:rPr lang="en-US" sz="1800" dirty="0">
                <a:latin typeface="+mn-lt"/>
              </a:rPr>
              <a:t>is also recommended to provide opportunities for partners to share their new project ideas </a:t>
            </a:r>
            <a:r>
              <a:rPr lang="en-US" sz="1800" b="1" dirty="0">
                <a:latin typeface="+mn-lt"/>
              </a:rPr>
              <a:t>during FIELDS work package or task meetings and/or coordinate specific project brainstorming </a:t>
            </a:r>
            <a:r>
              <a:rPr lang="en-US" sz="1800" b="1" dirty="0" smtClean="0">
                <a:latin typeface="+mn-lt"/>
              </a:rPr>
              <a:t>meetings.</a:t>
            </a:r>
            <a:endParaRPr lang="en-US" sz="1800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3385</TotalTime>
  <Words>432</Words>
  <Application>Microsoft Office PowerPoint</Application>
  <PresentationFormat>On-screen Show 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Bahnschrift Light Condensed</vt:lpstr>
      <vt:lpstr>Calibri</vt:lpstr>
      <vt:lpstr>CoLLaboratE-ThemeNew</vt:lpstr>
      <vt:lpstr>WP5 – Long term action plan</vt:lpstr>
      <vt:lpstr>WP5 – T5.2 Funding opportunities</vt:lpstr>
      <vt:lpstr>WP5 – T5.2 Funding opportunities</vt:lpstr>
      <vt:lpstr>WP5 – T5.2 Funding opportunities</vt:lpstr>
      <vt:lpstr>WP5 – T5.2 Funding opportunities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Utilisateur</cp:lastModifiedBy>
  <cp:revision>100</cp:revision>
  <dcterms:created xsi:type="dcterms:W3CDTF">2018-10-15T13:11:22Z</dcterms:created>
  <dcterms:modified xsi:type="dcterms:W3CDTF">2022-05-27T12:00:52Z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