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61" r:id="rId3"/>
    <p:sldId id="301" r:id="rId4"/>
    <p:sldId id="289" r:id="rId5"/>
    <p:sldId id="303" r:id="rId6"/>
    <p:sldId id="286" r:id="rId7"/>
    <p:sldId id="290" r:id="rId8"/>
    <p:sldId id="292" r:id="rId9"/>
    <p:sldId id="304" r:id="rId10"/>
    <p:sldId id="300" r:id="rId11"/>
    <p:sldId id="266" r:id="rId12"/>
    <p:sldId id="28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4033"/>
    <a:srgbClr val="8C5C16"/>
    <a:srgbClr val="2A8ECE"/>
    <a:srgbClr val="2B8ECE"/>
    <a:srgbClr val="2B8FCE"/>
    <a:srgbClr val="87CDD1"/>
    <a:srgbClr val="304A89"/>
    <a:srgbClr val="2C8FCE"/>
    <a:srgbClr val="344F5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660"/>
  </p:normalViewPr>
  <p:slideViewPr>
    <p:cSldViewPr snapToGrid="0">
      <p:cViewPr varScale="1">
        <p:scale>
          <a:sx n="108" d="100"/>
          <a:sy n="108" d="100"/>
        </p:scale>
        <p:origin x="8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hyperlink" Target="https://docs.google.com/document/d/1ZYE05nNLy3rGW3jtqhz9VGy9eo_fB3qafwDnxX1PYlg/edit?usp=sharing"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docs.google.com/document/d/1ZYE05nNLy3rGW3jtqhz9VGy9eo_fB3qafwDnxX1PYlg/edit?usp=sharing"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9FD419-E18D-4034-BA4A-451B8464A332}"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2B73D914-D28D-4CC6-804A-DCE059BBE7B3}">
      <dgm:prSet/>
      <dgm:spPr/>
      <dgm:t>
        <a:bodyPr/>
        <a:lstStyle/>
        <a:p>
          <a:r>
            <a:rPr lang="en-US" dirty="0"/>
            <a:t>According to the description of work, more precise performance indicators should be added during the project implementation in WP6. For each indicator, a numerical target is needed to be set and validated by the partners</a:t>
          </a:r>
        </a:p>
      </dgm:t>
    </dgm:pt>
    <dgm:pt modelId="{91B6E68C-DC2F-44DA-A544-F1BA97B5E302}" type="parTrans" cxnId="{A9E93E02-0543-41BE-BA15-52A06969B09E}">
      <dgm:prSet/>
      <dgm:spPr/>
      <dgm:t>
        <a:bodyPr/>
        <a:lstStyle/>
        <a:p>
          <a:endParaRPr lang="en-US"/>
        </a:p>
      </dgm:t>
    </dgm:pt>
    <dgm:pt modelId="{E6F744DE-8B2D-48B4-9615-523DA77031D4}" type="sibTrans" cxnId="{A9E93E02-0543-41BE-BA15-52A06969B09E}">
      <dgm:prSet/>
      <dgm:spPr/>
      <dgm:t>
        <a:bodyPr/>
        <a:lstStyle/>
        <a:p>
          <a:endParaRPr lang="en-US"/>
        </a:p>
      </dgm:t>
    </dgm:pt>
    <dgm:pt modelId="{CBF346B5-F388-47E1-BE7B-42D94D7C2EFC}">
      <dgm:prSet custT="1"/>
      <dgm:spPr/>
      <dgm:t>
        <a:bodyPr/>
        <a:lstStyle/>
        <a:p>
          <a:r>
            <a:rPr lang="en-US" sz="2000" dirty="0"/>
            <a:t>A draft of the qualitative and quantitative indicators with numerical targets is available for additions/corrections on: </a:t>
          </a:r>
        </a:p>
        <a:p>
          <a:r>
            <a:rPr lang="en-US" sz="2000" dirty="0">
              <a:hlinkClick xmlns:r="http://schemas.openxmlformats.org/officeDocument/2006/relationships" r:id="rId1"/>
            </a:rPr>
            <a:t>https://docs.google.com/document/d/1ZYE05nNLy3rGW3jtqhz9VGy9eo_fB3qafwDnxX1PYlg/edit?usp=sharing</a:t>
          </a:r>
          <a:endParaRPr lang="en-US" sz="2000" dirty="0"/>
        </a:p>
        <a:p>
          <a:endParaRPr lang="en-US" sz="1000" dirty="0"/>
        </a:p>
      </dgm:t>
    </dgm:pt>
    <dgm:pt modelId="{4C4C0857-1951-4D4E-9D27-6C176BADF9FC}" type="parTrans" cxnId="{4B85B0BD-4AF6-4C05-9647-D9BB192253B0}">
      <dgm:prSet/>
      <dgm:spPr/>
      <dgm:t>
        <a:bodyPr/>
        <a:lstStyle/>
        <a:p>
          <a:endParaRPr lang="en-US"/>
        </a:p>
      </dgm:t>
    </dgm:pt>
    <dgm:pt modelId="{56DFC727-2AE2-4C47-805F-0CF68E4C00FD}" type="sibTrans" cxnId="{4B85B0BD-4AF6-4C05-9647-D9BB192253B0}">
      <dgm:prSet/>
      <dgm:spPr/>
      <dgm:t>
        <a:bodyPr/>
        <a:lstStyle/>
        <a:p>
          <a:endParaRPr lang="en-US"/>
        </a:p>
      </dgm:t>
    </dgm:pt>
    <dgm:pt modelId="{8B8D0216-9DE1-4FDA-85C9-A307115EC8C6}" type="pres">
      <dgm:prSet presAssocID="{289FD419-E18D-4034-BA4A-451B8464A332}" presName="outerComposite" presStyleCnt="0">
        <dgm:presLayoutVars>
          <dgm:chMax val="5"/>
          <dgm:dir/>
          <dgm:resizeHandles val="exact"/>
        </dgm:presLayoutVars>
      </dgm:prSet>
      <dgm:spPr/>
    </dgm:pt>
    <dgm:pt modelId="{65B71E9F-1CD7-47D6-A653-E8B969F26EA4}" type="pres">
      <dgm:prSet presAssocID="{289FD419-E18D-4034-BA4A-451B8464A332}" presName="dummyMaxCanvas" presStyleCnt="0">
        <dgm:presLayoutVars/>
      </dgm:prSet>
      <dgm:spPr/>
    </dgm:pt>
    <dgm:pt modelId="{DA5B8AD6-1020-480B-AB26-8A36121DCB44}" type="pres">
      <dgm:prSet presAssocID="{289FD419-E18D-4034-BA4A-451B8464A332}" presName="TwoNodes_1" presStyleLbl="node1" presStyleIdx="0" presStyleCnt="2">
        <dgm:presLayoutVars>
          <dgm:bulletEnabled val="1"/>
        </dgm:presLayoutVars>
      </dgm:prSet>
      <dgm:spPr/>
    </dgm:pt>
    <dgm:pt modelId="{2D3CD9CE-9A9E-428E-B76D-1B5A0CC71439}" type="pres">
      <dgm:prSet presAssocID="{289FD419-E18D-4034-BA4A-451B8464A332}" presName="TwoNodes_2" presStyleLbl="node1" presStyleIdx="1" presStyleCnt="2">
        <dgm:presLayoutVars>
          <dgm:bulletEnabled val="1"/>
        </dgm:presLayoutVars>
      </dgm:prSet>
      <dgm:spPr/>
    </dgm:pt>
    <dgm:pt modelId="{32B512C4-B1A1-48D7-AB46-EF18AE324254}" type="pres">
      <dgm:prSet presAssocID="{289FD419-E18D-4034-BA4A-451B8464A332}" presName="TwoConn_1-2" presStyleLbl="fgAccFollowNode1" presStyleIdx="0" presStyleCnt="1" custLinFactNeighborX="-26493">
        <dgm:presLayoutVars>
          <dgm:bulletEnabled val="1"/>
        </dgm:presLayoutVars>
      </dgm:prSet>
      <dgm:spPr/>
    </dgm:pt>
    <dgm:pt modelId="{5327BF27-3789-4400-9B54-B47B886EF5D5}" type="pres">
      <dgm:prSet presAssocID="{289FD419-E18D-4034-BA4A-451B8464A332}" presName="TwoNodes_1_text" presStyleLbl="node1" presStyleIdx="1" presStyleCnt="2">
        <dgm:presLayoutVars>
          <dgm:bulletEnabled val="1"/>
        </dgm:presLayoutVars>
      </dgm:prSet>
      <dgm:spPr/>
    </dgm:pt>
    <dgm:pt modelId="{DC612E85-1309-4655-8BC7-F18C6FE0D10D}" type="pres">
      <dgm:prSet presAssocID="{289FD419-E18D-4034-BA4A-451B8464A332}" presName="TwoNodes_2_text" presStyleLbl="node1" presStyleIdx="1" presStyleCnt="2">
        <dgm:presLayoutVars>
          <dgm:bulletEnabled val="1"/>
        </dgm:presLayoutVars>
      </dgm:prSet>
      <dgm:spPr/>
    </dgm:pt>
  </dgm:ptLst>
  <dgm:cxnLst>
    <dgm:cxn modelId="{A9E93E02-0543-41BE-BA15-52A06969B09E}" srcId="{289FD419-E18D-4034-BA4A-451B8464A332}" destId="{2B73D914-D28D-4CC6-804A-DCE059BBE7B3}" srcOrd="0" destOrd="0" parTransId="{91B6E68C-DC2F-44DA-A544-F1BA97B5E302}" sibTransId="{E6F744DE-8B2D-48B4-9615-523DA77031D4}"/>
    <dgm:cxn modelId="{77A17605-BE7F-4B73-9C34-4E9B50805CF8}" type="presOf" srcId="{2B73D914-D28D-4CC6-804A-DCE059BBE7B3}" destId="{DA5B8AD6-1020-480B-AB26-8A36121DCB44}" srcOrd="0" destOrd="0" presId="urn:microsoft.com/office/officeart/2005/8/layout/vProcess5"/>
    <dgm:cxn modelId="{E173E63E-2377-4C06-B293-BE19B313FEFB}" type="presOf" srcId="{2B73D914-D28D-4CC6-804A-DCE059BBE7B3}" destId="{5327BF27-3789-4400-9B54-B47B886EF5D5}" srcOrd="1" destOrd="0" presId="urn:microsoft.com/office/officeart/2005/8/layout/vProcess5"/>
    <dgm:cxn modelId="{9880A0AA-CC64-4869-AD04-E829ABA35AE4}" type="presOf" srcId="{289FD419-E18D-4034-BA4A-451B8464A332}" destId="{8B8D0216-9DE1-4FDA-85C9-A307115EC8C6}" srcOrd="0" destOrd="0" presId="urn:microsoft.com/office/officeart/2005/8/layout/vProcess5"/>
    <dgm:cxn modelId="{A4FDCDAC-D44D-4A55-BF1F-8DF118BE1136}" type="presOf" srcId="{CBF346B5-F388-47E1-BE7B-42D94D7C2EFC}" destId="{DC612E85-1309-4655-8BC7-F18C6FE0D10D}" srcOrd="1" destOrd="0" presId="urn:microsoft.com/office/officeart/2005/8/layout/vProcess5"/>
    <dgm:cxn modelId="{4B85B0BD-4AF6-4C05-9647-D9BB192253B0}" srcId="{289FD419-E18D-4034-BA4A-451B8464A332}" destId="{CBF346B5-F388-47E1-BE7B-42D94D7C2EFC}" srcOrd="1" destOrd="0" parTransId="{4C4C0857-1951-4D4E-9D27-6C176BADF9FC}" sibTransId="{56DFC727-2AE2-4C47-805F-0CF68E4C00FD}"/>
    <dgm:cxn modelId="{4FCC51CE-7A84-40E7-857D-663BEA37046D}" type="presOf" srcId="{E6F744DE-8B2D-48B4-9615-523DA77031D4}" destId="{32B512C4-B1A1-48D7-AB46-EF18AE324254}" srcOrd="0" destOrd="0" presId="urn:microsoft.com/office/officeart/2005/8/layout/vProcess5"/>
    <dgm:cxn modelId="{A9E54BDC-F633-4062-B2B2-3604C918FF20}" type="presOf" srcId="{CBF346B5-F388-47E1-BE7B-42D94D7C2EFC}" destId="{2D3CD9CE-9A9E-428E-B76D-1B5A0CC71439}" srcOrd="0" destOrd="0" presId="urn:microsoft.com/office/officeart/2005/8/layout/vProcess5"/>
    <dgm:cxn modelId="{9DB7A61A-E0E3-4ACE-840C-3D564FEA7D86}" type="presParOf" srcId="{8B8D0216-9DE1-4FDA-85C9-A307115EC8C6}" destId="{65B71E9F-1CD7-47D6-A653-E8B969F26EA4}" srcOrd="0" destOrd="0" presId="urn:microsoft.com/office/officeart/2005/8/layout/vProcess5"/>
    <dgm:cxn modelId="{70958333-9C58-4EFA-854D-F266000AE6C8}" type="presParOf" srcId="{8B8D0216-9DE1-4FDA-85C9-A307115EC8C6}" destId="{DA5B8AD6-1020-480B-AB26-8A36121DCB44}" srcOrd="1" destOrd="0" presId="urn:microsoft.com/office/officeart/2005/8/layout/vProcess5"/>
    <dgm:cxn modelId="{BC6EB972-B007-4C44-8797-B611FB5C14D7}" type="presParOf" srcId="{8B8D0216-9DE1-4FDA-85C9-A307115EC8C6}" destId="{2D3CD9CE-9A9E-428E-B76D-1B5A0CC71439}" srcOrd="2" destOrd="0" presId="urn:microsoft.com/office/officeart/2005/8/layout/vProcess5"/>
    <dgm:cxn modelId="{87C2F4FD-A5DE-42F4-A0A7-44DF1A3F6939}" type="presParOf" srcId="{8B8D0216-9DE1-4FDA-85C9-A307115EC8C6}" destId="{32B512C4-B1A1-48D7-AB46-EF18AE324254}" srcOrd="3" destOrd="0" presId="urn:microsoft.com/office/officeart/2005/8/layout/vProcess5"/>
    <dgm:cxn modelId="{26BC2D83-0121-4F47-93BD-5E2F057D5F56}" type="presParOf" srcId="{8B8D0216-9DE1-4FDA-85C9-A307115EC8C6}" destId="{5327BF27-3789-4400-9B54-B47B886EF5D5}" srcOrd="4" destOrd="0" presId="urn:microsoft.com/office/officeart/2005/8/layout/vProcess5"/>
    <dgm:cxn modelId="{EB05B8E3-9DE8-4E7C-AAED-E3D788F8E75D}" type="presParOf" srcId="{8B8D0216-9DE1-4FDA-85C9-A307115EC8C6}" destId="{DC612E85-1309-4655-8BC7-F18C6FE0D10D}"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B8AD6-1020-480B-AB26-8A36121DCB44}">
      <dsp:nvSpPr>
        <dsp:cNvPr id="0" name=""/>
        <dsp:cNvSpPr/>
      </dsp:nvSpPr>
      <dsp:spPr>
        <a:xfrm>
          <a:off x="0" y="0"/>
          <a:ext cx="8938260" cy="19586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According to the description of work, more precise performance indicators should be added during the project implementation in WP6. For each indicator, a numerical target is needed to be set and validated by the partners</a:t>
          </a:r>
        </a:p>
      </dsp:txBody>
      <dsp:txXfrm>
        <a:off x="57367" y="57367"/>
        <a:ext cx="6913847" cy="1843910"/>
      </dsp:txXfrm>
    </dsp:sp>
    <dsp:sp modelId="{2D3CD9CE-9A9E-428E-B76D-1B5A0CC71439}">
      <dsp:nvSpPr>
        <dsp:cNvPr id="0" name=""/>
        <dsp:cNvSpPr/>
      </dsp:nvSpPr>
      <dsp:spPr>
        <a:xfrm>
          <a:off x="1577339" y="2393899"/>
          <a:ext cx="8938260" cy="1958644"/>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A draft of the qualitative and quantitative indicators with numerical targets is available for additions/corrections on: </a:t>
          </a:r>
        </a:p>
        <a:p>
          <a:pPr marL="0" lvl="0" indent="0" algn="l" defTabSz="889000">
            <a:lnSpc>
              <a:spcPct val="90000"/>
            </a:lnSpc>
            <a:spcBef>
              <a:spcPct val="0"/>
            </a:spcBef>
            <a:spcAft>
              <a:spcPct val="35000"/>
            </a:spcAft>
            <a:buNone/>
          </a:pPr>
          <a:r>
            <a:rPr lang="en-US" sz="2000" kern="1200" dirty="0">
              <a:hlinkClick xmlns:r="http://schemas.openxmlformats.org/officeDocument/2006/relationships" r:id="rId1"/>
            </a:rPr>
            <a:t>https://docs.google.com/document/d/1ZYE05nNLy3rGW3jtqhz9VGy9eo_fB3qafwDnxX1PYlg/edit?usp=sharing</a:t>
          </a:r>
          <a:endParaRPr lang="en-US" sz="2000" kern="1200" dirty="0"/>
        </a:p>
        <a:p>
          <a:pPr marL="0" lvl="0" indent="0" algn="l" defTabSz="889000">
            <a:lnSpc>
              <a:spcPct val="90000"/>
            </a:lnSpc>
            <a:spcBef>
              <a:spcPct val="0"/>
            </a:spcBef>
            <a:spcAft>
              <a:spcPct val="35000"/>
            </a:spcAft>
            <a:buNone/>
          </a:pPr>
          <a:endParaRPr lang="en-US" sz="1000" kern="1200" dirty="0"/>
        </a:p>
      </dsp:txBody>
      <dsp:txXfrm>
        <a:off x="1634706" y="2451266"/>
        <a:ext cx="5973066" cy="1843910"/>
      </dsp:txXfrm>
    </dsp:sp>
    <dsp:sp modelId="{32B512C4-B1A1-48D7-AB46-EF18AE324254}">
      <dsp:nvSpPr>
        <dsp:cNvPr id="0" name=""/>
        <dsp:cNvSpPr/>
      </dsp:nvSpPr>
      <dsp:spPr>
        <a:xfrm>
          <a:off x="7327853" y="1539712"/>
          <a:ext cx="1273119" cy="1273119"/>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614305" y="1539712"/>
        <a:ext cx="700215" cy="95802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t>3/17/2021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t>‹#›</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42109" y="2136070"/>
            <a:ext cx="10363200" cy="699626"/>
          </a:xfrm>
          <a:prstGeom prst="rect">
            <a:avLst/>
          </a:prstGeom>
        </p:spPr>
        <p:txBody>
          <a:bodyPr anchor="t">
            <a:normAutofit/>
          </a:bodyPr>
          <a:lstStyle>
            <a:lvl1pPr algn="ctr">
              <a:defRPr sz="4000">
                <a:solidFill>
                  <a:srgbClr val="2C8FCE"/>
                </a:solidFill>
              </a:defRPr>
            </a:lvl1pPr>
          </a:lstStyle>
          <a:p>
            <a:r>
              <a:rPr lang="en-US" dirty="0"/>
              <a:t>Click to edit Master title style</a:t>
            </a:r>
          </a:p>
        </p:txBody>
      </p:sp>
      <p:sp>
        <p:nvSpPr>
          <p:cNvPr id="3" name="Subtitle 2"/>
          <p:cNvSpPr>
            <a:spLocks noGrp="1"/>
          </p:cNvSpPr>
          <p:nvPr>
            <p:ph type="subTitle" idx="1"/>
          </p:nvPr>
        </p:nvSpPr>
        <p:spPr>
          <a:xfrm>
            <a:off x="1535083" y="3184201"/>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Imagen 63">
            <a:extLst>
              <a:ext uri="{FF2B5EF4-FFF2-40B4-BE49-F238E27FC236}">
                <a16:creationId xmlns:a16="http://schemas.microsoft.com/office/drawing/2014/main" id="{9640C764-0693-4692-88CD-79560008EF3B}"/>
              </a:ext>
            </a:extLst>
          </p:cNvPr>
          <p:cNvPicPr/>
          <p:nvPr userDrawn="1"/>
        </p:nvPicPr>
        <p:blipFill>
          <a:blip r:embed="rId2">
            <a:extLst>
              <a:ext uri="{28A0092B-C50C-407E-A947-70E740481C1C}">
                <a14:useLocalDpi xmlns:a14="http://schemas.microsoft.com/office/drawing/2010/main"/>
              </a:ext>
            </a:extLst>
          </a:blip>
          <a:srcRect/>
          <a:stretch>
            <a:fillRect/>
          </a:stretch>
        </p:blipFill>
        <p:spPr bwMode="auto">
          <a:xfrm>
            <a:off x="8502260" y="602951"/>
            <a:ext cx="3367208" cy="720462"/>
          </a:xfrm>
          <a:prstGeom prst="rect">
            <a:avLst/>
          </a:prstGeom>
          <a:noFill/>
        </p:spPr>
      </p:pic>
      <p:grpSp>
        <p:nvGrpSpPr>
          <p:cNvPr id="10" name="Gruppo 9">
            <a:extLst>
              <a:ext uri="{FF2B5EF4-FFF2-40B4-BE49-F238E27FC236}">
                <a16:creationId xmlns:a16="http://schemas.microsoft.com/office/drawing/2014/main" id="{02C40B21-B539-4F12-961A-C154654FD5BB}"/>
              </a:ext>
            </a:extLst>
          </p:cNvPr>
          <p:cNvGrpSpPr/>
          <p:nvPr userDrawn="1"/>
        </p:nvGrpSpPr>
        <p:grpSpPr>
          <a:xfrm>
            <a:off x="1" y="6236599"/>
            <a:ext cx="12191999" cy="635256"/>
            <a:chOff x="0" y="5126182"/>
            <a:chExt cx="12192000" cy="670976"/>
          </a:xfrm>
        </p:grpSpPr>
        <p:sp>
          <p:nvSpPr>
            <p:cNvPr id="11" name="Rettangolo 10">
              <a:extLst>
                <a:ext uri="{FF2B5EF4-FFF2-40B4-BE49-F238E27FC236}">
                  <a16:creationId xmlns:a16="http://schemas.microsoft.com/office/drawing/2014/main" id="{6DF0E9FC-401C-4D00-B672-23319FEF56CC}"/>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2" name="Immagine 11">
              <a:extLst>
                <a:ext uri="{FF2B5EF4-FFF2-40B4-BE49-F238E27FC236}">
                  <a16:creationId xmlns:a16="http://schemas.microsoft.com/office/drawing/2014/main" id="{D106D06E-DDDC-4659-ABF3-6D91D3E5A8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3" name="Rettangolo 12">
              <a:extLst>
                <a:ext uri="{FF2B5EF4-FFF2-40B4-BE49-F238E27FC236}">
                  <a16:creationId xmlns:a16="http://schemas.microsoft.com/office/drawing/2014/main" id="{36CC2890-2385-4EE6-BA34-9FF031F07B14}"/>
                </a:ext>
              </a:extLst>
            </p:cNvPr>
            <p:cNvSpPr/>
            <p:nvPr/>
          </p:nvSpPr>
          <p:spPr>
            <a:xfrm>
              <a:off x="1884219" y="5126182"/>
              <a:ext cx="10307781"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4" name="CasellaDiTesto 13">
              <a:extLst>
                <a:ext uri="{FF2B5EF4-FFF2-40B4-BE49-F238E27FC236}">
                  <a16:creationId xmlns:a16="http://schemas.microsoft.com/office/drawing/2014/main" id="{06BE790D-D487-4934-961F-0F4A02FF4DBE}"/>
                </a:ext>
              </a:extLst>
            </p:cNvPr>
            <p:cNvSpPr txBox="1"/>
            <p:nvPr/>
          </p:nvSpPr>
          <p:spPr>
            <a:xfrm>
              <a:off x="1927239" y="5201603"/>
              <a:ext cx="10264760" cy="520133"/>
            </a:xfrm>
            <a:prstGeom prst="rect">
              <a:avLst/>
            </a:prstGeom>
            <a:noFill/>
          </p:spPr>
          <p:txBody>
            <a:bodyPr wrap="square" rtlCol="0">
              <a:spAutoFit/>
            </a:bodyPr>
            <a:lstStyle/>
            <a:p>
              <a:r>
                <a:rPr lang="en-GB" sz="1300" dirty="0">
                  <a:solidFill>
                    <a:srgbClr val="864033"/>
                  </a:solidFill>
                  <a:effectLst/>
                  <a:latin typeface="Bahnschrift Light Condensed" panose="020B0502040204020203" pitchFamily="34" charset="0"/>
                </a:rPr>
                <a:t>ADDRESSING THE CURRENT AND FUTURE SKILL NEEDS FOR SUSTAINABILITY, DIGITALIZATION </a:t>
              </a:r>
              <a:br>
                <a:rPr lang="en-GB" sz="1300" dirty="0">
                  <a:solidFill>
                    <a:srgbClr val="864033"/>
                  </a:solidFill>
                  <a:effectLst/>
                  <a:latin typeface="Bahnschrift Light Condensed" panose="020B0502040204020203" pitchFamily="34" charset="0"/>
                </a:rPr>
              </a:br>
              <a:r>
                <a:rPr lang="en-GB" sz="13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5" name="Immagine 4">
            <a:extLst>
              <a:ext uri="{FF2B5EF4-FFF2-40B4-BE49-F238E27FC236}">
                <a16:creationId xmlns:a16="http://schemas.microsoft.com/office/drawing/2014/main" id="{4EB48FB0-2033-4B3F-99A1-2F7E07CD3E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8205" b="8936"/>
          <a:stretch/>
        </p:blipFill>
        <p:spPr>
          <a:xfrm>
            <a:off x="322533" y="139393"/>
            <a:ext cx="2425100" cy="1709133"/>
          </a:xfrm>
          <a:prstGeom prst="rect">
            <a:avLst/>
          </a:prstGeom>
        </p:spPr>
      </p:pic>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838200" y="248749"/>
            <a:ext cx="10515600" cy="540960"/>
          </a:xfrm>
          <a:prstGeom prst="rect">
            <a:avLst/>
          </a:prstGeom>
        </p:spPr>
        <p:txBody>
          <a:bodyPr/>
          <a:lstStyle>
            <a:lvl1pPr>
              <a:defRPr>
                <a:solidFill>
                  <a:srgbClr val="2B8ECE"/>
                </a:solidFill>
              </a:defRPr>
            </a:lvl1pPr>
          </a:lstStyle>
          <a:p>
            <a:r>
              <a:rPr lang="en-US" dirty="0"/>
              <a:t>Click to edit Master title style</a:t>
            </a:r>
          </a:p>
        </p:txBody>
      </p:sp>
      <p:sp>
        <p:nvSpPr>
          <p:cNvPr id="3" name="Content Placeholder 2"/>
          <p:cNvSpPr>
            <a:spLocks noGrp="1"/>
          </p:cNvSpPr>
          <p:nvPr>
            <p:ph idx="1"/>
          </p:nvPr>
        </p:nvSpPr>
        <p:spPr>
          <a:xfrm>
            <a:off x="838200" y="881150"/>
            <a:ext cx="10515600" cy="564157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327724" y="6614616"/>
            <a:ext cx="2743200" cy="231648"/>
          </a:xfrm>
        </p:spPr>
        <p:txBody>
          <a:bodyPr/>
          <a:lstStyle>
            <a:lvl1pPr>
              <a:defRPr>
                <a:solidFill>
                  <a:schemeClr val="tx1"/>
                </a:solidFill>
              </a:defRPr>
            </a:lvl1pPr>
          </a:lstStyle>
          <a:p>
            <a:fld id="{C94A9C6C-1472-49E2-A08D-475DB4E3CBD3}" type="slidenum">
              <a:rPr lang="en-US" smtClean="0"/>
              <a:pPr/>
              <a:t>‹#›</a:t>
            </a:fld>
            <a:endParaRPr lang="en-US" dirty="0"/>
          </a:p>
        </p:txBody>
      </p:sp>
      <p:cxnSp>
        <p:nvCxnSpPr>
          <p:cNvPr id="7" name="Ευθεία γραμμή σύνδεσης 6"/>
          <p:cNvCxnSpPr/>
          <p:nvPr/>
        </p:nvCxnSpPr>
        <p:spPr>
          <a:xfrm>
            <a:off x="838200" y="702148"/>
            <a:ext cx="10515600" cy="0"/>
          </a:xfrm>
          <a:prstGeom prst="line">
            <a:avLst/>
          </a:prstGeom>
          <a:ln w="28575">
            <a:solidFill>
              <a:srgbClr val="2A8ECE"/>
            </a:solidFill>
          </a:ln>
        </p:spPr>
        <p:style>
          <a:lnRef idx="1">
            <a:schemeClr val="accent1"/>
          </a:lnRef>
          <a:fillRef idx="0">
            <a:schemeClr val="accent1"/>
          </a:fillRef>
          <a:effectRef idx="0">
            <a:schemeClr val="accent1"/>
          </a:effectRef>
          <a:fontRef idx="minor">
            <a:schemeClr val="tx1"/>
          </a:fontRef>
        </p:style>
      </p:cxnSp>
      <p:grpSp>
        <p:nvGrpSpPr>
          <p:cNvPr id="8" name="Gruppo 7">
            <a:extLst>
              <a:ext uri="{FF2B5EF4-FFF2-40B4-BE49-F238E27FC236}">
                <a16:creationId xmlns:a16="http://schemas.microsoft.com/office/drawing/2014/main" id="{21D46DD2-AB32-4FC0-B24C-6DE6102BB473}"/>
              </a:ext>
            </a:extLst>
          </p:cNvPr>
          <p:cNvGrpSpPr/>
          <p:nvPr userDrawn="1"/>
        </p:nvGrpSpPr>
        <p:grpSpPr>
          <a:xfrm>
            <a:off x="-1" y="6318703"/>
            <a:ext cx="11637820" cy="540960"/>
            <a:chOff x="0" y="5126182"/>
            <a:chExt cx="11819413" cy="670976"/>
          </a:xfrm>
        </p:grpSpPr>
        <p:sp>
          <p:nvSpPr>
            <p:cNvPr id="9" name="Rettangolo 8">
              <a:extLst>
                <a:ext uri="{FF2B5EF4-FFF2-40B4-BE49-F238E27FC236}">
                  <a16:creationId xmlns:a16="http://schemas.microsoft.com/office/drawing/2014/main" id="{EB989505-A38D-465C-9787-FD2E06AB96BE}"/>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0" name="Immagine 9">
              <a:extLst>
                <a:ext uri="{FF2B5EF4-FFF2-40B4-BE49-F238E27FC236}">
                  <a16:creationId xmlns:a16="http://schemas.microsoft.com/office/drawing/2014/main" id="{CA87E740-4759-49BC-AFFC-111A262D15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1" name="Rettangolo 10">
              <a:extLst>
                <a:ext uri="{FF2B5EF4-FFF2-40B4-BE49-F238E27FC236}">
                  <a16:creationId xmlns:a16="http://schemas.microsoft.com/office/drawing/2014/main" id="{9B6C6BB8-11E9-4237-BBB1-74E8EDF69250}"/>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2" name="CasellaDiTesto 11">
              <a:extLst>
                <a:ext uri="{FF2B5EF4-FFF2-40B4-BE49-F238E27FC236}">
                  <a16:creationId xmlns:a16="http://schemas.microsoft.com/office/drawing/2014/main" id="{A8FE9357-9FAC-4BA8-AD06-F61E740EF8EB}"/>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normAutofit/>
          </a:bodyPr>
          <a:lstStyle>
            <a:lvl1pPr>
              <a:defRPr sz="4000">
                <a:solidFill>
                  <a:srgbClr val="2A8ECE"/>
                </a:solidFill>
              </a:defRPr>
            </a:lvl1pPr>
          </a:lstStyle>
          <a:p>
            <a:r>
              <a:rPr lang="en-US" dirty="0"/>
              <a:t>Click to edit Master title style</a:t>
            </a:r>
          </a:p>
        </p:txBody>
      </p:sp>
      <p:sp>
        <p:nvSpPr>
          <p:cNvPr id="4" name="Date Placeholder 3"/>
          <p:cNvSpPr>
            <a:spLocks noGrp="1"/>
          </p:cNvSpPr>
          <p:nvPr>
            <p:ph type="dt" sz="half" idx="10"/>
          </p:nvPr>
        </p:nvSpPr>
        <p:spPr>
          <a:xfrm>
            <a:off x="0" y="6483650"/>
            <a:ext cx="1689101" cy="243839"/>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66473"/>
            <a:ext cx="4114800" cy="243840"/>
          </a:xfrm>
          <a:prstGeom prst="rect">
            <a:avLst/>
          </a:prstGeom>
        </p:spPr>
        <p:txBody>
          <a:bodyPr/>
          <a:lstStyle/>
          <a:p>
            <a:endParaRPr lang="en-US" dirty="0"/>
          </a:p>
        </p:txBody>
      </p:sp>
      <p:sp>
        <p:nvSpPr>
          <p:cNvPr id="6" name="Slide Number Placeholder 5"/>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a:t>
            </a:fld>
            <a:endParaRPr lang="en-US" dirty="0"/>
          </a:p>
        </p:txBody>
      </p:sp>
      <p:grpSp>
        <p:nvGrpSpPr>
          <p:cNvPr id="17" name="Gruppo 16">
            <a:extLst>
              <a:ext uri="{FF2B5EF4-FFF2-40B4-BE49-F238E27FC236}">
                <a16:creationId xmlns:a16="http://schemas.microsoft.com/office/drawing/2014/main" id="{6CA81CF2-B7CD-4ED7-9B9F-3BCC1910A869}"/>
              </a:ext>
            </a:extLst>
          </p:cNvPr>
          <p:cNvGrpSpPr/>
          <p:nvPr userDrawn="1"/>
        </p:nvGrpSpPr>
        <p:grpSpPr>
          <a:xfrm>
            <a:off x="-1" y="6318703"/>
            <a:ext cx="11637820" cy="540960"/>
            <a:chOff x="0" y="5126182"/>
            <a:chExt cx="11819413" cy="670976"/>
          </a:xfrm>
        </p:grpSpPr>
        <p:sp>
          <p:nvSpPr>
            <p:cNvPr id="18" name="Rettangolo 17">
              <a:extLst>
                <a:ext uri="{FF2B5EF4-FFF2-40B4-BE49-F238E27FC236}">
                  <a16:creationId xmlns:a16="http://schemas.microsoft.com/office/drawing/2014/main" id="{D93949EF-7AE7-4E65-AF3F-CD5ADF8F5515}"/>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9" name="Immagine 18">
              <a:extLst>
                <a:ext uri="{FF2B5EF4-FFF2-40B4-BE49-F238E27FC236}">
                  <a16:creationId xmlns:a16="http://schemas.microsoft.com/office/drawing/2014/main" id="{27FCC7BF-54AF-4798-A62E-C0F586B3BA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20" name="Rettangolo 19">
              <a:extLst>
                <a:ext uri="{FF2B5EF4-FFF2-40B4-BE49-F238E27FC236}">
                  <a16:creationId xmlns:a16="http://schemas.microsoft.com/office/drawing/2014/main" id="{55EBD42A-B62B-4763-8CF8-A29870C61F06}"/>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1" name="CasellaDiTesto 20">
              <a:extLst>
                <a:ext uri="{FF2B5EF4-FFF2-40B4-BE49-F238E27FC236}">
                  <a16:creationId xmlns:a16="http://schemas.microsoft.com/office/drawing/2014/main" id="{4B2581C8-E50F-4DC4-B7F1-39A5A4DDF722}"/>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a:t>
            </a:fld>
            <a:endParaRPr lang="en-US" dirty="0"/>
          </a:p>
        </p:txBody>
      </p:sp>
      <p:grpSp>
        <p:nvGrpSpPr>
          <p:cNvPr id="14" name="Gruppo 13">
            <a:extLst>
              <a:ext uri="{FF2B5EF4-FFF2-40B4-BE49-F238E27FC236}">
                <a16:creationId xmlns:a16="http://schemas.microsoft.com/office/drawing/2014/main" id="{7D6CA9C0-C26E-4AA0-9CFE-E3E66B516B81}"/>
              </a:ext>
            </a:extLst>
          </p:cNvPr>
          <p:cNvGrpSpPr/>
          <p:nvPr userDrawn="1"/>
        </p:nvGrpSpPr>
        <p:grpSpPr>
          <a:xfrm>
            <a:off x="-1" y="6318703"/>
            <a:ext cx="11637820" cy="540960"/>
            <a:chOff x="0" y="5126182"/>
            <a:chExt cx="11819413" cy="670976"/>
          </a:xfrm>
        </p:grpSpPr>
        <p:sp>
          <p:nvSpPr>
            <p:cNvPr id="15" name="Rettangolo 14">
              <a:extLst>
                <a:ext uri="{FF2B5EF4-FFF2-40B4-BE49-F238E27FC236}">
                  <a16:creationId xmlns:a16="http://schemas.microsoft.com/office/drawing/2014/main" id="{A6AAFBF5-10B0-4415-8947-B9C726B17F2A}"/>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6" name="Immagine 15">
              <a:extLst>
                <a:ext uri="{FF2B5EF4-FFF2-40B4-BE49-F238E27FC236}">
                  <a16:creationId xmlns:a16="http://schemas.microsoft.com/office/drawing/2014/main" id="{0B47C1E8-81ED-4CAD-8B2D-AE119A273C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7" name="Rettangolo 16">
              <a:extLst>
                <a:ext uri="{FF2B5EF4-FFF2-40B4-BE49-F238E27FC236}">
                  <a16:creationId xmlns:a16="http://schemas.microsoft.com/office/drawing/2014/main" id="{53C32AD3-63DB-4347-A884-DD5358849423}"/>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8" name="CasellaDiTesto 17">
              <a:extLst>
                <a:ext uri="{FF2B5EF4-FFF2-40B4-BE49-F238E27FC236}">
                  <a16:creationId xmlns:a16="http://schemas.microsoft.com/office/drawing/2014/main" id="{4F4EC232-2EA9-4F6A-AFC7-84AED1593B84}"/>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351772" y="6614160"/>
            <a:ext cx="27432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rodias@certh.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ck741@efb.g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3" Type="http://schemas.openxmlformats.org/officeDocument/2006/relationships/image" Target="../media/image17.jpeg"/><Relationship Id="rId18" Type="http://schemas.openxmlformats.org/officeDocument/2006/relationships/image" Target="../media/image22.png"/><Relationship Id="rId26" Type="http://schemas.openxmlformats.org/officeDocument/2006/relationships/image" Target="../media/image30.jpeg"/><Relationship Id="rId3" Type="http://schemas.openxmlformats.org/officeDocument/2006/relationships/image" Target="../media/image7.png"/><Relationship Id="rId21" Type="http://schemas.openxmlformats.org/officeDocument/2006/relationships/image" Target="../media/image25.png"/><Relationship Id="rId34" Type="http://schemas.openxmlformats.org/officeDocument/2006/relationships/hyperlink" Target="mailto:ck741@efb.gr" TargetMode="External"/><Relationship Id="rId7" Type="http://schemas.openxmlformats.org/officeDocument/2006/relationships/image" Target="../media/image11.png"/><Relationship Id="rId12" Type="http://schemas.openxmlformats.org/officeDocument/2006/relationships/image" Target="../media/image16.tiff"/><Relationship Id="rId17" Type="http://schemas.openxmlformats.org/officeDocument/2006/relationships/image" Target="../media/image21.jpeg"/><Relationship Id="rId25" Type="http://schemas.openxmlformats.org/officeDocument/2006/relationships/image" Target="../media/image29.png"/><Relationship Id="rId33" Type="http://schemas.openxmlformats.org/officeDocument/2006/relationships/hyperlink" Target="mailto:e.rodias@certh.gr" TargetMode="External"/><Relationship Id="rId2" Type="http://schemas.openxmlformats.org/officeDocument/2006/relationships/image" Target="../media/image6.png"/><Relationship Id="rId16" Type="http://schemas.openxmlformats.org/officeDocument/2006/relationships/image" Target="../media/image20.png"/><Relationship Id="rId20" Type="http://schemas.openxmlformats.org/officeDocument/2006/relationships/image" Target="../media/image24.jpeg"/><Relationship Id="rId29" Type="http://schemas.openxmlformats.org/officeDocument/2006/relationships/image" Target="../media/image33.jpeg"/><Relationship Id="rId1" Type="http://schemas.openxmlformats.org/officeDocument/2006/relationships/slideLayout" Target="../slideLayouts/slideLayout3.xml"/><Relationship Id="rId6" Type="http://schemas.openxmlformats.org/officeDocument/2006/relationships/image" Target="../media/image10.jpeg"/><Relationship Id="rId11" Type="http://schemas.openxmlformats.org/officeDocument/2006/relationships/image" Target="../media/image15.jpeg"/><Relationship Id="rId24" Type="http://schemas.openxmlformats.org/officeDocument/2006/relationships/image" Target="../media/image28.png"/><Relationship Id="rId32" Type="http://schemas.openxmlformats.org/officeDocument/2006/relationships/image" Target="../media/image36.png"/><Relationship Id="rId5" Type="http://schemas.openxmlformats.org/officeDocument/2006/relationships/image" Target="../media/image9.png"/><Relationship Id="rId15" Type="http://schemas.openxmlformats.org/officeDocument/2006/relationships/image" Target="../media/image19.jpeg"/><Relationship Id="rId23" Type="http://schemas.openxmlformats.org/officeDocument/2006/relationships/image" Target="../media/image27.jpeg"/><Relationship Id="rId28" Type="http://schemas.openxmlformats.org/officeDocument/2006/relationships/image" Target="../media/image32.png"/><Relationship Id="rId10" Type="http://schemas.openxmlformats.org/officeDocument/2006/relationships/image" Target="../media/image14.png"/><Relationship Id="rId19" Type="http://schemas.openxmlformats.org/officeDocument/2006/relationships/image" Target="../media/image23.jpeg"/><Relationship Id="rId31" Type="http://schemas.openxmlformats.org/officeDocument/2006/relationships/image" Target="../media/image35.png"/><Relationship Id="rId4" Type="http://schemas.openxmlformats.org/officeDocument/2006/relationships/image" Target="../media/image8.png"/><Relationship Id="rId9" Type="http://schemas.openxmlformats.org/officeDocument/2006/relationships/image" Target="../media/image13.jpeg"/><Relationship Id="rId14" Type="http://schemas.openxmlformats.org/officeDocument/2006/relationships/image" Target="../media/image18.jpeg"/><Relationship Id="rId22" Type="http://schemas.openxmlformats.org/officeDocument/2006/relationships/image" Target="../media/image26.jpeg"/><Relationship Id="rId27" Type="http://schemas.openxmlformats.org/officeDocument/2006/relationships/image" Target="../media/image31.jpeg"/><Relationship Id="rId30" Type="http://schemas.openxmlformats.org/officeDocument/2006/relationships/image" Target="../media/image34.jpeg"/><Relationship Id="rId8"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755648" y="1848751"/>
            <a:ext cx="8680704" cy="1268522"/>
          </a:xfrm>
        </p:spPr>
        <p:txBody>
          <a:bodyPr anchor="ctr" anchorCtr="0">
            <a:noAutofit/>
          </a:bodyPr>
          <a:lstStyle/>
          <a:p>
            <a:r>
              <a:rPr lang="en-US" sz="4400" dirty="0">
                <a:solidFill>
                  <a:srgbClr val="2B8FCE"/>
                </a:solidFill>
              </a:rPr>
              <a:t>WP6 – Quality assurance</a:t>
            </a:r>
          </a:p>
        </p:txBody>
      </p:sp>
      <p:sp>
        <p:nvSpPr>
          <p:cNvPr id="4" name="Υπότιτλος 3"/>
          <p:cNvSpPr>
            <a:spLocks noGrp="1"/>
          </p:cNvSpPr>
          <p:nvPr>
            <p:ph type="subTitle" idx="1"/>
          </p:nvPr>
        </p:nvSpPr>
        <p:spPr>
          <a:xfrm>
            <a:off x="2667000" y="3429000"/>
            <a:ext cx="6858000" cy="966378"/>
          </a:xfrm>
        </p:spPr>
        <p:txBody>
          <a:bodyPr>
            <a:normAutofit fontScale="77500" lnSpcReduction="20000"/>
          </a:bodyPr>
          <a:lstStyle/>
          <a:p>
            <a:r>
              <a:rPr lang="en-US" dirty="0"/>
              <a:t>CERTH, EFB</a:t>
            </a:r>
          </a:p>
          <a:p>
            <a:r>
              <a:rPr lang="en-US" dirty="0"/>
              <a:t>Dr. Efthymios Rodias, </a:t>
            </a:r>
            <a:r>
              <a:rPr lang="en-US" dirty="0">
                <a:hlinkClick r:id="rId3"/>
              </a:rPr>
              <a:t>e.rodias@certh.gr</a:t>
            </a:r>
            <a:r>
              <a:rPr lang="en-US" dirty="0"/>
              <a:t> </a:t>
            </a:r>
          </a:p>
          <a:p>
            <a:r>
              <a:rPr lang="en-US" dirty="0"/>
              <a:t>Dr. Christos Koidis, </a:t>
            </a:r>
            <a:r>
              <a:rPr lang="en-US" dirty="0">
                <a:hlinkClick r:id="rId4"/>
              </a:rPr>
              <a:t>ck741@efb.gr</a:t>
            </a:r>
            <a:r>
              <a:rPr lang="en-US" dirty="0"/>
              <a:t> </a:t>
            </a:r>
          </a:p>
          <a:p>
            <a:endParaRPr lang="en-US" dirty="0"/>
          </a:p>
        </p:txBody>
      </p:sp>
      <p:sp>
        <p:nvSpPr>
          <p:cNvPr id="6" name="Υπότιτλος 2"/>
          <p:cNvSpPr txBox="1">
            <a:spLocks/>
          </p:cNvSpPr>
          <p:nvPr/>
        </p:nvSpPr>
        <p:spPr>
          <a:xfrm>
            <a:off x="2667000" y="3397844"/>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7" name="Υπότιτλος 2"/>
          <p:cNvSpPr txBox="1">
            <a:spLocks/>
          </p:cNvSpPr>
          <p:nvPr/>
        </p:nvSpPr>
        <p:spPr>
          <a:xfrm>
            <a:off x="2667000" y="4758643"/>
            <a:ext cx="6858000" cy="1274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1" dirty="0"/>
              <a:t>4</a:t>
            </a:r>
            <a:r>
              <a:rPr lang="en-US" sz="1800" b="1" baseline="30000" dirty="0"/>
              <a:t>th</a:t>
            </a:r>
            <a:r>
              <a:rPr lang="en-US" sz="1800" b="1" dirty="0"/>
              <a:t> FIELDS virtual partnering meeting</a:t>
            </a:r>
          </a:p>
          <a:p>
            <a:r>
              <a:rPr lang="en-US" sz="1800" dirty="0"/>
              <a:t>17/03/2021</a:t>
            </a:r>
          </a:p>
        </p:txBody>
      </p:sp>
    </p:spTree>
    <p:extLst>
      <p:ext uri="{BB962C8B-B14F-4D97-AF65-F5344CB8AC3E}">
        <p14:creationId xmlns:p14="http://schemas.microsoft.com/office/powerpoint/2010/main" val="420093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9C1C61-4B66-4E13-813B-CD3565037724}"/>
              </a:ext>
            </a:extLst>
          </p:cNvPr>
          <p:cNvSpPr>
            <a:spLocks noGrp="1"/>
          </p:cNvSpPr>
          <p:nvPr>
            <p:ph type="title"/>
          </p:nvPr>
        </p:nvSpPr>
        <p:spPr/>
        <p:txBody>
          <a:bodyPr/>
          <a:lstStyle/>
          <a:p>
            <a:r>
              <a:rPr lang="en-US" dirty="0"/>
              <a:t>T6.4 EQAVET assessment (M27-M48)</a:t>
            </a:r>
            <a:br>
              <a:rPr lang="en-US" dirty="0"/>
            </a:br>
            <a:r>
              <a:rPr lang="en-US" dirty="0"/>
              <a:t>	</a:t>
            </a:r>
            <a:endParaRPr lang="el-GR" dirty="0"/>
          </a:p>
        </p:txBody>
      </p:sp>
      <p:sp>
        <p:nvSpPr>
          <p:cNvPr id="4" name="Θέση αριθμού διαφάνειας 3">
            <a:extLst>
              <a:ext uri="{FF2B5EF4-FFF2-40B4-BE49-F238E27FC236}">
                <a16:creationId xmlns:a16="http://schemas.microsoft.com/office/drawing/2014/main" id="{7F30168D-CCD3-476A-90C6-D686127A5CF8}"/>
              </a:ext>
            </a:extLst>
          </p:cNvPr>
          <p:cNvSpPr>
            <a:spLocks noGrp="1"/>
          </p:cNvSpPr>
          <p:nvPr>
            <p:ph type="sldNum" sz="quarter" idx="12"/>
          </p:nvPr>
        </p:nvSpPr>
        <p:spPr/>
        <p:txBody>
          <a:bodyPr/>
          <a:lstStyle/>
          <a:p>
            <a:fld id="{C94A9C6C-1472-49E2-A08D-475DB4E3CBD3}" type="slidenum">
              <a:rPr lang="en-US" smtClean="0"/>
              <a:pPr/>
              <a:t>10</a:t>
            </a:fld>
            <a:endParaRPr lang="en-US" dirty="0"/>
          </a:p>
        </p:txBody>
      </p:sp>
      <p:sp>
        <p:nvSpPr>
          <p:cNvPr id="5" name="Θέση περιεχομένου 7">
            <a:extLst>
              <a:ext uri="{FF2B5EF4-FFF2-40B4-BE49-F238E27FC236}">
                <a16:creationId xmlns:a16="http://schemas.microsoft.com/office/drawing/2014/main" id="{A8F02C20-8E5D-4C8D-97F0-E05E470EB21F}"/>
              </a:ext>
            </a:extLst>
          </p:cNvPr>
          <p:cNvSpPr>
            <a:spLocks noGrp="1"/>
          </p:cNvSpPr>
          <p:nvPr>
            <p:ph idx="1"/>
          </p:nvPr>
        </p:nvSpPr>
        <p:spPr>
          <a:xfrm>
            <a:off x="838200" y="881150"/>
            <a:ext cx="10515600" cy="5386485"/>
          </a:xfrm>
        </p:spPr>
        <p:txBody>
          <a:bodyPr>
            <a:normAutofit fontScale="92500" lnSpcReduction="10000"/>
          </a:bodyPr>
          <a:lstStyle/>
          <a:p>
            <a:pPr marL="0" indent="0">
              <a:buNone/>
            </a:pPr>
            <a:r>
              <a:rPr lang="it-IT" b="1" dirty="0"/>
              <a:t>Objectives:</a:t>
            </a:r>
          </a:p>
          <a:p>
            <a:r>
              <a:rPr lang="en-US" dirty="0"/>
              <a:t>The training activities developed within the project will be corresponding with the reference model proposed by the EQAVET guaranteeing a comprehensive quality assurance to learning</a:t>
            </a:r>
          </a:p>
          <a:p>
            <a:r>
              <a:rPr lang="en-US" b="1" dirty="0"/>
              <a:t>INFOR </a:t>
            </a:r>
            <a:r>
              <a:rPr lang="en-US" dirty="0"/>
              <a:t>will guide the EQAVET procedure for the training pilot offered in Italy</a:t>
            </a:r>
            <a:endParaRPr lang="en-US" b="1" dirty="0"/>
          </a:p>
          <a:p>
            <a:r>
              <a:rPr lang="en-US" b="1" dirty="0"/>
              <a:t>AERES </a:t>
            </a:r>
            <a:r>
              <a:rPr lang="en-US" dirty="0"/>
              <a:t>will provide the training pilot for the Netherlands</a:t>
            </a:r>
          </a:p>
          <a:p>
            <a:r>
              <a:rPr lang="en-US" b="1" dirty="0"/>
              <a:t>INFOR</a:t>
            </a:r>
            <a:r>
              <a:rPr lang="en-US" dirty="0"/>
              <a:t> will monitor and document all action needed to get ECVET following the EQAVET guidelines</a:t>
            </a:r>
          </a:p>
          <a:p>
            <a:r>
              <a:rPr lang="en-US" b="1" dirty="0"/>
              <a:t>INFOR</a:t>
            </a:r>
            <a:r>
              <a:rPr lang="en-US" dirty="0"/>
              <a:t> will monitor the proposed indicators (Indicator: Participation rate /  Indicator: Completion rate / Indicator: Placement rate. Indicator: Satisfaction rates / Indicator: Material quality) on trainees and quality content </a:t>
            </a:r>
          </a:p>
          <a:p>
            <a:r>
              <a:rPr lang="en-US" b="1" dirty="0"/>
              <a:t>INFOR</a:t>
            </a:r>
            <a:r>
              <a:rPr lang="en-US" dirty="0"/>
              <a:t> will coordinate the action of the other VET providers that participate in the training pilot, to ensure that all pilots can get the ECVET certification of skills (Task 2.5 - Transferability of skills)</a:t>
            </a:r>
          </a:p>
          <a:p>
            <a:r>
              <a:rPr lang="en-US" b="1" dirty="0"/>
              <a:t>INFOR</a:t>
            </a:r>
            <a:r>
              <a:rPr lang="en-US" dirty="0"/>
              <a:t> and </a:t>
            </a:r>
            <a:r>
              <a:rPr lang="en-US" b="1" dirty="0" err="1"/>
              <a:t>EfVET</a:t>
            </a:r>
            <a:r>
              <a:rPr lang="en-US" dirty="0"/>
              <a:t> experts will issue a country guideline</a:t>
            </a:r>
          </a:p>
          <a:p>
            <a:endParaRPr lang="en-US" dirty="0"/>
          </a:p>
          <a:p>
            <a:pPr marL="0" indent="0">
              <a:buNone/>
            </a:pPr>
            <a:r>
              <a:rPr lang="en-US" b="1" dirty="0"/>
              <a:t>Deliverables:</a:t>
            </a:r>
          </a:p>
          <a:p>
            <a:pPr marL="0" indent="0">
              <a:buNone/>
            </a:pPr>
            <a:r>
              <a:rPr lang="en-US" dirty="0"/>
              <a:t>D6.5: ECVET accreditation report (M42)</a:t>
            </a:r>
            <a:endParaRPr lang="en-US" b="1" dirty="0">
              <a:solidFill>
                <a:srgbClr val="0070C0"/>
              </a:solidFill>
            </a:endParaRPr>
          </a:p>
        </p:txBody>
      </p:sp>
    </p:spTree>
    <p:extLst>
      <p:ext uri="{BB962C8B-B14F-4D97-AF65-F5344CB8AC3E}">
        <p14:creationId xmlns:p14="http://schemas.microsoft.com/office/powerpoint/2010/main" val="214145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304A89"/>
                </a:solidFill>
              </a:rPr>
              <a:t>Q&amp;A</a:t>
            </a:r>
          </a:p>
        </p:txBody>
      </p:sp>
      <p:sp>
        <p:nvSpPr>
          <p:cNvPr id="7" name="Θέση κειμένου 6"/>
          <p:cNvSpPr>
            <a:spLocks noGrp="1"/>
          </p:cNvSpPr>
          <p:nvPr>
            <p:ph type="body" idx="4294967295"/>
          </p:nvPr>
        </p:nvSpPr>
        <p:spPr>
          <a:xfrm>
            <a:off x="831851" y="4562477"/>
            <a:ext cx="7886700" cy="1500187"/>
          </a:xfrm>
          <a:prstGeom prst="rect">
            <a:avLst/>
          </a:prstGeom>
        </p:spPr>
        <p:txBody>
          <a:bodyPr/>
          <a:lstStyle/>
          <a:p>
            <a:r>
              <a:rPr lang="en-US" dirty="0"/>
              <a:t>Any questions?</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11</a:t>
            </a:fld>
            <a:endParaRPr lang="en-US"/>
          </a:p>
        </p:txBody>
      </p:sp>
    </p:spTree>
    <p:extLst>
      <p:ext uri="{BB962C8B-B14F-4D97-AF65-F5344CB8AC3E}">
        <p14:creationId xmlns:p14="http://schemas.microsoft.com/office/powerpoint/2010/main" val="1398584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0C786E-723E-468C-B36A-14899D4CAD20}"/>
              </a:ext>
            </a:extLst>
          </p:cNvPr>
          <p:cNvSpPr>
            <a:spLocks noGrp="1"/>
          </p:cNvSpPr>
          <p:nvPr>
            <p:ph type="title"/>
          </p:nvPr>
        </p:nvSpPr>
        <p:spPr>
          <a:xfrm>
            <a:off x="6655133" y="5313171"/>
            <a:ext cx="5093998" cy="584501"/>
          </a:xfrm>
        </p:spPr>
        <p:txBody>
          <a:bodyPr>
            <a:normAutofit/>
          </a:bodyPr>
          <a:lstStyle/>
          <a:p>
            <a:pPr algn="r"/>
            <a:r>
              <a:rPr lang="it-IT" sz="2800" i="1" dirty="0"/>
              <a:t>Thank </a:t>
            </a:r>
            <a:r>
              <a:rPr lang="it-IT" sz="2800" i="1" dirty="0" err="1"/>
              <a:t>you</a:t>
            </a:r>
            <a:r>
              <a:rPr lang="it-IT" sz="2800" i="1" dirty="0"/>
              <a:t> for </a:t>
            </a:r>
            <a:r>
              <a:rPr lang="it-IT" sz="2800" i="1" dirty="0" err="1"/>
              <a:t>your</a:t>
            </a:r>
            <a:r>
              <a:rPr lang="it-IT" sz="2800" i="1" dirty="0"/>
              <a:t> </a:t>
            </a:r>
            <a:r>
              <a:rPr lang="it-IT" sz="2800" i="1" dirty="0" err="1"/>
              <a:t>attention</a:t>
            </a:r>
            <a:r>
              <a:rPr lang="it-IT" sz="2800" i="1" dirty="0"/>
              <a:t>!</a:t>
            </a:r>
            <a:endParaRPr lang="en-GB" sz="2800" i="1" dirty="0"/>
          </a:p>
        </p:txBody>
      </p:sp>
      <p:sp>
        <p:nvSpPr>
          <p:cNvPr id="3" name="Segnaposto numero diapositiva 2">
            <a:extLst>
              <a:ext uri="{FF2B5EF4-FFF2-40B4-BE49-F238E27FC236}">
                <a16:creationId xmlns:a16="http://schemas.microsoft.com/office/drawing/2014/main" id="{590BAE0D-65AE-477A-8193-AD6EC1E7D333}"/>
              </a:ext>
            </a:extLst>
          </p:cNvPr>
          <p:cNvSpPr>
            <a:spLocks noGrp="1"/>
          </p:cNvSpPr>
          <p:nvPr>
            <p:ph type="sldNum" sz="quarter" idx="12"/>
          </p:nvPr>
        </p:nvSpPr>
        <p:spPr/>
        <p:txBody>
          <a:bodyPr/>
          <a:lstStyle/>
          <a:p>
            <a:fld id="{C94A9C6C-1472-49E2-A08D-475DB4E3CBD3}" type="slidenum">
              <a:rPr lang="en-US" smtClean="0"/>
              <a:pPr/>
              <a:t>12</a:t>
            </a:fld>
            <a:endParaRPr lang="en-US" dirty="0"/>
          </a:p>
        </p:txBody>
      </p:sp>
      <p:grpSp>
        <p:nvGrpSpPr>
          <p:cNvPr id="2149" name="Gruppo 2148">
            <a:extLst>
              <a:ext uri="{FF2B5EF4-FFF2-40B4-BE49-F238E27FC236}">
                <a16:creationId xmlns:a16="http://schemas.microsoft.com/office/drawing/2014/main" id="{6938B44A-796C-4CFD-94B0-2C4F5FE7FDF5}"/>
              </a:ext>
            </a:extLst>
          </p:cNvPr>
          <p:cNvGrpSpPr/>
          <p:nvPr/>
        </p:nvGrpSpPr>
        <p:grpSpPr>
          <a:xfrm>
            <a:off x="2029807" y="600254"/>
            <a:ext cx="8132385" cy="4163318"/>
            <a:chOff x="561976" y="1122198"/>
            <a:chExt cx="8132385" cy="4163318"/>
          </a:xfrm>
        </p:grpSpPr>
        <p:pic>
          <p:nvPicPr>
            <p:cNvPr id="155" name="Immagine 154">
              <a:extLst>
                <a:ext uri="{FF2B5EF4-FFF2-40B4-BE49-F238E27FC236}">
                  <a16:creationId xmlns:a16="http://schemas.microsoft.com/office/drawing/2014/main" id="{34EA405D-7F7D-4CE4-AC44-C236CD8B7B9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57590" y="2066517"/>
              <a:ext cx="1212821" cy="458009"/>
            </a:xfrm>
            <a:prstGeom prst="rect">
              <a:avLst/>
            </a:prstGeom>
            <a:noFill/>
            <a:ln>
              <a:noFill/>
            </a:ln>
          </p:spPr>
        </p:pic>
        <p:pic>
          <p:nvPicPr>
            <p:cNvPr id="156" name="Immagine 155">
              <a:extLst>
                <a:ext uri="{FF2B5EF4-FFF2-40B4-BE49-F238E27FC236}">
                  <a16:creationId xmlns:a16="http://schemas.microsoft.com/office/drawing/2014/main" id="{8DD5F0B0-0484-48DF-B7A9-B9B46AFE482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32416" y="2200275"/>
              <a:ext cx="1230333" cy="505388"/>
            </a:xfrm>
            <a:prstGeom prst="rect">
              <a:avLst/>
            </a:prstGeom>
            <a:noFill/>
            <a:ln>
              <a:noFill/>
            </a:ln>
          </p:spPr>
        </p:pic>
        <p:pic>
          <p:nvPicPr>
            <p:cNvPr id="157" name="Immagine 156">
              <a:extLst>
                <a:ext uri="{FF2B5EF4-FFF2-40B4-BE49-F238E27FC236}">
                  <a16:creationId xmlns:a16="http://schemas.microsoft.com/office/drawing/2014/main" id="{2B203592-19AA-42CA-A1BA-9F8B4644638F}"/>
                </a:ext>
              </a:extLst>
            </p:cNvPr>
            <p:cNvPicPr/>
            <p:nvPr/>
          </p:nvPicPr>
          <p:blipFill rotWithShape="1">
            <a:blip r:embed="rId4" cstate="print">
              <a:extLst>
                <a:ext uri="{28A0092B-C50C-407E-A947-70E740481C1C}">
                  <a14:useLocalDpi xmlns:a14="http://schemas.microsoft.com/office/drawing/2010/main" val="0"/>
                </a:ext>
              </a:extLst>
            </a:blip>
            <a:srcRect/>
            <a:stretch/>
          </p:blipFill>
          <p:spPr bwMode="auto">
            <a:xfrm>
              <a:off x="561976" y="2000251"/>
              <a:ext cx="1327904" cy="393526"/>
            </a:xfrm>
            <a:prstGeom prst="rect">
              <a:avLst/>
            </a:prstGeom>
            <a:noFill/>
            <a:ln>
              <a:noFill/>
            </a:ln>
            <a:extLst>
              <a:ext uri="{53640926-AAD7-44D8-BBD7-CCE9431645EC}">
                <a14:shadowObscured xmlns:a14="http://schemas.microsoft.com/office/drawing/2010/main"/>
              </a:ext>
            </a:extLst>
          </p:spPr>
        </p:pic>
        <p:pic>
          <p:nvPicPr>
            <p:cNvPr id="158" name="Immagine 157">
              <a:extLst>
                <a:ext uri="{FF2B5EF4-FFF2-40B4-BE49-F238E27FC236}">
                  <a16:creationId xmlns:a16="http://schemas.microsoft.com/office/drawing/2014/main" id="{07C8F74A-5B61-4244-AC15-10706D298CB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3018" y="1122198"/>
              <a:ext cx="1043939" cy="441020"/>
            </a:xfrm>
            <a:prstGeom prst="rect">
              <a:avLst/>
            </a:prstGeom>
            <a:noFill/>
            <a:ln>
              <a:noFill/>
            </a:ln>
          </p:spPr>
        </p:pic>
        <p:pic>
          <p:nvPicPr>
            <p:cNvPr id="159" name="Immagine 158">
              <a:extLst>
                <a:ext uri="{FF2B5EF4-FFF2-40B4-BE49-F238E27FC236}">
                  <a16:creationId xmlns:a16="http://schemas.microsoft.com/office/drawing/2014/main" id="{54DED8C5-4414-4E48-8AEB-A0867ED7A178}"/>
                </a:ext>
              </a:extLst>
            </p:cNvPr>
            <p:cNvPicPr/>
            <p:nvPr/>
          </p:nvPicPr>
          <p:blipFill rotWithShape="1">
            <a:blip r:embed="rId6" cstate="print">
              <a:extLst>
                <a:ext uri="{28A0092B-C50C-407E-A947-70E740481C1C}">
                  <a14:useLocalDpi xmlns:a14="http://schemas.microsoft.com/office/drawing/2010/main" val="0"/>
                </a:ext>
              </a:extLst>
            </a:blip>
            <a:srcRect/>
            <a:stretch/>
          </p:blipFill>
          <p:spPr bwMode="auto">
            <a:xfrm>
              <a:off x="1276350" y="1208500"/>
              <a:ext cx="1029789" cy="506000"/>
            </a:xfrm>
            <a:prstGeom prst="rect">
              <a:avLst/>
            </a:prstGeom>
            <a:noFill/>
            <a:ln>
              <a:noFill/>
            </a:ln>
            <a:extLst>
              <a:ext uri="{53640926-AAD7-44D8-BBD7-CCE9431645EC}">
                <a14:shadowObscured xmlns:a14="http://schemas.microsoft.com/office/drawing/2010/main"/>
              </a:ext>
            </a:extLst>
          </p:spPr>
        </p:pic>
        <p:pic>
          <p:nvPicPr>
            <p:cNvPr id="160" name="Immagine 159">
              <a:extLst>
                <a:ext uri="{FF2B5EF4-FFF2-40B4-BE49-F238E27FC236}">
                  <a16:creationId xmlns:a16="http://schemas.microsoft.com/office/drawing/2014/main" id="{67FB50D9-F194-4C29-81BE-838AE0A9FC08}"/>
                </a:ext>
              </a:extLst>
            </p:cNvPr>
            <p:cNvPicPr/>
            <p:nvPr/>
          </p:nvPicPr>
          <p:blipFill rotWithShape="1">
            <a:blip r:embed="rId7" cstate="print">
              <a:extLst>
                <a:ext uri="{28A0092B-C50C-407E-A947-70E740481C1C}">
                  <a14:useLocalDpi xmlns:a14="http://schemas.microsoft.com/office/drawing/2010/main" val="0"/>
                </a:ext>
              </a:extLst>
            </a:blip>
            <a:srcRect/>
            <a:stretch/>
          </p:blipFill>
          <p:spPr bwMode="auto">
            <a:xfrm>
              <a:off x="5018636" y="1238046"/>
              <a:ext cx="836817" cy="387406"/>
            </a:xfrm>
            <a:prstGeom prst="rect">
              <a:avLst/>
            </a:prstGeom>
            <a:noFill/>
            <a:ln>
              <a:noFill/>
            </a:ln>
            <a:extLst>
              <a:ext uri="{53640926-AAD7-44D8-BBD7-CCE9431645EC}">
                <a14:shadowObscured xmlns:a14="http://schemas.microsoft.com/office/drawing/2010/main"/>
              </a:ext>
            </a:extLst>
          </p:spPr>
        </p:pic>
        <p:pic>
          <p:nvPicPr>
            <p:cNvPr id="161" name="Immagine 160">
              <a:extLst>
                <a:ext uri="{FF2B5EF4-FFF2-40B4-BE49-F238E27FC236}">
                  <a16:creationId xmlns:a16="http://schemas.microsoft.com/office/drawing/2014/main" id="{0D94944F-48DD-4E80-A43F-2A1295C22B8C}"/>
                </a:ext>
              </a:extLst>
            </p:cNvPr>
            <p:cNvPicPr/>
            <p:nvPr/>
          </p:nvPicPr>
          <p:blipFill rotWithShape="1">
            <a:blip r:embed="rId8" cstate="print">
              <a:extLst>
                <a:ext uri="{28A0092B-C50C-407E-A947-70E740481C1C}">
                  <a14:useLocalDpi xmlns:a14="http://schemas.microsoft.com/office/drawing/2010/main" val="0"/>
                </a:ext>
              </a:extLst>
            </a:blip>
            <a:srcRect t="5844" b="10777"/>
            <a:stretch/>
          </p:blipFill>
          <p:spPr bwMode="auto">
            <a:xfrm>
              <a:off x="3680341" y="2072855"/>
              <a:ext cx="1612671" cy="1524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53640926-AAD7-44D8-BBD7-CCE9431645EC}">
                <a14:shadowObscured xmlns:a14="http://schemas.microsoft.com/office/drawing/2010/main"/>
              </a:ext>
            </a:extLst>
          </p:spPr>
        </p:pic>
        <p:pic>
          <p:nvPicPr>
            <p:cNvPr id="162" name="Immagine 161">
              <a:extLst>
                <a:ext uri="{FF2B5EF4-FFF2-40B4-BE49-F238E27FC236}">
                  <a16:creationId xmlns:a16="http://schemas.microsoft.com/office/drawing/2014/main" id="{2404C417-368E-470C-9A2C-4E49374F7398}"/>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68137" y="1181271"/>
              <a:ext cx="815570" cy="381002"/>
            </a:xfrm>
            <a:prstGeom prst="rect">
              <a:avLst/>
            </a:prstGeom>
            <a:noFill/>
            <a:ln>
              <a:noFill/>
            </a:ln>
          </p:spPr>
        </p:pic>
        <p:pic>
          <p:nvPicPr>
            <p:cNvPr id="163" name="Immagine 162">
              <a:extLst>
                <a:ext uri="{FF2B5EF4-FFF2-40B4-BE49-F238E27FC236}">
                  <a16:creationId xmlns:a16="http://schemas.microsoft.com/office/drawing/2014/main" id="{20D1BF64-A832-40F0-A62A-EBC7EBC44709}"/>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172069" y="1169372"/>
              <a:ext cx="1066717" cy="293802"/>
            </a:xfrm>
            <a:prstGeom prst="rect">
              <a:avLst/>
            </a:prstGeom>
            <a:noFill/>
            <a:ln>
              <a:noFill/>
            </a:ln>
          </p:spPr>
        </p:pic>
        <p:pic>
          <p:nvPicPr>
            <p:cNvPr id="164" name="Immagine 163">
              <a:extLst>
                <a:ext uri="{FF2B5EF4-FFF2-40B4-BE49-F238E27FC236}">
                  <a16:creationId xmlns:a16="http://schemas.microsoft.com/office/drawing/2014/main" id="{3E972B44-89D4-42F8-807F-698AAE4D15F3}"/>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87488" y="3781425"/>
              <a:ext cx="1161062" cy="398495"/>
            </a:xfrm>
            <a:prstGeom prst="rect">
              <a:avLst/>
            </a:prstGeom>
            <a:noFill/>
            <a:ln>
              <a:noFill/>
            </a:ln>
          </p:spPr>
        </p:pic>
        <p:pic>
          <p:nvPicPr>
            <p:cNvPr id="165" name="Immagine 164">
              <a:extLst>
                <a:ext uri="{FF2B5EF4-FFF2-40B4-BE49-F238E27FC236}">
                  <a16:creationId xmlns:a16="http://schemas.microsoft.com/office/drawing/2014/main" id="{D85BE486-DF54-4821-B308-F801734ACEA6}"/>
                </a:ext>
              </a:extLst>
            </p:cNvPr>
            <p:cNvPicPr/>
            <p:nvPr/>
          </p:nvPicPr>
          <p:blipFill rotWithShape="1">
            <a:blip r:embed="rId12" cstate="print">
              <a:extLst>
                <a:ext uri="{28A0092B-C50C-407E-A947-70E740481C1C}">
                  <a14:useLocalDpi xmlns:a14="http://schemas.microsoft.com/office/drawing/2010/main" val="0"/>
                </a:ext>
              </a:extLst>
            </a:blip>
            <a:srcRect/>
            <a:stretch/>
          </p:blipFill>
          <p:spPr bwMode="auto">
            <a:xfrm>
              <a:off x="6815763" y="2809875"/>
              <a:ext cx="470862" cy="533712"/>
            </a:xfrm>
            <a:prstGeom prst="rect">
              <a:avLst/>
            </a:prstGeom>
            <a:noFill/>
            <a:ln>
              <a:noFill/>
            </a:ln>
            <a:extLst>
              <a:ext uri="{53640926-AAD7-44D8-BBD7-CCE9431645EC}">
                <a14:shadowObscured xmlns:a14="http://schemas.microsoft.com/office/drawing/2010/main"/>
              </a:ext>
            </a:extLst>
          </p:spPr>
        </p:pic>
        <p:pic>
          <p:nvPicPr>
            <p:cNvPr id="166" name="Immagine 165">
              <a:extLst>
                <a:ext uri="{FF2B5EF4-FFF2-40B4-BE49-F238E27FC236}">
                  <a16:creationId xmlns:a16="http://schemas.microsoft.com/office/drawing/2014/main" id="{040B623A-5840-4891-8257-5CDE306CBD87}"/>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75621" y="1762437"/>
              <a:ext cx="933218" cy="331950"/>
            </a:xfrm>
            <a:prstGeom prst="rect">
              <a:avLst/>
            </a:prstGeom>
            <a:noFill/>
            <a:ln>
              <a:noFill/>
            </a:ln>
          </p:spPr>
        </p:pic>
        <p:pic>
          <p:nvPicPr>
            <p:cNvPr id="167" name="Immagine 166">
              <a:extLst>
                <a:ext uri="{FF2B5EF4-FFF2-40B4-BE49-F238E27FC236}">
                  <a16:creationId xmlns:a16="http://schemas.microsoft.com/office/drawing/2014/main" id="{8E6210E5-E849-4082-8E8B-2FB44B9F6AE1}"/>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566545" y="2745885"/>
              <a:ext cx="540623" cy="473468"/>
            </a:xfrm>
            <a:prstGeom prst="rect">
              <a:avLst/>
            </a:prstGeom>
            <a:noFill/>
            <a:ln>
              <a:noFill/>
            </a:ln>
          </p:spPr>
        </p:pic>
        <p:pic>
          <p:nvPicPr>
            <p:cNvPr id="168" name="Immagine 167">
              <a:extLst>
                <a:ext uri="{FF2B5EF4-FFF2-40B4-BE49-F238E27FC236}">
                  <a16:creationId xmlns:a16="http://schemas.microsoft.com/office/drawing/2014/main" id="{3DE2C529-1C42-4F48-9D05-EB49E8D73A80}"/>
                </a:ext>
              </a:extLst>
            </p:cNvPr>
            <p:cNvPicPr/>
            <p:nvPr/>
          </p:nvPicPr>
          <p:blipFill rotWithShape="1">
            <a:blip r:embed="rId15" cstate="print">
              <a:extLst>
                <a:ext uri="{28A0092B-C50C-407E-A947-70E740481C1C}">
                  <a14:useLocalDpi xmlns:a14="http://schemas.microsoft.com/office/drawing/2010/main" val="0"/>
                </a:ext>
              </a:extLst>
            </a:blip>
            <a:srcRect/>
            <a:stretch/>
          </p:blipFill>
          <p:spPr bwMode="auto">
            <a:xfrm>
              <a:off x="7294720" y="2107108"/>
              <a:ext cx="1399641" cy="398494"/>
            </a:xfrm>
            <a:prstGeom prst="rect">
              <a:avLst/>
            </a:prstGeom>
            <a:noFill/>
            <a:ln>
              <a:noFill/>
            </a:ln>
            <a:extLst>
              <a:ext uri="{53640926-AAD7-44D8-BBD7-CCE9431645EC}">
                <a14:shadowObscured xmlns:a14="http://schemas.microsoft.com/office/drawing/2010/main"/>
              </a:ext>
            </a:extLst>
          </p:spPr>
        </p:pic>
        <p:pic>
          <p:nvPicPr>
            <p:cNvPr id="169" name="Immagine 168">
              <a:extLst>
                <a:ext uri="{FF2B5EF4-FFF2-40B4-BE49-F238E27FC236}">
                  <a16:creationId xmlns:a16="http://schemas.microsoft.com/office/drawing/2014/main" id="{B8E561EA-4662-49D6-A42A-9951162108C9}"/>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97715" y="2924175"/>
              <a:ext cx="669110" cy="574084"/>
            </a:xfrm>
            <a:prstGeom prst="rect">
              <a:avLst/>
            </a:prstGeom>
            <a:noFill/>
            <a:ln>
              <a:noFill/>
            </a:ln>
          </p:spPr>
        </p:pic>
        <p:pic>
          <p:nvPicPr>
            <p:cNvPr id="170" name="Immagine 169">
              <a:extLst>
                <a:ext uri="{FF2B5EF4-FFF2-40B4-BE49-F238E27FC236}">
                  <a16:creationId xmlns:a16="http://schemas.microsoft.com/office/drawing/2014/main" id="{8AE5AAAA-3266-4CD7-AA01-8EAA7EB5FF02}"/>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5416" y="3691053"/>
              <a:ext cx="689325" cy="574084"/>
            </a:xfrm>
            <a:prstGeom prst="rect">
              <a:avLst/>
            </a:prstGeom>
            <a:noFill/>
            <a:ln>
              <a:noFill/>
            </a:ln>
          </p:spPr>
        </p:pic>
        <p:pic>
          <p:nvPicPr>
            <p:cNvPr id="171" name="Immagine 170">
              <a:extLst>
                <a:ext uri="{FF2B5EF4-FFF2-40B4-BE49-F238E27FC236}">
                  <a16:creationId xmlns:a16="http://schemas.microsoft.com/office/drawing/2014/main" id="{388D9862-02F5-4341-A4A5-B603DFF1DEE3}"/>
                </a:ext>
              </a:extLst>
            </p:cNvPr>
            <p:cNvPicPr/>
            <p:nvPr/>
          </p:nvPicPr>
          <p:blipFill rotWithShape="1">
            <a:blip r:embed="rId18" cstate="print">
              <a:extLst>
                <a:ext uri="{28A0092B-C50C-407E-A947-70E740481C1C}">
                  <a14:useLocalDpi xmlns:a14="http://schemas.microsoft.com/office/drawing/2010/main" val="0"/>
                </a:ext>
              </a:extLst>
            </a:blip>
            <a:srcRect b="-525"/>
            <a:stretch/>
          </p:blipFill>
          <p:spPr bwMode="auto">
            <a:xfrm>
              <a:off x="2026757" y="3552775"/>
              <a:ext cx="1158230" cy="400319"/>
            </a:xfrm>
            <a:prstGeom prst="rect">
              <a:avLst/>
            </a:prstGeom>
            <a:noFill/>
            <a:ln>
              <a:noFill/>
            </a:ln>
            <a:extLst>
              <a:ext uri="{53640926-AAD7-44D8-BBD7-CCE9431645EC}">
                <a14:shadowObscured xmlns:a14="http://schemas.microsoft.com/office/drawing/2010/main"/>
              </a:ext>
            </a:extLst>
          </p:spPr>
        </p:pic>
        <p:pic>
          <p:nvPicPr>
            <p:cNvPr id="172" name="Immagine 171">
              <a:extLst>
                <a:ext uri="{FF2B5EF4-FFF2-40B4-BE49-F238E27FC236}">
                  <a16:creationId xmlns:a16="http://schemas.microsoft.com/office/drawing/2014/main" id="{D374DEEA-9D97-49A1-A352-D03136C75B70}"/>
                </a:ext>
              </a:extLst>
            </p:cNvPr>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043766" y="4567171"/>
              <a:ext cx="613216" cy="679465"/>
            </a:xfrm>
            <a:prstGeom prst="rect">
              <a:avLst/>
            </a:prstGeom>
            <a:noFill/>
            <a:ln>
              <a:noFill/>
            </a:ln>
          </p:spPr>
        </p:pic>
        <p:pic>
          <p:nvPicPr>
            <p:cNvPr id="173" name="Immagine 172">
              <a:extLst>
                <a:ext uri="{FF2B5EF4-FFF2-40B4-BE49-F238E27FC236}">
                  <a16:creationId xmlns:a16="http://schemas.microsoft.com/office/drawing/2014/main" id="{F63ED7F2-F1EE-4802-A85B-A758D57978CE}"/>
                </a:ext>
              </a:extLst>
            </p:cNvPr>
            <p:cNvPicPr/>
            <p:nvPr/>
          </p:nvPicPr>
          <p:blipFill rotWithShape="1">
            <a:blip r:embed="rId20" cstate="print">
              <a:extLst>
                <a:ext uri="{28A0092B-C50C-407E-A947-70E740481C1C}">
                  <a14:useLocalDpi xmlns:a14="http://schemas.microsoft.com/office/drawing/2010/main" val="0"/>
                </a:ext>
              </a:extLst>
            </a:blip>
            <a:srcRect t="-36649"/>
            <a:stretch/>
          </p:blipFill>
          <p:spPr bwMode="auto">
            <a:xfrm>
              <a:off x="4071416" y="3654518"/>
              <a:ext cx="1070610" cy="533400"/>
            </a:xfrm>
            <a:prstGeom prst="rect">
              <a:avLst/>
            </a:prstGeom>
            <a:noFill/>
            <a:ln>
              <a:noFill/>
            </a:ln>
            <a:extLst>
              <a:ext uri="{53640926-AAD7-44D8-BBD7-CCE9431645EC}">
                <a14:shadowObscured xmlns:a14="http://schemas.microsoft.com/office/drawing/2010/main"/>
              </a:ext>
            </a:extLst>
          </p:spPr>
        </p:pic>
        <p:pic>
          <p:nvPicPr>
            <p:cNvPr id="174" name="Immagine 173">
              <a:extLst>
                <a:ext uri="{FF2B5EF4-FFF2-40B4-BE49-F238E27FC236}">
                  <a16:creationId xmlns:a16="http://schemas.microsoft.com/office/drawing/2014/main" id="{EB65C0F9-62FA-423A-A329-01F40076CECC}"/>
                </a:ext>
              </a:extLst>
            </p:cNvPr>
            <p:cNvPicPr/>
            <p:nvPr/>
          </p:nvPicPr>
          <p:blipFill rotWithShape="1">
            <a:blip r:embed="rId21" cstate="print">
              <a:extLst>
                <a:ext uri="{28A0092B-C50C-407E-A947-70E740481C1C}">
                  <a14:useLocalDpi xmlns:a14="http://schemas.microsoft.com/office/drawing/2010/main" val="0"/>
                </a:ext>
              </a:extLst>
            </a:blip>
            <a:srcRect l="10303" t="11627" r="8292" b="7899"/>
            <a:stretch/>
          </p:blipFill>
          <p:spPr bwMode="auto">
            <a:xfrm>
              <a:off x="5592732" y="2995603"/>
              <a:ext cx="1013453" cy="574045"/>
            </a:xfrm>
            <a:prstGeom prst="rect">
              <a:avLst/>
            </a:prstGeom>
            <a:noFill/>
            <a:ln>
              <a:noFill/>
            </a:ln>
            <a:extLst>
              <a:ext uri="{53640926-AAD7-44D8-BBD7-CCE9431645EC}">
                <a14:shadowObscured xmlns:a14="http://schemas.microsoft.com/office/drawing/2010/main"/>
              </a:ext>
            </a:extLst>
          </p:spPr>
        </p:pic>
        <p:pic>
          <p:nvPicPr>
            <p:cNvPr id="175" name="Immagine 174">
              <a:extLst>
                <a:ext uri="{FF2B5EF4-FFF2-40B4-BE49-F238E27FC236}">
                  <a16:creationId xmlns:a16="http://schemas.microsoft.com/office/drawing/2014/main" id="{6820BCA3-71D3-47C9-9109-3EC90BCE9EA8}"/>
                </a:ext>
              </a:extLst>
            </p:cNvPr>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7734301" y="2717258"/>
              <a:ext cx="533100" cy="730394"/>
            </a:xfrm>
            <a:prstGeom prst="rect">
              <a:avLst/>
            </a:prstGeom>
            <a:noFill/>
            <a:ln>
              <a:noFill/>
            </a:ln>
          </p:spPr>
        </p:pic>
        <p:pic>
          <p:nvPicPr>
            <p:cNvPr id="176" name="Immagine 175">
              <a:extLst>
                <a:ext uri="{FF2B5EF4-FFF2-40B4-BE49-F238E27FC236}">
                  <a16:creationId xmlns:a16="http://schemas.microsoft.com/office/drawing/2014/main" id="{1C2F374F-A68E-4F67-A91B-C3622EC4343D}"/>
                </a:ext>
              </a:extLst>
            </p:cNvPr>
            <p:cNvPicPr/>
            <p:nvPr/>
          </p:nvPicPr>
          <p:blipFill>
            <a:blip r:embed="rId23">
              <a:extLst>
                <a:ext uri="{28A0092B-C50C-407E-A947-70E740481C1C}">
                  <a14:useLocalDpi xmlns:a14="http://schemas.microsoft.com/office/drawing/2010/main" val="0"/>
                </a:ext>
              </a:extLst>
            </a:blip>
            <a:srcRect/>
            <a:stretch>
              <a:fillRect/>
            </a:stretch>
          </p:blipFill>
          <p:spPr bwMode="auto">
            <a:xfrm>
              <a:off x="2458901" y="2828557"/>
              <a:ext cx="931545" cy="372110"/>
            </a:xfrm>
            <a:prstGeom prst="rect">
              <a:avLst/>
            </a:prstGeom>
            <a:noFill/>
            <a:ln>
              <a:noFill/>
            </a:ln>
          </p:spPr>
        </p:pic>
        <p:pic>
          <p:nvPicPr>
            <p:cNvPr id="177" name="Immagine 176">
              <a:extLst>
                <a:ext uri="{FF2B5EF4-FFF2-40B4-BE49-F238E27FC236}">
                  <a16:creationId xmlns:a16="http://schemas.microsoft.com/office/drawing/2014/main" id="{1781EE73-C433-4285-9B2F-7C8815263BB3}"/>
                </a:ext>
              </a:extLst>
            </p:cNvPr>
            <p:cNvPicPr/>
            <p:nvPr/>
          </p:nvPicPr>
          <p:blipFill rotWithShape="1">
            <a:blip r:embed="rId24" cstate="print">
              <a:extLst>
                <a:ext uri="{28A0092B-C50C-407E-A947-70E740481C1C}">
                  <a14:useLocalDpi xmlns:a14="http://schemas.microsoft.com/office/drawing/2010/main" val="0"/>
                </a:ext>
              </a:extLst>
            </a:blip>
            <a:srcRect l="-6470" t="-14364" r="-8843" b="-26693"/>
            <a:stretch/>
          </p:blipFill>
          <p:spPr bwMode="auto">
            <a:xfrm>
              <a:off x="2056333" y="4481169"/>
              <a:ext cx="805136" cy="437516"/>
            </a:xfrm>
            <a:prstGeom prst="rect">
              <a:avLst/>
            </a:prstGeom>
            <a:noFill/>
            <a:ln>
              <a:noFill/>
            </a:ln>
            <a:extLst>
              <a:ext uri="{53640926-AAD7-44D8-BBD7-CCE9431645EC}">
                <a14:shadowObscured xmlns:a14="http://schemas.microsoft.com/office/drawing/2010/main"/>
              </a:ext>
            </a:extLst>
          </p:spPr>
        </p:pic>
        <p:pic>
          <p:nvPicPr>
            <p:cNvPr id="178" name="Immagine 177">
              <a:extLst>
                <a:ext uri="{FF2B5EF4-FFF2-40B4-BE49-F238E27FC236}">
                  <a16:creationId xmlns:a16="http://schemas.microsoft.com/office/drawing/2014/main" id="{14966F3A-BBCA-4683-86AB-274848120A01}"/>
                </a:ext>
              </a:extLst>
            </p:cNvPr>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2760419" y="4931054"/>
              <a:ext cx="908008" cy="354462"/>
            </a:xfrm>
            <a:prstGeom prst="rect">
              <a:avLst/>
            </a:prstGeom>
            <a:noFill/>
            <a:ln>
              <a:noFill/>
            </a:ln>
          </p:spPr>
        </p:pic>
        <p:pic>
          <p:nvPicPr>
            <p:cNvPr id="179" name="Immagine 178">
              <a:extLst>
                <a:ext uri="{FF2B5EF4-FFF2-40B4-BE49-F238E27FC236}">
                  <a16:creationId xmlns:a16="http://schemas.microsoft.com/office/drawing/2014/main" id="{B7C33491-C9D0-4F7F-82B5-C8EA3BF5914B}"/>
                </a:ext>
              </a:extLst>
            </p:cNvPr>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184987" y="4049809"/>
              <a:ext cx="581827" cy="369090"/>
            </a:xfrm>
            <a:prstGeom prst="rect">
              <a:avLst/>
            </a:prstGeom>
            <a:noFill/>
            <a:ln>
              <a:noFill/>
            </a:ln>
          </p:spPr>
        </p:pic>
        <p:pic>
          <p:nvPicPr>
            <p:cNvPr id="180" name="Immagine 179">
              <a:extLst>
                <a:ext uri="{FF2B5EF4-FFF2-40B4-BE49-F238E27FC236}">
                  <a16:creationId xmlns:a16="http://schemas.microsoft.com/office/drawing/2014/main" id="{699370E8-91AE-4D91-B524-913F3C8362B4}"/>
                </a:ext>
              </a:extLst>
            </p:cNvPr>
            <p:cNvPicPr/>
            <p:nvPr/>
          </p:nvPicPr>
          <p:blipFill rotWithShape="1">
            <a:blip r:embed="rId27" cstate="print">
              <a:extLst>
                <a:ext uri="{28A0092B-C50C-407E-A947-70E740481C1C}">
                  <a14:useLocalDpi xmlns:a14="http://schemas.microsoft.com/office/drawing/2010/main" val="0"/>
                </a:ext>
              </a:extLst>
            </a:blip>
            <a:srcRect/>
            <a:stretch/>
          </p:blipFill>
          <p:spPr bwMode="auto">
            <a:xfrm>
              <a:off x="5255719" y="4115348"/>
              <a:ext cx="922752" cy="505387"/>
            </a:xfrm>
            <a:prstGeom prst="rect">
              <a:avLst/>
            </a:prstGeom>
            <a:noFill/>
            <a:ln>
              <a:noFill/>
            </a:ln>
            <a:extLst>
              <a:ext uri="{53640926-AAD7-44D8-BBD7-CCE9431645EC}">
                <a14:shadowObscured xmlns:a14="http://schemas.microsoft.com/office/drawing/2010/main"/>
              </a:ext>
            </a:extLst>
          </p:spPr>
        </p:pic>
        <p:pic>
          <p:nvPicPr>
            <p:cNvPr id="181" name="Immagine 180">
              <a:extLst>
                <a:ext uri="{FF2B5EF4-FFF2-40B4-BE49-F238E27FC236}">
                  <a16:creationId xmlns:a16="http://schemas.microsoft.com/office/drawing/2014/main" id="{C9500430-FFFE-4FB9-A791-37E41B9A56F7}"/>
                </a:ext>
              </a:extLst>
            </p:cNvPr>
            <p:cNvPicPr/>
            <p:nvPr/>
          </p:nvPicPr>
          <p:blipFill rotWithShape="1">
            <a:blip r:embed="rId28" cstate="print">
              <a:extLst>
                <a:ext uri="{28A0092B-C50C-407E-A947-70E740481C1C}">
                  <a14:useLocalDpi xmlns:a14="http://schemas.microsoft.com/office/drawing/2010/main" val="0"/>
                </a:ext>
              </a:extLst>
            </a:blip>
            <a:srcRect b="-27342"/>
            <a:stretch/>
          </p:blipFill>
          <p:spPr bwMode="auto">
            <a:xfrm>
              <a:off x="7080981" y="4452061"/>
              <a:ext cx="1229562" cy="364888"/>
            </a:xfrm>
            <a:prstGeom prst="rect">
              <a:avLst/>
            </a:prstGeom>
            <a:noFill/>
            <a:ln>
              <a:noFill/>
            </a:ln>
            <a:extLst>
              <a:ext uri="{53640926-AAD7-44D8-BBD7-CCE9431645EC}">
                <a14:shadowObscured xmlns:a14="http://schemas.microsoft.com/office/drawing/2010/main"/>
              </a:ext>
            </a:extLst>
          </p:spPr>
        </p:pic>
        <p:pic>
          <p:nvPicPr>
            <p:cNvPr id="182" name="Immagine 181">
              <a:extLst>
                <a:ext uri="{FF2B5EF4-FFF2-40B4-BE49-F238E27FC236}">
                  <a16:creationId xmlns:a16="http://schemas.microsoft.com/office/drawing/2014/main" id="{07CE7946-D4C5-422A-8BD5-E38C41AA389E}"/>
                </a:ext>
              </a:extLst>
            </p:cNvPr>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1301245" y="4222198"/>
              <a:ext cx="589280" cy="638794"/>
            </a:xfrm>
            <a:prstGeom prst="rect">
              <a:avLst/>
            </a:prstGeom>
            <a:noFill/>
            <a:ln>
              <a:noFill/>
            </a:ln>
          </p:spPr>
        </p:pic>
        <p:pic>
          <p:nvPicPr>
            <p:cNvPr id="183" name="Immagine 182">
              <a:extLst>
                <a:ext uri="{FF2B5EF4-FFF2-40B4-BE49-F238E27FC236}">
                  <a16:creationId xmlns:a16="http://schemas.microsoft.com/office/drawing/2014/main" id="{31598A49-4639-41A2-955D-0725493C4878}"/>
                </a:ext>
              </a:extLst>
            </p:cNvPr>
            <p:cNvPicPr/>
            <p:nvPr/>
          </p:nvPicPr>
          <p:blipFill>
            <a:blip r:embed="rId30" cstate="print">
              <a:extLst>
                <a:ext uri="{28A0092B-C50C-407E-A947-70E740481C1C}">
                  <a14:useLocalDpi xmlns:a14="http://schemas.microsoft.com/office/drawing/2010/main" val="0"/>
                </a:ext>
              </a:extLst>
            </a:blip>
            <a:srcRect/>
            <a:stretch/>
          </p:blipFill>
          <p:spPr bwMode="auto">
            <a:xfrm>
              <a:off x="5008283" y="4872678"/>
              <a:ext cx="2000556" cy="411215"/>
            </a:xfrm>
            <a:prstGeom prst="rect">
              <a:avLst/>
            </a:prstGeom>
            <a:noFill/>
            <a:ln>
              <a:noFill/>
            </a:ln>
          </p:spPr>
        </p:pic>
        <p:pic>
          <p:nvPicPr>
            <p:cNvPr id="184" name="Immagine 183">
              <a:extLst>
                <a:ext uri="{FF2B5EF4-FFF2-40B4-BE49-F238E27FC236}">
                  <a16:creationId xmlns:a16="http://schemas.microsoft.com/office/drawing/2014/main" id="{87D5F2A2-C19E-46F5-9C15-30DCE78C3596}"/>
                </a:ext>
              </a:extLst>
            </p:cNvPr>
            <p:cNvPicPr/>
            <p:nvPr/>
          </p:nvPicPr>
          <p:blipFill>
            <a:blip r:embed="rId31">
              <a:extLst>
                <a:ext uri="{28A0092B-C50C-407E-A947-70E740481C1C}">
                  <a14:useLocalDpi xmlns:a14="http://schemas.microsoft.com/office/drawing/2010/main" val="0"/>
                </a:ext>
              </a:extLst>
            </a:blip>
            <a:srcRect/>
            <a:stretch>
              <a:fillRect/>
            </a:stretch>
          </p:blipFill>
          <p:spPr bwMode="auto">
            <a:xfrm>
              <a:off x="7538778" y="1199484"/>
              <a:ext cx="680493" cy="660242"/>
            </a:xfrm>
            <a:prstGeom prst="rect">
              <a:avLst/>
            </a:prstGeom>
            <a:noFill/>
            <a:ln>
              <a:noFill/>
            </a:ln>
          </p:spPr>
        </p:pic>
        <p:pic>
          <p:nvPicPr>
            <p:cNvPr id="185" name="Immagine 184">
              <a:extLst>
                <a:ext uri="{FF2B5EF4-FFF2-40B4-BE49-F238E27FC236}">
                  <a16:creationId xmlns:a16="http://schemas.microsoft.com/office/drawing/2014/main" id="{508248BB-8DFF-4B1C-88E0-6A1843C9EA65}"/>
                </a:ext>
              </a:extLst>
            </p:cNvPr>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7516657" y="3765985"/>
              <a:ext cx="998693" cy="430682"/>
            </a:xfrm>
            <a:prstGeom prst="rect">
              <a:avLst/>
            </a:prstGeom>
            <a:noFill/>
            <a:ln>
              <a:noFill/>
            </a:ln>
          </p:spPr>
        </p:pic>
      </p:grpSp>
      <p:sp>
        <p:nvSpPr>
          <p:cNvPr id="37" name="Υπότιτλος 3">
            <a:extLst>
              <a:ext uri="{FF2B5EF4-FFF2-40B4-BE49-F238E27FC236}">
                <a16:creationId xmlns:a16="http://schemas.microsoft.com/office/drawing/2014/main" id="{DE1BD990-BDF1-4F52-9B70-FEC42B0A2A13}"/>
              </a:ext>
            </a:extLst>
          </p:cNvPr>
          <p:cNvSpPr txBox="1">
            <a:spLocks/>
          </p:cNvSpPr>
          <p:nvPr/>
        </p:nvSpPr>
        <p:spPr>
          <a:xfrm>
            <a:off x="507449" y="5446709"/>
            <a:ext cx="6561721" cy="885299"/>
          </a:xfrm>
          <a:prstGeom prst="rect">
            <a:avLst/>
          </a:prstGeom>
        </p:spPr>
        <p:txBody>
          <a:bodyPr>
            <a:normAutofit/>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t>CERTH: Dr. Efthymios Rodias, </a:t>
            </a:r>
            <a:r>
              <a:rPr lang="en-US" sz="1600" dirty="0">
                <a:hlinkClick r:id="rId33"/>
              </a:rPr>
              <a:t>e.rodias@certh.gr</a:t>
            </a:r>
            <a:r>
              <a:rPr lang="en-US" sz="1600" dirty="0"/>
              <a:t> </a:t>
            </a:r>
          </a:p>
          <a:p>
            <a:r>
              <a:rPr lang="en-US" sz="1600" dirty="0"/>
              <a:t>EFB: Dr. Christos Koidis, </a:t>
            </a:r>
            <a:r>
              <a:rPr lang="en-US" sz="1600" dirty="0">
                <a:hlinkClick r:id="rId34"/>
              </a:rPr>
              <a:t>ck741@efb.gr</a:t>
            </a:r>
            <a:r>
              <a:rPr lang="en-US" sz="1600" dirty="0"/>
              <a:t> </a:t>
            </a:r>
          </a:p>
          <a:p>
            <a:endParaRPr lang="en-US" sz="1600" dirty="0"/>
          </a:p>
        </p:txBody>
      </p:sp>
    </p:spTree>
    <p:extLst>
      <p:ext uri="{BB962C8B-B14F-4D97-AF65-F5344CB8AC3E}">
        <p14:creationId xmlns:p14="http://schemas.microsoft.com/office/powerpoint/2010/main" val="4109325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a:solidFill>
                  <a:srgbClr val="2C8FCE"/>
                </a:solidFill>
              </a:rPr>
              <a:t>WP6 Info</a:t>
            </a:r>
          </a:p>
        </p:txBody>
      </p:sp>
      <p:sp>
        <p:nvSpPr>
          <p:cNvPr id="8" name="Θέση περιεχομένου 7"/>
          <p:cNvSpPr>
            <a:spLocks noGrp="1"/>
          </p:cNvSpPr>
          <p:nvPr>
            <p:ph idx="1"/>
          </p:nvPr>
        </p:nvSpPr>
        <p:spPr>
          <a:xfrm>
            <a:off x="838200" y="881150"/>
            <a:ext cx="10515600" cy="5641570"/>
          </a:xfrm>
        </p:spPr>
        <p:txBody>
          <a:bodyPr>
            <a:normAutofit lnSpcReduction="10000"/>
          </a:bodyPr>
          <a:lstStyle/>
          <a:p>
            <a:pPr marL="0" indent="0">
              <a:buNone/>
            </a:pPr>
            <a:r>
              <a:rPr lang="en-US" sz="1800" b="1" dirty="0"/>
              <a:t>WP Start/end date: </a:t>
            </a:r>
            <a:r>
              <a:rPr lang="en-US" sz="1800" dirty="0"/>
              <a:t>M1-M48</a:t>
            </a:r>
          </a:p>
          <a:p>
            <a:pPr marL="0" indent="0">
              <a:buNone/>
            </a:pPr>
            <a:endParaRPr lang="en-US" sz="1800" dirty="0"/>
          </a:p>
          <a:p>
            <a:pPr marL="0" indent="0">
              <a:buNone/>
            </a:pPr>
            <a:r>
              <a:rPr lang="en-US" sz="1800" b="1" dirty="0"/>
              <a:t>Partners involved: </a:t>
            </a:r>
            <a:r>
              <a:rPr lang="en-US" sz="1800" dirty="0"/>
              <a:t>CERTH (P9) / EFB (P26) /  INFOR (P21)  /  UNITO (P1) /  CONFAGRI (P2)  / ISEKI (P4)  / ICOS (P5) / AERES (P6) / AP (P7) / ACTIA (P10) /  UCLM (P16) / AC3A (P17) / PA (P27) / EFVET (P29) / CEPI (P30)</a:t>
            </a:r>
          </a:p>
          <a:p>
            <a:pPr marL="0" indent="0">
              <a:buNone/>
            </a:pPr>
            <a:endParaRPr lang="en-US" sz="1800" dirty="0"/>
          </a:p>
          <a:p>
            <a:pPr marL="0" indent="0">
              <a:buNone/>
            </a:pPr>
            <a:r>
              <a:rPr lang="en-US" sz="1800" b="1" dirty="0"/>
              <a:t>Aim: </a:t>
            </a:r>
            <a:r>
              <a:rPr lang="en-US" sz="1800" dirty="0"/>
              <a:t>Controlling and monitoring the progress of the project and ensuring the quality of the FIELDS outputs	</a:t>
            </a:r>
          </a:p>
          <a:p>
            <a:pPr marL="0" indent="0">
              <a:buNone/>
            </a:pPr>
            <a:endParaRPr lang="en-US" sz="1800" dirty="0"/>
          </a:p>
          <a:p>
            <a:pPr marL="0" indent="0">
              <a:buNone/>
            </a:pPr>
            <a:r>
              <a:rPr lang="en-US" sz="1800" b="1" dirty="0"/>
              <a:t>Main Objectives:</a:t>
            </a:r>
            <a:r>
              <a:rPr lang="nb-NO" sz="1800" b="1" dirty="0"/>
              <a:t> </a:t>
            </a:r>
          </a:p>
          <a:p>
            <a:r>
              <a:rPr lang="en-US" sz="1800" dirty="0"/>
              <a:t>Quality Plan (including contingency plan, risk assessment and risk management plan)</a:t>
            </a:r>
          </a:p>
          <a:p>
            <a:r>
              <a:rPr lang="en-US" sz="1800" dirty="0"/>
              <a:t>Evaluation grid and methodology for internal and external assessment</a:t>
            </a:r>
          </a:p>
          <a:p>
            <a:r>
              <a:rPr lang="en-US" sz="1800" dirty="0"/>
              <a:t>Internal and External Evaluation</a:t>
            </a:r>
          </a:p>
          <a:p>
            <a:r>
              <a:rPr lang="en-US" sz="1800" dirty="0"/>
              <a:t>Rules for collaboration (project partners and external evaluators) in the evaluation phase (roles for Quality Committee, Steering Committee, High Steering Committee, High Advisory Board, External Experts)</a:t>
            </a:r>
          </a:p>
          <a:p>
            <a:r>
              <a:rPr lang="en-US" sz="1800" dirty="0"/>
              <a:t>Qualitative and quantitative indicators for monitoring the FIELDS results</a:t>
            </a:r>
          </a:p>
          <a:p>
            <a:endParaRPr lang="nb-NO" sz="1800" dirty="0"/>
          </a:p>
          <a:p>
            <a:pPr marL="0" indent="0">
              <a:buNone/>
            </a:pPr>
            <a:endParaRPr lang="en-US" sz="18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2</a:t>
            </a:fld>
            <a:endParaRPr lang="en-US"/>
          </a:p>
        </p:txBody>
      </p:sp>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985346262"/>
              </p:ext>
            </p:extLst>
          </p:nvPr>
        </p:nvGraphicFramePr>
        <p:xfrm>
          <a:off x="838199" y="1475865"/>
          <a:ext cx="10515601" cy="3636421"/>
        </p:xfrm>
        <a:graphic>
          <a:graphicData uri="http://schemas.openxmlformats.org/drawingml/2006/table">
            <a:tbl>
              <a:tblPr firstRow="1" bandRow="1">
                <a:tableStyleId>{5C22544A-7EE6-4342-B048-85BDC9FD1C3A}</a:tableStyleId>
              </a:tblPr>
              <a:tblGrid>
                <a:gridCol w="5075316">
                  <a:extLst>
                    <a:ext uri="{9D8B030D-6E8A-4147-A177-3AD203B41FA5}">
                      <a16:colId xmlns:a16="http://schemas.microsoft.com/office/drawing/2014/main" val="2419850522"/>
                    </a:ext>
                  </a:extLst>
                </a:gridCol>
                <a:gridCol w="5440285">
                  <a:extLst>
                    <a:ext uri="{9D8B030D-6E8A-4147-A177-3AD203B41FA5}">
                      <a16:colId xmlns:a16="http://schemas.microsoft.com/office/drawing/2014/main" val="1794654814"/>
                    </a:ext>
                  </a:extLst>
                </a:gridCol>
              </a:tblGrid>
              <a:tr h="597599">
                <a:tc>
                  <a:txBody>
                    <a:bodyPr/>
                    <a:lstStyle/>
                    <a:p>
                      <a:pPr algn="ctr"/>
                      <a:r>
                        <a:rPr lang="en-US" sz="2000" b="0" dirty="0">
                          <a:latin typeface="Arial" panose="020B0604020202020204" pitchFamily="34" charset="0"/>
                          <a:cs typeface="Arial" panose="020B0604020202020204" pitchFamily="34" charset="0"/>
                        </a:rPr>
                        <a:t>Tasks</a:t>
                      </a:r>
                      <a:endParaRPr lang="el-GR" sz="2000" b="0" dirty="0">
                        <a:latin typeface="Arial" panose="020B0604020202020204" pitchFamily="34" charset="0"/>
                        <a:cs typeface="Arial" panose="020B0604020202020204" pitchFamily="34" charset="0"/>
                      </a:endParaRPr>
                    </a:p>
                  </a:txBody>
                  <a:tcPr anchor="ctr"/>
                </a:tc>
                <a:tc>
                  <a:txBody>
                    <a:bodyPr/>
                    <a:lstStyle/>
                    <a:p>
                      <a:pPr algn="ctr"/>
                      <a:r>
                        <a:rPr lang="en-US" sz="2000" b="0" dirty="0">
                          <a:latin typeface="Arial" panose="020B0604020202020204" pitchFamily="34" charset="0"/>
                          <a:cs typeface="Arial" panose="020B0604020202020204" pitchFamily="34" charset="0"/>
                        </a:rPr>
                        <a:t>Deliverables</a:t>
                      </a:r>
                      <a:endParaRPr lang="el-GR" sz="2000" b="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29602146"/>
                  </a:ext>
                </a:extLst>
              </a:tr>
              <a:tr h="559291">
                <a:tc rowSpan="2">
                  <a:txBody>
                    <a:bodyPr/>
                    <a:lstStyle/>
                    <a:p>
                      <a:r>
                        <a:rPr lang="en-US" b="1" dirty="0"/>
                        <a:t>T6.1 </a:t>
                      </a:r>
                      <a:r>
                        <a:rPr lang="en-US" b="0" dirty="0"/>
                        <a:t>Quality plan (M1-M6) (CERTH)</a:t>
                      </a:r>
                      <a:endParaRPr lang="el-GR" b="0" dirty="0"/>
                    </a:p>
                  </a:txBody>
                  <a:tcPr anchor="c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D6.1: </a:t>
                      </a:r>
                      <a:r>
                        <a:rPr lang="en-US" dirty="0"/>
                        <a:t>Quality Plan (M1 - M4) (</a:t>
                      </a:r>
                      <a:r>
                        <a:rPr lang="en-US" b="1" i="1" dirty="0"/>
                        <a:t>submitted</a:t>
                      </a:r>
                      <a:r>
                        <a:rPr lang="en-US" dirty="0"/>
                        <a:t>)</a:t>
                      </a:r>
                    </a:p>
                  </a:txBody>
                  <a:tcPr anchor="ctr">
                    <a:solidFill>
                      <a:schemeClr val="tx2">
                        <a:lumMod val="20000"/>
                        <a:lumOff val="80000"/>
                      </a:schemeClr>
                    </a:solidFill>
                  </a:tcPr>
                </a:tc>
                <a:extLst>
                  <a:ext uri="{0D108BD9-81ED-4DB2-BD59-A6C34878D82A}">
                    <a16:rowId xmlns:a16="http://schemas.microsoft.com/office/drawing/2014/main" val="1071294951"/>
                  </a:ext>
                </a:extLst>
              </a:tr>
              <a:tr h="559291">
                <a:tc vMerge="1">
                  <a:txBody>
                    <a:bodyPr/>
                    <a:lstStyle/>
                    <a:p>
                      <a:endParaRPr lang="el-GR" dirty="0"/>
                    </a:p>
                  </a:txBody>
                  <a:tcPr/>
                </a:tc>
                <a:tc>
                  <a:txBody>
                    <a:bodyPr/>
                    <a:lstStyle/>
                    <a:p>
                      <a:r>
                        <a:rPr lang="en-US" b="1" dirty="0"/>
                        <a:t>D6.2: </a:t>
                      </a:r>
                      <a:r>
                        <a:rPr lang="en-US" dirty="0"/>
                        <a:t>Evaluation Grids (M5 - M6) (</a:t>
                      </a:r>
                      <a:r>
                        <a:rPr lang="en-US" b="1" i="1" dirty="0"/>
                        <a:t>submitted</a:t>
                      </a:r>
                      <a:r>
                        <a:rPr lang="en-US" dirty="0"/>
                        <a:t>)</a:t>
                      </a:r>
                      <a:endParaRPr lang="el-GR" dirty="0"/>
                    </a:p>
                  </a:txBody>
                  <a:tcPr anchor="ctr">
                    <a:solidFill>
                      <a:schemeClr val="tx2">
                        <a:lumMod val="20000"/>
                        <a:lumOff val="80000"/>
                      </a:schemeClr>
                    </a:solidFill>
                  </a:tcPr>
                </a:tc>
                <a:extLst>
                  <a:ext uri="{0D108BD9-81ED-4DB2-BD59-A6C34878D82A}">
                    <a16:rowId xmlns:a16="http://schemas.microsoft.com/office/drawing/2014/main" val="1424723811"/>
                  </a:ext>
                </a:extLst>
              </a:tr>
              <a:tr h="559291">
                <a:tc>
                  <a:txBody>
                    <a:bodyPr/>
                    <a:lstStyle/>
                    <a:p>
                      <a:r>
                        <a:rPr lang="en-US" b="1" dirty="0"/>
                        <a:t>T6.2</a:t>
                      </a:r>
                      <a:r>
                        <a:rPr lang="en-US" b="0" dirty="0"/>
                        <a:t> Quality assessment (M5-M48) (EFB) </a:t>
                      </a:r>
                      <a:endParaRPr lang="el-GR" b="0" dirty="0"/>
                    </a:p>
                  </a:txBody>
                  <a:tcPr anchor="c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D6.3:  </a:t>
                      </a:r>
                      <a:r>
                        <a:rPr lang="en-US" dirty="0"/>
                        <a:t>Internal quality assessment (M5 - M48)</a:t>
                      </a:r>
                      <a:r>
                        <a:rPr lang="en-US" baseline="0" dirty="0"/>
                        <a:t> (</a:t>
                      </a:r>
                      <a:r>
                        <a:rPr lang="en-US" b="1" i="1" baseline="0" dirty="0"/>
                        <a:t>in progress</a:t>
                      </a:r>
                      <a:r>
                        <a:rPr lang="en-US" baseline="0" dirty="0"/>
                        <a:t>)</a:t>
                      </a:r>
                      <a:endParaRPr lang="en-US" dirty="0"/>
                    </a:p>
                  </a:txBody>
                  <a:tcPr anchor="ctr">
                    <a:solidFill>
                      <a:schemeClr val="tx2">
                        <a:lumMod val="20000"/>
                        <a:lumOff val="80000"/>
                      </a:schemeClr>
                    </a:solidFill>
                  </a:tcPr>
                </a:tc>
                <a:extLst>
                  <a:ext uri="{0D108BD9-81ED-4DB2-BD59-A6C34878D82A}">
                    <a16:rowId xmlns:a16="http://schemas.microsoft.com/office/drawing/2014/main" val="3676222740"/>
                  </a:ext>
                </a:extLst>
              </a:tr>
              <a:tr h="559291">
                <a:tc>
                  <a:txBody>
                    <a:bodyPr/>
                    <a:lstStyle/>
                    <a:p>
                      <a:r>
                        <a:rPr lang="en-US" b="1" dirty="0"/>
                        <a:t>T6.3</a:t>
                      </a:r>
                      <a:r>
                        <a:rPr lang="en-US" b="0" dirty="0"/>
                        <a:t> HAB and External Expert review (M22-M48) (EFB)</a:t>
                      </a:r>
                      <a:endParaRPr lang="el-GR" b="0" dirty="0"/>
                    </a:p>
                  </a:txBody>
                  <a:tcPr anchor="c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D6.4: </a:t>
                      </a:r>
                      <a:r>
                        <a:rPr lang="en-US" dirty="0"/>
                        <a:t> External Expert quality assessment (M32 &amp; M48)</a:t>
                      </a:r>
                      <a:r>
                        <a:rPr lang="en-US" baseline="0" dirty="0"/>
                        <a:t> (</a:t>
                      </a:r>
                      <a:r>
                        <a:rPr lang="en-US" b="1" i="1" baseline="0" dirty="0"/>
                        <a:t>not started yet</a:t>
                      </a:r>
                      <a:r>
                        <a:rPr lang="en-US" baseline="0" dirty="0"/>
                        <a:t>)</a:t>
                      </a:r>
                      <a:endParaRPr lang="en-US" dirty="0"/>
                    </a:p>
                  </a:txBody>
                  <a:tcPr anchor="ctr">
                    <a:solidFill>
                      <a:schemeClr val="tx2">
                        <a:lumMod val="20000"/>
                        <a:lumOff val="80000"/>
                      </a:schemeClr>
                    </a:solidFill>
                  </a:tcPr>
                </a:tc>
                <a:extLst>
                  <a:ext uri="{0D108BD9-81ED-4DB2-BD59-A6C34878D82A}">
                    <a16:rowId xmlns:a16="http://schemas.microsoft.com/office/drawing/2014/main" val="2301736867"/>
                  </a:ext>
                </a:extLst>
              </a:tr>
              <a:tr h="559291">
                <a:tc>
                  <a:txBody>
                    <a:bodyPr/>
                    <a:lstStyle/>
                    <a:p>
                      <a:r>
                        <a:rPr lang="en-US" b="1" dirty="0"/>
                        <a:t>T6.4 </a:t>
                      </a:r>
                      <a:r>
                        <a:rPr lang="en-US" b="0" dirty="0"/>
                        <a:t>EQAVET assessment (M27-M48) (INFOR)</a:t>
                      </a:r>
                      <a:endParaRPr lang="el-GR" b="0" dirty="0"/>
                    </a:p>
                  </a:txBody>
                  <a:tcPr anchor="c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D6.5: </a:t>
                      </a:r>
                      <a:r>
                        <a:rPr lang="en-US" dirty="0"/>
                        <a:t> ECVET accreditation report (M42) </a:t>
                      </a:r>
                      <a:r>
                        <a:rPr lang="en-US" baseline="0" dirty="0"/>
                        <a:t>(</a:t>
                      </a:r>
                      <a:r>
                        <a:rPr lang="en-US" b="1" i="1" baseline="0" dirty="0"/>
                        <a:t>not started yet</a:t>
                      </a:r>
                      <a:r>
                        <a:rPr lang="en-US" baseline="0" dirty="0"/>
                        <a:t>)</a:t>
                      </a:r>
                      <a:endParaRPr lang="en-US" dirty="0"/>
                    </a:p>
                  </a:txBody>
                  <a:tcPr anchor="ctr">
                    <a:solidFill>
                      <a:schemeClr val="tx2">
                        <a:lumMod val="20000"/>
                        <a:lumOff val="80000"/>
                      </a:schemeClr>
                    </a:solidFill>
                  </a:tcPr>
                </a:tc>
                <a:extLst>
                  <a:ext uri="{0D108BD9-81ED-4DB2-BD59-A6C34878D82A}">
                    <a16:rowId xmlns:a16="http://schemas.microsoft.com/office/drawing/2014/main" val="2613789313"/>
                  </a:ext>
                </a:extLst>
              </a:tr>
            </a:tbl>
          </a:graphicData>
        </a:graphic>
      </p:graphicFrame>
      <p:sp>
        <p:nvSpPr>
          <p:cNvPr id="4" name="Slide Number Placeholder 3"/>
          <p:cNvSpPr>
            <a:spLocks noGrp="1"/>
          </p:cNvSpPr>
          <p:nvPr>
            <p:ph type="sldNum" sz="quarter" idx="12"/>
          </p:nvPr>
        </p:nvSpPr>
        <p:spPr/>
        <p:txBody>
          <a:bodyPr/>
          <a:lstStyle/>
          <a:p>
            <a:fld id="{C94A9C6C-1472-49E2-A08D-475DB4E3CBD3}" type="slidenum">
              <a:rPr lang="en-US" smtClean="0"/>
              <a:pPr/>
              <a:t>3</a:t>
            </a:fld>
            <a:endParaRPr lang="en-US" dirty="0"/>
          </a:p>
        </p:txBody>
      </p:sp>
      <p:sp>
        <p:nvSpPr>
          <p:cNvPr id="5" name="Τίτλος 1"/>
          <p:cNvSpPr txBox="1">
            <a:spLocks/>
          </p:cNvSpPr>
          <p:nvPr/>
        </p:nvSpPr>
        <p:spPr>
          <a:xfrm>
            <a:off x="883725" y="175520"/>
            <a:ext cx="10515600" cy="540960"/>
          </a:xfrm>
          <a:prstGeom prst="rect">
            <a:avLst/>
          </a:prstGeom>
        </p:spPr>
        <p:txBody>
          <a:bodyPr/>
          <a:lstStyle>
            <a:lvl1pPr algn="l" defTabSz="914400" rtl="0" eaLnBrk="1" latinLnBrk="0" hangingPunct="1">
              <a:lnSpc>
                <a:spcPct val="90000"/>
              </a:lnSpc>
              <a:spcBef>
                <a:spcPct val="0"/>
              </a:spcBef>
              <a:buNone/>
              <a:defRPr sz="2800" kern="1200">
                <a:solidFill>
                  <a:srgbClr val="2B8ECE"/>
                </a:solidFill>
                <a:latin typeface="Arial" panose="020B0604020202020204" pitchFamily="34" charset="0"/>
                <a:ea typeface="+mj-ea"/>
                <a:cs typeface="Arial" panose="020B0604020202020204" pitchFamily="34" charset="0"/>
              </a:defRPr>
            </a:lvl1pPr>
          </a:lstStyle>
          <a:p>
            <a:r>
              <a:rPr lang="en-US" dirty="0"/>
              <a:t>WP6 Tasks &amp; Deliverables</a:t>
            </a:r>
          </a:p>
        </p:txBody>
      </p:sp>
    </p:spTree>
    <p:extLst>
      <p:ext uri="{BB962C8B-B14F-4D97-AF65-F5344CB8AC3E}">
        <p14:creationId xmlns:p14="http://schemas.microsoft.com/office/powerpoint/2010/main" val="2475909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6DF1BE8-5152-41CB-BED8-E09BB1C7CC05}"/>
              </a:ext>
            </a:extLst>
          </p:cNvPr>
          <p:cNvSpPr>
            <a:spLocks noGrp="1"/>
          </p:cNvSpPr>
          <p:nvPr>
            <p:ph idx="1"/>
          </p:nvPr>
        </p:nvSpPr>
        <p:spPr>
          <a:xfrm>
            <a:off x="838200" y="1058704"/>
            <a:ext cx="10515600" cy="4907091"/>
          </a:xfrm>
        </p:spPr>
        <p:txBody>
          <a:bodyPr/>
          <a:lstStyle/>
          <a:p>
            <a:pPr marL="0" indent="0">
              <a:buNone/>
            </a:pPr>
            <a:r>
              <a:rPr lang="it-IT" b="1" dirty="0"/>
              <a:t>Objectives:</a:t>
            </a:r>
          </a:p>
          <a:p>
            <a:r>
              <a:rPr lang="it-IT" b="1" dirty="0"/>
              <a:t>CERTH (P9) </a:t>
            </a:r>
            <a:r>
              <a:rPr lang="it-IT" dirty="0"/>
              <a:t>prepared the Quality Plan. </a:t>
            </a:r>
            <a:r>
              <a:rPr lang="en-US" dirty="0"/>
              <a:t>Quality Plan includes a summary of the expected results and deliverables achieved by each partner and is uploaded into the intranet. Quality plan was reviewed by </a:t>
            </a:r>
            <a:r>
              <a:rPr lang="en-US" b="1" dirty="0"/>
              <a:t>WP leaders</a:t>
            </a:r>
          </a:p>
          <a:p>
            <a:r>
              <a:rPr lang="en-US" b="1" dirty="0"/>
              <a:t>UNITO (P1) </a:t>
            </a:r>
            <a:r>
              <a:rPr lang="en-US" dirty="0"/>
              <a:t>prepared a risk management plan based on reports sent by </a:t>
            </a:r>
            <a:r>
              <a:rPr lang="en-US" b="1" dirty="0"/>
              <a:t>each FIELDS partner</a:t>
            </a:r>
            <a:endParaRPr lang="en-US" dirty="0"/>
          </a:p>
          <a:p>
            <a:r>
              <a:rPr lang="en-US" b="1" dirty="0"/>
              <a:t>INFOR (P21) </a:t>
            </a:r>
            <a:r>
              <a:rPr lang="en-US" dirty="0"/>
              <a:t>developed the evaluation grids for quality assessment of deliverables and reports, and will schedule/update the quality assessment activities</a:t>
            </a:r>
          </a:p>
          <a:p>
            <a:endParaRPr lang="en-US" dirty="0"/>
          </a:p>
          <a:p>
            <a:pPr marL="0" indent="0">
              <a:buNone/>
            </a:pPr>
            <a:r>
              <a:rPr lang="en-US" b="1" dirty="0"/>
              <a:t>Deliverables:</a:t>
            </a:r>
          </a:p>
          <a:p>
            <a:r>
              <a:rPr lang="en-US" dirty="0"/>
              <a:t>Deliverable 6.1 Quality Plan (M4): </a:t>
            </a:r>
            <a:r>
              <a:rPr lang="en-US" b="1" dirty="0"/>
              <a:t>Submitted</a:t>
            </a:r>
          </a:p>
          <a:p>
            <a:r>
              <a:rPr lang="en-US" dirty="0"/>
              <a:t>Deliverable 6.2 Evaluation Grids (M6): </a:t>
            </a:r>
            <a:r>
              <a:rPr lang="en-US" b="1" dirty="0"/>
              <a:t>Submitted</a:t>
            </a:r>
          </a:p>
          <a:p>
            <a:endParaRPr lang="el-GR" dirty="0"/>
          </a:p>
        </p:txBody>
      </p:sp>
      <p:sp>
        <p:nvSpPr>
          <p:cNvPr id="4" name="Θέση αριθμού διαφάνειας 3">
            <a:extLst>
              <a:ext uri="{FF2B5EF4-FFF2-40B4-BE49-F238E27FC236}">
                <a16:creationId xmlns:a16="http://schemas.microsoft.com/office/drawing/2014/main" id="{CD848F7D-49FA-4722-BE9C-ACDAF1935B91}"/>
              </a:ext>
            </a:extLst>
          </p:cNvPr>
          <p:cNvSpPr>
            <a:spLocks noGrp="1"/>
          </p:cNvSpPr>
          <p:nvPr>
            <p:ph type="sldNum" sz="quarter" idx="12"/>
          </p:nvPr>
        </p:nvSpPr>
        <p:spPr/>
        <p:txBody>
          <a:bodyPr/>
          <a:lstStyle/>
          <a:p>
            <a:fld id="{C94A9C6C-1472-49E2-A08D-475DB4E3CBD3}" type="slidenum">
              <a:rPr lang="en-US" smtClean="0"/>
              <a:pPr/>
              <a:t>4</a:t>
            </a:fld>
            <a:endParaRPr lang="en-US" dirty="0"/>
          </a:p>
        </p:txBody>
      </p:sp>
      <p:sp>
        <p:nvSpPr>
          <p:cNvPr id="5" name="Τίτλος 6">
            <a:extLst>
              <a:ext uri="{FF2B5EF4-FFF2-40B4-BE49-F238E27FC236}">
                <a16:creationId xmlns:a16="http://schemas.microsoft.com/office/drawing/2014/main" id="{3BFCEC27-7D18-4E13-8227-A9C2FF9AD4CC}"/>
              </a:ext>
            </a:extLst>
          </p:cNvPr>
          <p:cNvSpPr>
            <a:spLocks noGrp="1"/>
          </p:cNvSpPr>
          <p:nvPr>
            <p:ph type="title"/>
          </p:nvPr>
        </p:nvSpPr>
        <p:spPr>
          <a:xfrm>
            <a:off x="838200" y="248749"/>
            <a:ext cx="10515600" cy="540960"/>
          </a:xfrm>
        </p:spPr>
        <p:txBody>
          <a:bodyPr/>
          <a:lstStyle/>
          <a:p>
            <a:r>
              <a:rPr lang="en-US" dirty="0"/>
              <a:t>T</a:t>
            </a:r>
            <a:r>
              <a:rPr lang="el-GR" dirty="0"/>
              <a:t>6</a:t>
            </a:r>
            <a:r>
              <a:rPr lang="en-US" dirty="0"/>
              <a:t>.1  Quality plan (M1 - M6)</a:t>
            </a:r>
          </a:p>
        </p:txBody>
      </p:sp>
    </p:spTree>
    <p:extLst>
      <p:ext uri="{BB962C8B-B14F-4D97-AF65-F5344CB8AC3E}">
        <p14:creationId xmlns:p14="http://schemas.microsoft.com/office/powerpoint/2010/main" val="3344633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CD848F7D-49FA-4722-BE9C-ACDAF1935B91}"/>
              </a:ext>
            </a:extLst>
          </p:cNvPr>
          <p:cNvSpPr>
            <a:spLocks noGrp="1"/>
          </p:cNvSpPr>
          <p:nvPr>
            <p:ph type="sldNum" sz="quarter" idx="12"/>
          </p:nvPr>
        </p:nvSpPr>
        <p:spPr/>
        <p:txBody>
          <a:bodyPr/>
          <a:lstStyle/>
          <a:p>
            <a:fld id="{C94A9C6C-1472-49E2-A08D-475DB4E3CBD3}" type="slidenum">
              <a:rPr lang="en-US" smtClean="0"/>
              <a:pPr/>
              <a:t>5</a:t>
            </a:fld>
            <a:endParaRPr lang="en-US" dirty="0"/>
          </a:p>
        </p:txBody>
      </p:sp>
      <p:sp>
        <p:nvSpPr>
          <p:cNvPr id="5" name="Τίτλος 6">
            <a:extLst>
              <a:ext uri="{FF2B5EF4-FFF2-40B4-BE49-F238E27FC236}">
                <a16:creationId xmlns:a16="http://schemas.microsoft.com/office/drawing/2014/main" id="{3BFCEC27-7D18-4E13-8227-A9C2FF9AD4CC}"/>
              </a:ext>
            </a:extLst>
          </p:cNvPr>
          <p:cNvSpPr>
            <a:spLocks noGrp="1"/>
          </p:cNvSpPr>
          <p:nvPr>
            <p:ph type="title"/>
          </p:nvPr>
        </p:nvSpPr>
        <p:spPr>
          <a:xfrm>
            <a:off x="838200" y="248749"/>
            <a:ext cx="10515600" cy="540960"/>
          </a:xfrm>
        </p:spPr>
        <p:txBody>
          <a:bodyPr/>
          <a:lstStyle/>
          <a:p>
            <a:r>
              <a:rPr lang="en-US" dirty="0"/>
              <a:t>T</a:t>
            </a:r>
            <a:r>
              <a:rPr lang="el-GR" dirty="0"/>
              <a:t>6</a:t>
            </a:r>
            <a:r>
              <a:rPr lang="en-US" dirty="0"/>
              <a:t>.1  Quality plan (M1 - M6)</a:t>
            </a:r>
          </a:p>
        </p:txBody>
      </p:sp>
      <p:sp>
        <p:nvSpPr>
          <p:cNvPr id="7" name="Rectangle 6"/>
          <p:cNvSpPr/>
          <p:nvPr/>
        </p:nvSpPr>
        <p:spPr>
          <a:xfrm>
            <a:off x="838200" y="1091560"/>
            <a:ext cx="10515600" cy="4154984"/>
          </a:xfrm>
          <a:prstGeom prst="rect">
            <a:avLst/>
          </a:prstGeom>
        </p:spPr>
        <p:txBody>
          <a:bodyPr wrap="square">
            <a:spAutoFit/>
          </a:bodyPr>
          <a:lstStyle/>
          <a:p>
            <a:pPr lvl="0">
              <a:lnSpc>
                <a:spcPct val="120000"/>
              </a:lnSpc>
            </a:pPr>
            <a:r>
              <a:rPr lang="en-GB" sz="2000" dirty="0">
                <a:latin typeface="Arial" panose="020B0604020202020204" pitchFamily="34" charset="0"/>
                <a:cs typeface="Arial" panose="020B0604020202020204" pitchFamily="34" charset="0"/>
              </a:rPr>
              <a:t>The Quality Plan will be used by: </a:t>
            </a:r>
          </a:p>
          <a:p>
            <a:pPr marL="342900" lvl="0" indent="-342900">
              <a:lnSpc>
                <a:spcPct val="120000"/>
              </a:lnSpc>
              <a:buFont typeface="Arial" panose="020B0604020202020204" pitchFamily="34" charset="0"/>
              <a:buChar char="•"/>
            </a:pPr>
            <a:r>
              <a:rPr lang="en-GB" sz="2000" dirty="0">
                <a:latin typeface="Arial" panose="020B0604020202020204" pitchFamily="34" charset="0"/>
                <a:cs typeface="Arial" panose="020B0604020202020204" pitchFamily="34" charset="0"/>
              </a:rPr>
              <a:t>The FIELDS </a:t>
            </a:r>
            <a:r>
              <a:rPr lang="en-GB" sz="2000" b="1" dirty="0">
                <a:latin typeface="Arial" panose="020B0604020202020204" pitchFamily="34" charset="0"/>
                <a:cs typeface="Arial" panose="020B0604020202020204" pitchFamily="34" charset="0"/>
              </a:rPr>
              <a:t>Project Management team</a:t>
            </a:r>
            <a:endParaRPr lang="en-US" sz="2000" dirty="0">
              <a:latin typeface="Arial" panose="020B0604020202020204" pitchFamily="34" charset="0"/>
              <a:cs typeface="Arial" panose="020B0604020202020204" pitchFamily="34" charset="0"/>
            </a:endParaRPr>
          </a:p>
          <a:p>
            <a:pPr marL="342900" lvl="0" indent="-342900">
              <a:lnSpc>
                <a:spcPct val="120000"/>
              </a:lnSpc>
              <a:buFont typeface="Arial" panose="020B0604020202020204" pitchFamily="34" charset="0"/>
              <a:buChar char="•"/>
            </a:pPr>
            <a:r>
              <a:rPr lang="en-GB" sz="2000" dirty="0">
                <a:latin typeface="Arial" panose="020B0604020202020204" pitchFamily="34" charset="0"/>
                <a:cs typeface="Arial" panose="020B0604020202020204" pitchFamily="34" charset="0"/>
              </a:rPr>
              <a:t>The </a:t>
            </a:r>
            <a:r>
              <a:rPr lang="en-GB" sz="2000" b="1" dirty="0">
                <a:latin typeface="Arial" panose="020B0604020202020204" pitchFamily="34" charset="0"/>
                <a:cs typeface="Arial" panose="020B0604020202020204" pitchFamily="34" charset="0"/>
              </a:rPr>
              <a:t>Steering Committee</a:t>
            </a:r>
            <a:r>
              <a:rPr lang="en-GB" sz="2000" dirty="0">
                <a:latin typeface="Arial" panose="020B0604020202020204" pitchFamily="34" charset="0"/>
                <a:cs typeface="Arial" panose="020B0604020202020204" pitchFamily="34" charset="0"/>
              </a:rPr>
              <a:t> (SC) and the </a:t>
            </a:r>
            <a:r>
              <a:rPr lang="en-GB" sz="2000" b="1" dirty="0">
                <a:latin typeface="Arial" panose="020B0604020202020204" pitchFamily="34" charset="0"/>
                <a:cs typeface="Arial" panose="020B0604020202020204" pitchFamily="34" charset="0"/>
              </a:rPr>
              <a:t>High Steering Committee </a:t>
            </a:r>
            <a:r>
              <a:rPr lang="en-GB" sz="2000" dirty="0">
                <a:latin typeface="Arial" panose="020B0604020202020204" pitchFamily="34" charset="0"/>
                <a:cs typeface="Arial" panose="020B0604020202020204" pitchFamily="34" charset="0"/>
              </a:rPr>
              <a:t>(HSC), both responsible for meeting the project objectives and ensuring the quality of the project output</a:t>
            </a:r>
            <a:endParaRPr lang="en-US" sz="2000" dirty="0">
              <a:latin typeface="Arial" panose="020B0604020202020204" pitchFamily="34" charset="0"/>
              <a:cs typeface="Arial" panose="020B0604020202020204" pitchFamily="34" charset="0"/>
            </a:endParaRPr>
          </a:p>
          <a:p>
            <a:pPr marL="342900" lvl="0" indent="-342900">
              <a:lnSpc>
                <a:spcPct val="120000"/>
              </a:lnSpc>
              <a:buFont typeface="Arial" panose="020B0604020202020204" pitchFamily="34" charset="0"/>
              <a:buChar char="•"/>
            </a:pPr>
            <a:r>
              <a:rPr lang="en-GB" sz="2000" dirty="0">
                <a:latin typeface="Arial" panose="020B0604020202020204" pitchFamily="34" charset="0"/>
                <a:cs typeface="Arial" panose="020B0604020202020204" pitchFamily="34" charset="0"/>
              </a:rPr>
              <a:t>The </a:t>
            </a:r>
            <a:r>
              <a:rPr lang="en-GB" sz="2000" b="1" dirty="0">
                <a:latin typeface="Arial" panose="020B0604020202020204" pitchFamily="34" charset="0"/>
                <a:cs typeface="Arial" panose="020B0604020202020204" pitchFamily="34" charset="0"/>
              </a:rPr>
              <a:t>Quality Committee</a:t>
            </a:r>
            <a:r>
              <a:rPr lang="en-GB" sz="2000" dirty="0">
                <a:latin typeface="Arial" panose="020B0604020202020204" pitchFamily="34" charset="0"/>
                <a:cs typeface="Arial" panose="020B0604020202020204" pitchFamily="34" charset="0"/>
              </a:rPr>
              <a:t>, responsible for reviewing internally the project outputs according to the Quality Plan</a:t>
            </a:r>
            <a:endParaRPr lang="en-US" sz="2000" dirty="0">
              <a:latin typeface="Arial" panose="020B0604020202020204" pitchFamily="34" charset="0"/>
              <a:cs typeface="Arial" panose="020B0604020202020204" pitchFamily="34" charset="0"/>
            </a:endParaRPr>
          </a:p>
          <a:p>
            <a:pPr marL="342900" lvl="0" indent="-342900">
              <a:lnSpc>
                <a:spcPct val="120000"/>
              </a:lnSpc>
              <a:buFont typeface="Arial" panose="020B0604020202020204" pitchFamily="34" charset="0"/>
              <a:buChar char="•"/>
            </a:pPr>
            <a:r>
              <a:rPr lang="en-GB" sz="2000" dirty="0">
                <a:latin typeface="Arial" panose="020B0604020202020204" pitchFamily="34" charset="0"/>
                <a:cs typeface="Arial" panose="020B0604020202020204" pitchFamily="34" charset="0"/>
              </a:rPr>
              <a:t>All </a:t>
            </a:r>
            <a:r>
              <a:rPr lang="en-GB" sz="2000" b="1" dirty="0">
                <a:latin typeface="Arial" panose="020B0604020202020204" pitchFamily="34" charset="0"/>
                <a:cs typeface="Arial" panose="020B0604020202020204" pitchFamily="34" charset="0"/>
              </a:rPr>
              <a:t>Consortium Partners </a:t>
            </a:r>
            <a:r>
              <a:rPr lang="en-GB" sz="2000" dirty="0">
                <a:latin typeface="Arial" panose="020B0604020202020204" pitchFamily="34" charset="0"/>
                <a:cs typeface="Arial" panose="020B0604020202020204" pitchFamily="34" charset="0"/>
              </a:rPr>
              <a:t>(WP and task leaders), responsible for preparing the project deliverables</a:t>
            </a:r>
            <a:endParaRPr lang="en-US" sz="2000" dirty="0">
              <a:latin typeface="Arial" panose="020B0604020202020204" pitchFamily="34" charset="0"/>
              <a:cs typeface="Arial" panose="020B0604020202020204" pitchFamily="34" charset="0"/>
            </a:endParaRPr>
          </a:p>
          <a:p>
            <a:pPr marL="342900" indent="-342900">
              <a:lnSpc>
                <a:spcPct val="120000"/>
              </a:lnSpc>
              <a:buFont typeface="Arial" panose="020B0604020202020204" pitchFamily="34" charset="0"/>
              <a:buChar char="•"/>
            </a:pPr>
            <a:r>
              <a:rPr lang="en-GB" sz="2000" dirty="0">
                <a:latin typeface="Arial" panose="020B0604020202020204" pitchFamily="34" charset="0"/>
                <a:cs typeface="Arial" panose="020B0604020202020204" pitchFamily="34" charset="0"/>
              </a:rPr>
              <a:t>The </a:t>
            </a:r>
            <a:r>
              <a:rPr lang="en-GB" sz="2000" b="1" dirty="0">
                <a:latin typeface="Arial" panose="020B0604020202020204" pitchFamily="34" charset="0"/>
                <a:cs typeface="Arial" panose="020B0604020202020204" pitchFamily="34" charset="0"/>
              </a:rPr>
              <a:t>High Advisory Board </a:t>
            </a:r>
            <a:r>
              <a:rPr lang="en-GB" sz="2000" dirty="0">
                <a:latin typeface="Arial" panose="020B0604020202020204" pitchFamily="34" charset="0"/>
                <a:cs typeface="Arial" panose="020B0604020202020204" pitchFamily="34" charset="0"/>
              </a:rPr>
              <a:t>(HAB), responsible for monitoring the project, correcting and improving the outcomes, and nominating an external advisor</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5316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a:t>T</a:t>
            </a:r>
            <a:r>
              <a:rPr lang="el-GR" dirty="0"/>
              <a:t>6</a:t>
            </a:r>
            <a:r>
              <a:rPr lang="en-US" dirty="0"/>
              <a:t>.</a:t>
            </a:r>
            <a:r>
              <a:rPr lang="el-GR" dirty="0"/>
              <a:t>2</a:t>
            </a:r>
            <a:r>
              <a:rPr lang="en-US" dirty="0"/>
              <a:t>  Quality assessment</a:t>
            </a:r>
            <a:r>
              <a:rPr lang="el-GR" dirty="0"/>
              <a:t> (</a:t>
            </a:r>
            <a:r>
              <a:rPr lang="en-US" dirty="0"/>
              <a:t>M5 – M48)</a:t>
            </a:r>
          </a:p>
        </p:txBody>
      </p:sp>
      <p:sp>
        <p:nvSpPr>
          <p:cNvPr id="8" name="Θέση περιεχομένου 7"/>
          <p:cNvSpPr>
            <a:spLocks noGrp="1"/>
          </p:cNvSpPr>
          <p:nvPr>
            <p:ph idx="1"/>
          </p:nvPr>
        </p:nvSpPr>
        <p:spPr>
          <a:xfrm>
            <a:off x="838200" y="890028"/>
            <a:ext cx="10515600" cy="4694027"/>
          </a:xfrm>
        </p:spPr>
        <p:txBody>
          <a:bodyPr/>
          <a:lstStyle/>
          <a:p>
            <a:pPr marL="0" indent="0">
              <a:buNone/>
            </a:pPr>
            <a:r>
              <a:rPr lang="en-US" b="1" dirty="0"/>
              <a:t>Objectives:</a:t>
            </a:r>
          </a:p>
          <a:p>
            <a:r>
              <a:rPr lang="en-US" dirty="0"/>
              <a:t>Checking of deliverables and outcomes of the project (responsibility of each WP leader)</a:t>
            </a:r>
          </a:p>
          <a:p>
            <a:r>
              <a:rPr lang="en-US" dirty="0"/>
              <a:t>The High Steering Committee (HSC) will act also as a Quality Committee (QC): Responsible for internal checking of the material and content</a:t>
            </a:r>
          </a:p>
          <a:p>
            <a:pPr lvl="1"/>
            <a:r>
              <a:rPr lang="en-US" dirty="0"/>
              <a:t>Check of deliverables</a:t>
            </a:r>
          </a:p>
          <a:p>
            <a:pPr lvl="1"/>
            <a:r>
              <a:rPr lang="en-US" dirty="0"/>
              <a:t>T1.3: The QC will review the focus groups guideline</a:t>
            </a:r>
          </a:p>
          <a:p>
            <a:pPr lvl="1"/>
            <a:r>
              <a:rPr lang="en-US" dirty="0"/>
              <a:t>T2.3: The QC will review the guidelines to prepare the EU strategy</a:t>
            </a:r>
          </a:p>
          <a:p>
            <a:pPr lvl="1"/>
            <a:r>
              <a:rPr lang="en-US" dirty="0"/>
              <a:t>Tasks 3.4 &amp; 3.5: The QC will review the content of the English version of the trainings before their translation/regionalization. Partners responsible for the content will optimize the version of the trainings (for trainee and trainers)</a:t>
            </a:r>
          </a:p>
          <a:p>
            <a:pPr lvl="1"/>
            <a:r>
              <a:rPr lang="en-US" dirty="0"/>
              <a:t>Task 4.3: The QC will evaluate the platform and recommend potential improvement on the user experience and facility of use</a:t>
            </a:r>
          </a:p>
          <a:p>
            <a:pPr lvl="1"/>
            <a:r>
              <a:rPr lang="en-US" dirty="0"/>
              <a:t>Task 5.4: the QC will check the plan for future stakeholders' engagement</a:t>
            </a:r>
          </a:p>
          <a:p>
            <a:pPr lvl="1"/>
            <a:endParaRPr lang="it-IT" sz="1050" dirty="0"/>
          </a:p>
          <a:p>
            <a:pPr marL="0" indent="0">
              <a:buNone/>
            </a:pPr>
            <a:r>
              <a:rPr lang="en-US" b="1" dirty="0"/>
              <a:t>Deliverables:</a:t>
            </a:r>
          </a:p>
          <a:p>
            <a:pPr marL="0" indent="0">
              <a:buNone/>
            </a:pPr>
            <a:r>
              <a:rPr lang="en-US" dirty="0"/>
              <a:t>D6.3. Internal quality assessment (M48)</a:t>
            </a:r>
          </a:p>
          <a:p>
            <a:pPr marL="457200" lvl="1" indent="0">
              <a:buNone/>
            </a:pP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6</a:t>
            </a:fld>
            <a:endParaRPr lang="en-US"/>
          </a:p>
        </p:txBody>
      </p:sp>
    </p:spTree>
    <p:extLst>
      <p:ext uri="{BB962C8B-B14F-4D97-AF65-F5344CB8AC3E}">
        <p14:creationId xmlns:p14="http://schemas.microsoft.com/office/powerpoint/2010/main" val="4144285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CD848F7D-49FA-4722-BE9C-ACDAF1935B91}"/>
              </a:ext>
            </a:extLst>
          </p:cNvPr>
          <p:cNvSpPr>
            <a:spLocks noGrp="1"/>
          </p:cNvSpPr>
          <p:nvPr>
            <p:ph type="sldNum" sz="quarter" idx="12"/>
          </p:nvPr>
        </p:nvSpPr>
        <p:spPr/>
        <p:txBody>
          <a:bodyPr/>
          <a:lstStyle/>
          <a:p>
            <a:fld id="{C94A9C6C-1472-49E2-A08D-475DB4E3CBD3}" type="slidenum">
              <a:rPr lang="en-US" smtClean="0"/>
              <a:pPr/>
              <a:t>7</a:t>
            </a:fld>
            <a:endParaRPr lang="en-US" dirty="0"/>
          </a:p>
        </p:txBody>
      </p:sp>
      <p:graphicFrame>
        <p:nvGraphicFramePr>
          <p:cNvPr id="6" name="Θέση περιεχομένου 2">
            <a:extLst>
              <a:ext uri="{FF2B5EF4-FFF2-40B4-BE49-F238E27FC236}">
                <a16:creationId xmlns:a16="http://schemas.microsoft.com/office/drawing/2014/main" id="{AD482866-D7B2-4AC4-98F5-5E1B8D69E941}"/>
              </a:ext>
            </a:extLst>
          </p:cNvPr>
          <p:cNvGraphicFramePr>
            <a:graphicFrameLocks noGrp="1"/>
          </p:cNvGraphicFramePr>
          <p:nvPr>
            <p:ph idx="1"/>
            <p:extLst>
              <p:ext uri="{D42A27DB-BD31-4B8C-83A1-F6EECF244321}">
                <p14:modId xmlns:p14="http://schemas.microsoft.com/office/powerpoint/2010/main" val="1148556011"/>
              </p:ext>
            </p:extLst>
          </p:nvPr>
        </p:nvGraphicFramePr>
        <p:xfrm>
          <a:off x="838200" y="1252728"/>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Τίτλος 6">
            <a:extLst>
              <a:ext uri="{FF2B5EF4-FFF2-40B4-BE49-F238E27FC236}">
                <a16:creationId xmlns:a16="http://schemas.microsoft.com/office/drawing/2014/main" id="{765F1E5D-25EC-4D5D-9691-344020F526B8}"/>
              </a:ext>
            </a:extLst>
          </p:cNvPr>
          <p:cNvSpPr>
            <a:spLocks noGrp="1"/>
          </p:cNvSpPr>
          <p:nvPr>
            <p:ph type="title"/>
          </p:nvPr>
        </p:nvSpPr>
        <p:spPr>
          <a:xfrm>
            <a:off x="838200" y="248749"/>
            <a:ext cx="10515600" cy="540960"/>
          </a:xfrm>
        </p:spPr>
        <p:txBody>
          <a:bodyPr/>
          <a:lstStyle/>
          <a:p>
            <a:r>
              <a:rPr lang="en-US" dirty="0"/>
              <a:t>T</a:t>
            </a:r>
            <a:r>
              <a:rPr lang="el-GR" dirty="0"/>
              <a:t>6</a:t>
            </a:r>
            <a:r>
              <a:rPr lang="en-US" dirty="0"/>
              <a:t>.</a:t>
            </a:r>
            <a:r>
              <a:rPr lang="el-GR" dirty="0"/>
              <a:t>2</a:t>
            </a:r>
            <a:r>
              <a:rPr lang="en-US" dirty="0"/>
              <a:t>  Quality assessment </a:t>
            </a:r>
            <a:r>
              <a:rPr lang="el-GR" dirty="0"/>
              <a:t>(</a:t>
            </a:r>
            <a:r>
              <a:rPr lang="en-US" dirty="0"/>
              <a:t>M5 – M48)</a:t>
            </a:r>
          </a:p>
        </p:txBody>
      </p:sp>
      <p:sp>
        <p:nvSpPr>
          <p:cNvPr id="9" name="Φυσαλίδα ομιλίας: Έλλειψη 8">
            <a:extLst>
              <a:ext uri="{FF2B5EF4-FFF2-40B4-BE49-F238E27FC236}">
                <a16:creationId xmlns:a16="http://schemas.microsoft.com/office/drawing/2014/main" id="{246AC28B-87BD-4CA5-B4AD-327C10C538C0}"/>
              </a:ext>
            </a:extLst>
          </p:cNvPr>
          <p:cNvSpPr/>
          <p:nvPr/>
        </p:nvSpPr>
        <p:spPr>
          <a:xfrm>
            <a:off x="9115102" y="3808519"/>
            <a:ext cx="2139519" cy="1686757"/>
          </a:xfrm>
          <a:prstGeom prst="wedgeEllipseCallout">
            <a:avLst>
              <a:gd name="adj1" fmla="val -113364"/>
              <a:gd name="adj2" fmla="val -218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 a first step, WP leaders need to provide their feedback</a:t>
            </a:r>
            <a:endParaRPr lang="el-GR" dirty="0"/>
          </a:p>
        </p:txBody>
      </p:sp>
      <p:pic>
        <p:nvPicPr>
          <p:cNvPr id="3" name="Εικόνα 2">
            <a:extLst>
              <a:ext uri="{FF2B5EF4-FFF2-40B4-BE49-F238E27FC236}">
                <a16:creationId xmlns:a16="http://schemas.microsoft.com/office/drawing/2014/main" id="{FAFEC2B5-E22B-4E6F-A460-1DEAC4635FFC}"/>
              </a:ext>
            </a:extLst>
          </p:cNvPr>
          <p:cNvPicPr>
            <a:picLocks noChangeAspect="1"/>
          </p:cNvPicPr>
          <p:nvPr/>
        </p:nvPicPr>
        <p:blipFill rotWithShape="1">
          <a:blip r:embed="rId7"/>
          <a:srcRect l="60941" t="19385" r="13392"/>
          <a:stretch/>
        </p:blipFill>
        <p:spPr>
          <a:xfrm>
            <a:off x="168674" y="4021546"/>
            <a:ext cx="2317073" cy="2046745"/>
          </a:xfrm>
          <a:prstGeom prst="rect">
            <a:avLst/>
          </a:prstGeom>
        </p:spPr>
      </p:pic>
    </p:spTree>
    <p:extLst>
      <p:ext uri="{BB962C8B-B14F-4D97-AF65-F5344CB8AC3E}">
        <p14:creationId xmlns:p14="http://schemas.microsoft.com/office/powerpoint/2010/main" val="2356926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a:t>T</a:t>
            </a:r>
            <a:r>
              <a:rPr lang="el-GR" dirty="0"/>
              <a:t>6</a:t>
            </a:r>
            <a:r>
              <a:rPr lang="en-US" dirty="0"/>
              <a:t>.3  HAB and External Expert review (M22-M48)</a:t>
            </a:r>
            <a:br>
              <a:rPr lang="en-US" dirty="0"/>
            </a:br>
            <a:endParaRPr lang="en-US" dirty="0"/>
          </a:p>
        </p:txBody>
      </p:sp>
      <p:sp>
        <p:nvSpPr>
          <p:cNvPr id="8" name="Θέση περιεχομένου 7"/>
          <p:cNvSpPr>
            <a:spLocks noGrp="1"/>
          </p:cNvSpPr>
          <p:nvPr>
            <p:ph idx="1"/>
          </p:nvPr>
        </p:nvSpPr>
        <p:spPr>
          <a:xfrm>
            <a:off x="838200" y="1020932"/>
            <a:ext cx="10515600" cy="4669653"/>
          </a:xfrm>
        </p:spPr>
        <p:txBody>
          <a:bodyPr/>
          <a:lstStyle/>
          <a:p>
            <a:pPr marL="0" indent="0">
              <a:buNone/>
            </a:pPr>
            <a:r>
              <a:rPr lang="en-US" b="1" dirty="0"/>
              <a:t>Objectives:</a:t>
            </a:r>
          </a:p>
          <a:p>
            <a:r>
              <a:rPr lang="en-US" dirty="0"/>
              <a:t>An external review will be performed at mid-term and before the end of the project in Y4. External evaluators (EE) will perform quality control of the deliverables up to M30 (including the training content)</a:t>
            </a:r>
          </a:p>
          <a:p>
            <a:endParaRPr lang="en-US" dirty="0"/>
          </a:p>
          <a:p>
            <a:r>
              <a:rPr lang="en-US" dirty="0"/>
              <a:t>Define an evaluation </a:t>
            </a:r>
            <a:r>
              <a:rPr lang="en-US" b="1" dirty="0"/>
              <a:t>methodology for external assessment</a:t>
            </a:r>
          </a:p>
          <a:p>
            <a:pPr lvl="1"/>
            <a:r>
              <a:rPr lang="en-US" dirty="0"/>
              <a:t>UCLM will suggest an EE for sustainability aspects</a:t>
            </a:r>
          </a:p>
          <a:p>
            <a:pPr lvl="1"/>
            <a:r>
              <a:rPr lang="en-US" dirty="0"/>
              <a:t>CEPI will suggest an EE for bio-economy and forestry aspects</a:t>
            </a:r>
          </a:p>
          <a:p>
            <a:pPr lvl="1"/>
            <a:r>
              <a:rPr lang="en-US" dirty="0"/>
              <a:t>EFB will suggest an EE for digitalization aspects</a:t>
            </a:r>
          </a:p>
          <a:p>
            <a:pPr lvl="1"/>
            <a:endParaRPr lang="en-US" dirty="0"/>
          </a:p>
          <a:p>
            <a:r>
              <a:rPr lang="en-US" dirty="0"/>
              <a:t>The High Advisory Board (HAB) will suggest an external evaluator for the checking of all the final deliverables at M47 before the end of the project. They will do a cross check on the deliverables already checked by other EE, and will look also at all new deliverables made after M30</a:t>
            </a:r>
          </a:p>
          <a:p>
            <a:endParaRPr lang="en-US" dirty="0"/>
          </a:p>
          <a:p>
            <a:endParaRPr lang="en-US" dirty="0"/>
          </a:p>
          <a:p>
            <a:pPr lvl="1"/>
            <a:endParaRPr lang="it-IT"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8</a:t>
            </a:fld>
            <a:endParaRPr lang="en-US"/>
          </a:p>
        </p:txBody>
      </p:sp>
      <p:sp>
        <p:nvSpPr>
          <p:cNvPr id="5" name="Φυσαλίδα ομιλίας: Έλλειψη 4">
            <a:extLst>
              <a:ext uri="{FF2B5EF4-FFF2-40B4-BE49-F238E27FC236}">
                <a16:creationId xmlns:a16="http://schemas.microsoft.com/office/drawing/2014/main" id="{EAD69B03-65F2-4314-A783-E5340C90335C}"/>
              </a:ext>
            </a:extLst>
          </p:cNvPr>
          <p:cNvSpPr/>
          <p:nvPr/>
        </p:nvSpPr>
        <p:spPr>
          <a:xfrm>
            <a:off x="8670777" y="2139517"/>
            <a:ext cx="2967848" cy="2290439"/>
          </a:xfrm>
          <a:prstGeom prst="wedgeEllipseCallout">
            <a:avLst>
              <a:gd name="adj1" fmla="val -65542"/>
              <a:gd name="adj2" fmla="val -143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partners in collaboration with the HSC should agree on the external assessment methodology: </a:t>
            </a:r>
          </a:p>
          <a:p>
            <a:pPr algn="ctr"/>
            <a:r>
              <a:rPr lang="en-US" dirty="0"/>
              <a:t>Open Call?</a:t>
            </a:r>
            <a:endParaRPr lang="el-GR" dirty="0"/>
          </a:p>
        </p:txBody>
      </p:sp>
    </p:spTree>
    <p:extLst>
      <p:ext uri="{BB962C8B-B14F-4D97-AF65-F5344CB8AC3E}">
        <p14:creationId xmlns:p14="http://schemas.microsoft.com/office/powerpoint/2010/main" val="501976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97CB0E8-43D9-46A2-A70A-B84CD30B4DBB}"/>
              </a:ext>
            </a:extLst>
          </p:cNvPr>
          <p:cNvSpPr>
            <a:spLocks noGrp="1"/>
          </p:cNvSpPr>
          <p:nvPr>
            <p:ph idx="1"/>
          </p:nvPr>
        </p:nvSpPr>
        <p:spPr>
          <a:xfrm>
            <a:off x="838200" y="1160755"/>
            <a:ext cx="10515600" cy="4725140"/>
          </a:xfrm>
        </p:spPr>
        <p:txBody>
          <a:bodyPr/>
          <a:lstStyle/>
          <a:p>
            <a:r>
              <a:rPr lang="en-US" dirty="0"/>
              <a:t>The HAB will perform the following reviews:</a:t>
            </a:r>
          </a:p>
          <a:p>
            <a:pPr lvl="1"/>
            <a:r>
              <a:rPr lang="en-US" dirty="0"/>
              <a:t>Task 1.5: HAB will review the future trend analysis and provide feedbacks to the QC who will take them into account</a:t>
            </a:r>
          </a:p>
          <a:p>
            <a:pPr lvl="1"/>
            <a:r>
              <a:rPr lang="en-US" dirty="0"/>
              <a:t>Task 2.3: HAB will review the European strategy and provide feedback to the QC who will take them into account before the EE review after M30</a:t>
            </a:r>
          </a:p>
          <a:p>
            <a:pPr lvl="1"/>
            <a:r>
              <a:rPr lang="en-US" dirty="0"/>
              <a:t>Task 5.4: The HAB will review the future engagement plan to ensure the sustainability of the project, long after the end, and will be invited to join the memorandum of understanding for the starting of the Agricultural Sector Skill Alliance</a:t>
            </a:r>
          </a:p>
          <a:p>
            <a:r>
              <a:rPr lang="en-US" dirty="0"/>
              <a:t>The EE will be paid by EFB, CEPI, UCLM, while the external evaluator suggested by the HAB will be paid by UNITO</a:t>
            </a:r>
          </a:p>
          <a:p>
            <a:endParaRPr lang="en-US" dirty="0"/>
          </a:p>
          <a:p>
            <a:pPr marL="0" indent="0">
              <a:buNone/>
            </a:pPr>
            <a:r>
              <a:rPr lang="en-US" b="1" dirty="0"/>
              <a:t>Deliverables:</a:t>
            </a:r>
          </a:p>
          <a:p>
            <a:pPr marL="0" indent="0">
              <a:buNone/>
            </a:pPr>
            <a:r>
              <a:rPr lang="en-US" dirty="0"/>
              <a:t>D6.4. EE quality assessment (M32 &amp; M48)</a:t>
            </a:r>
            <a:endParaRPr lang="en-US" b="1" dirty="0">
              <a:solidFill>
                <a:srgbClr val="0070C0"/>
              </a:solidFill>
            </a:endParaRPr>
          </a:p>
          <a:p>
            <a:endParaRPr lang="en-US" dirty="0"/>
          </a:p>
        </p:txBody>
      </p:sp>
      <p:sp>
        <p:nvSpPr>
          <p:cNvPr id="4" name="Θέση αριθμού διαφάνειας 3">
            <a:extLst>
              <a:ext uri="{FF2B5EF4-FFF2-40B4-BE49-F238E27FC236}">
                <a16:creationId xmlns:a16="http://schemas.microsoft.com/office/drawing/2014/main" id="{1E235FD9-CA87-4AEF-9F2D-8283068C1A04}"/>
              </a:ext>
            </a:extLst>
          </p:cNvPr>
          <p:cNvSpPr>
            <a:spLocks noGrp="1"/>
          </p:cNvSpPr>
          <p:nvPr>
            <p:ph type="sldNum" sz="quarter" idx="12"/>
          </p:nvPr>
        </p:nvSpPr>
        <p:spPr/>
        <p:txBody>
          <a:bodyPr/>
          <a:lstStyle/>
          <a:p>
            <a:fld id="{C94A9C6C-1472-49E2-A08D-475DB4E3CBD3}" type="slidenum">
              <a:rPr lang="en-US" smtClean="0"/>
              <a:pPr/>
              <a:t>9</a:t>
            </a:fld>
            <a:endParaRPr lang="en-US" dirty="0"/>
          </a:p>
        </p:txBody>
      </p:sp>
      <p:sp>
        <p:nvSpPr>
          <p:cNvPr id="5" name="Τίτλος 6">
            <a:extLst>
              <a:ext uri="{FF2B5EF4-FFF2-40B4-BE49-F238E27FC236}">
                <a16:creationId xmlns:a16="http://schemas.microsoft.com/office/drawing/2014/main" id="{8E277C87-B206-4FA3-8CB4-7CE46783DA66}"/>
              </a:ext>
            </a:extLst>
          </p:cNvPr>
          <p:cNvSpPr>
            <a:spLocks noGrp="1"/>
          </p:cNvSpPr>
          <p:nvPr>
            <p:ph type="title"/>
          </p:nvPr>
        </p:nvSpPr>
        <p:spPr>
          <a:xfrm>
            <a:off x="838200" y="248749"/>
            <a:ext cx="10515600" cy="540960"/>
          </a:xfrm>
        </p:spPr>
        <p:txBody>
          <a:bodyPr/>
          <a:lstStyle/>
          <a:p>
            <a:r>
              <a:rPr lang="en-US" dirty="0"/>
              <a:t>T</a:t>
            </a:r>
            <a:r>
              <a:rPr lang="el-GR" dirty="0"/>
              <a:t>6</a:t>
            </a:r>
            <a:r>
              <a:rPr lang="en-US" dirty="0"/>
              <a:t>.3  HAB and External Expert review (M22-M48)</a:t>
            </a:r>
            <a:br>
              <a:rPr lang="en-US" dirty="0"/>
            </a:br>
            <a:endParaRPr lang="en-US" dirty="0"/>
          </a:p>
        </p:txBody>
      </p:sp>
    </p:spTree>
    <p:extLst>
      <p:ext uri="{BB962C8B-B14F-4D97-AF65-F5344CB8AC3E}">
        <p14:creationId xmlns:p14="http://schemas.microsoft.com/office/powerpoint/2010/main" val="2632610483"/>
      </p:ext>
    </p:extLst>
  </p:cSld>
  <p:clrMapOvr>
    <a:masterClrMapping/>
  </p:clrMapOvr>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3543</TotalTime>
  <Words>1333</Words>
  <Application>Microsoft Office PowerPoint</Application>
  <PresentationFormat>Ευρεία οθόνη</PresentationFormat>
  <Paragraphs>116</Paragraphs>
  <Slides>12</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Bahnschrift Light Condensed</vt:lpstr>
      <vt:lpstr>Calibri</vt:lpstr>
      <vt:lpstr>CoLLaboratE-ThemeNew</vt:lpstr>
      <vt:lpstr>WP6 – Quality assurance</vt:lpstr>
      <vt:lpstr>WP6 Info</vt:lpstr>
      <vt:lpstr>Παρουσίαση του PowerPoint</vt:lpstr>
      <vt:lpstr>T6.1  Quality plan (M1 - M6)</vt:lpstr>
      <vt:lpstr>T6.1  Quality plan (M1 - M6)</vt:lpstr>
      <vt:lpstr>T6.2  Quality assessment (M5 – M48)</vt:lpstr>
      <vt:lpstr>T6.2  Quality assessment (M5 – M48)</vt:lpstr>
      <vt:lpstr>T6.3  HAB and External Expert review (M22-M48) </vt:lpstr>
      <vt:lpstr>T6.3  HAB and External Expert review (M22-M48) </vt:lpstr>
      <vt:lpstr>T6.4 EQAVET assessment (M27-M48)  </vt:lpstr>
      <vt:lpstr>Q&amp;A</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Fotis Dimeas</dc:creator>
  <cp:lastModifiedBy>Christos Koidis</cp:lastModifiedBy>
  <cp:revision>113</cp:revision>
  <dcterms:created xsi:type="dcterms:W3CDTF">2018-10-15T13:11:22Z</dcterms:created>
  <dcterms:modified xsi:type="dcterms:W3CDTF">2021-03-17T09:05:09Z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