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</p:sldIdLst>
  <p:sldSz cx="10693400" cy="7556500"/>
  <p:notesSz cx="10693400" cy="7556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35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 u="heavy">
                <a:solidFill>
                  <a:srgbClr val="53823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 u="heavy">
                <a:solidFill>
                  <a:srgbClr val="53823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 u="heavy">
                <a:solidFill>
                  <a:srgbClr val="53823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042038" y="6954773"/>
            <a:ext cx="7877175" cy="252729"/>
          </a:xfrm>
          <a:custGeom>
            <a:avLst/>
            <a:gdLst/>
            <a:ahLst/>
            <a:cxnLst/>
            <a:rect l="l" t="t" r="r" b="b"/>
            <a:pathLst>
              <a:path w="7877175" h="252729">
                <a:moveTo>
                  <a:pt x="0" y="252221"/>
                </a:moveTo>
                <a:lnTo>
                  <a:pt x="7876793" y="252221"/>
                </a:lnTo>
                <a:lnTo>
                  <a:pt x="7876793" y="0"/>
                </a:lnTo>
                <a:lnTo>
                  <a:pt x="0" y="0"/>
                </a:lnTo>
                <a:lnTo>
                  <a:pt x="0" y="252221"/>
                </a:lnTo>
                <a:close/>
              </a:path>
            </a:pathLst>
          </a:custGeom>
          <a:solidFill>
            <a:srgbClr val="334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74832" y="6954773"/>
            <a:ext cx="1267460" cy="252729"/>
          </a:xfrm>
          <a:custGeom>
            <a:avLst/>
            <a:gdLst/>
            <a:ahLst/>
            <a:cxnLst/>
            <a:rect l="l" t="t" r="r" b="b"/>
            <a:pathLst>
              <a:path w="1267460" h="252729">
                <a:moveTo>
                  <a:pt x="1267205" y="252221"/>
                </a:moveTo>
                <a:lnTo>
                  <a:pt x="1267205" y="0"/>
                </a:lnTo>
                <a:lnTo>
                  <a:pt x="0" y="0"/>
                </a:lnTo>
                <a:lnTo>
                  <a:pt x="0" y="252221"/>
                </a:lnTo>
                <a:lnTo>
                  <a:pt x="1267205" y="252221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90517" y="636525"/>
            <a:ext cx="7912364" cy="407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 u="heavy">
                <a:solidFill>
                  <a:srgbClr val="53823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81947" y="1434340"/>
            <a:ext cx="7729505" cy="4236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.cornuau@actia-asso.eu" TargetMode="External"/><Relationship Id="rId2" Type="http://schemas.openxmlformats.org/officeDocument/2006/relationships/hyperlink" Target="mailto:c.cotillon@actia-asso.e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.avila@fiab.es" TargetMode="External"/><Relationship Id="rId4" Type="http://schemas.openxmlformats.org/officeDocument/2006/relationships/hyperlink" Target="mailto:julian.drausinger@lva.a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74832" y="6949440"/>
            <a:ext cx="9144000" cy="257810"/>
            <a:chOff x="774832" y="6949440"/>
            <a:chExt cx="9144000" cy="257810"/>
          </a:xfrm>
        </p:grpSpPr>
        <p:sp>
          <p:nvSpPr>
            <p:cNvPr id="3" name="object 3"/>
            <p:cNvSpPr/>
            <p:nvPr/>
          </p:nvSpPr>
          <p:spPr>
            <a:xfrm>
              <a:off x="774827" y="7058406"/>
              <a:ext cx="9144000" cy="149225"/>
            </a:xfrm>
            <a:custGeom>
              <a:avLst/>
              <a:gdLst/>
              <a:ahLst/>
              <a:cxnLst/>
              <a:rect l="l" t="t" r="r" b="b"/>
              <a:pathLst>
                <a:path w="9144000" h="149225">
                  <a:moveTo>
                    <a:pt x="9144000" y="0"/>
                  </a:moveTo>
                  <a:lnTo>
                    <a:pt x="1267206" y="0"/>
                  </a:lnTo>
                  <a:lnTo>
                    <a:pt x="0" y="0"/>
                  </a:lnTo>
                  <a:lnTo>
                    <a:pt x="0" y="148602"/>
                  </a:lnTo>
                  <a:lnTo>
                    <a:pt x="9144000" y="148602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334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74832" y="6949440"/>
              <a:ext cx="9144000" cy="109220"/>
            </a:xfrm>
            <a:custGeom>
              <a:avLst/>
              <a:gdLst/>
              <a:ahLst/>
              <a:cxnLst/>
              <a:rect l="l" t="t" r="r" b="b"/>
              <a:pathLst>
                <a:path w="9144000" h="109220">
                  <a:moveTo>
                    <a:pt x="9143999" y="108965"/>
                  </a:moveTo>
                  <a:lnTo>
                    <a:pt x="9143999" y="0"/>
                  </a:lnTo>
                  <a:lnTo>
                    <a:pt x="0" y="0"/>
                  </a:lnTo>
                  <a:lnTo>
                    <a:pt x="0" y="108965"/>
                  </a:lnTo>
                  <a:lnTo>
                    <a:pt x="9143999" y="108965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126123" y="2338074"/>
            <a:ext cx="6458585" cy="129921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348740" marR="5080" indent="-1336675">
              <a:lnSpc>
                <a:spcPts val="4750"/>
              </a:lnSpc>
              <a:spcBef>
                <a:spcPts val="695"/>
              </a:spcBef>
            </a:pPr>
            <a:r>
              <a:rPr sz="4400" spc="-5" dirty="0">
                <a:solidFill>
                  <a:srgbClr val="538234"/>
                </a:solidFill>
                <a:latin typeface="Arial"/>
                <a:cs typeface="Arial"/>
              </a:rPr>
              <a:t>WP7 – Dissemination and  communication</a:t>
            </a:r>
            <a:endParaRPr sz="4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50127" y="4402794"/>
            <a:ext cx="4134973" cy="154978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1270" algn="ctr">
              <a:lnSpc>
                <a:spcPct val="145800"/>
              </a:lnSpc>
              <a:spcBef>
                <a:spcPts val="95"/>
              </a:spcBef>
            </a:pPr>
            <a:r>
              <a:rPr sz="1300" spc="-5" dirty="0">
                <a:latin typeface="Arial"/>
                <a:cs typeface="Arial"/>
              </a:rPr>
              <a:t>ACTIA - Christophe Cotillon - </a:t>
            </a:r>
            <a:r>
              <a:rPr sz="1300" u="sng" spc="-5" dirty="0">
                <a:solidFill>
                  <a:srgbClr val="0562C1"/>
                </a:solidFill>
                <a:uFill>
                  <a:solidFill>
                    <a:srgbClr val="0462C0"/>
                  </a:solidFill>
                </a:uFill>
                <a:latin typeface="Arial"/>
                <a:cs typeface="Arial"/>
                <a:hlinkClick r:id="rId2"/>
              </a:rPr>
              <a:t>c.cotillon@actia-asso.eu </a:t>
            </a:r>
            <a:r>
              <a:rPr sz="1300" spc="-5" dirty="0">
                <a:solidFill>
                  <a:srgbClr val="0562C1"/>
                </a:solidFill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ACTIA – Gemma Cornuau – </a:t>
            </a:r>
            <a:r>
              <a:rPr sz="1300" u="sng" spc="-5" dirty="0">
                <a:solidFill>
                  <a:srgbClr val="0562C1"/>
                </a:solidFill>
                <a:uFill>
                  <a:solidFill>
                    <a:srgbClr val="0462C0"/>
                  </a:solidFill>
                </a:uFill>
                <a:latin typeface="Arial"/>
                <a:cs typeface="Arial"/>
                <a:hlinkClick r:id="rId3"/>
              </a:rPr>
              <a:t>g.cornuau@actia-asso.eu </a:t>
            </a:r>
            <a:r>
              <a:rPr sz="1300" spc="-5" dirty="0">
                <a:solidFill>
                  <a:srgbClr val="0562C1"/>
                </a:solidFill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LVA – Julian Drausinger – </a:t>
            </a:r>
            <a:r>
              <a:rPr sz="1300" u="sng" spc="-5" dirty="0">
                <a:solidFill>
                  <a:srgbClr val="0562C1"/>
                </a:solidFill>
                <a:uFill>
                  <a:solidFill>
                    <a:srgbClr val="0462C0"/>
                  </a:solidFill>
                </a:uFill>
                <a:latin typeface="Arial"/>
                <a:cs typeface="Arial"/>
                <a:hlinkClick r:id="rId4"/>
              </a:rPr>
              <a:t>julian.drausinger@lva.at </a:t>
            </a:r>
            <a:r>
              <a:rPr sz="1300" spc="-5" dirty="0">
                <a:solidFill>
                  <a:srgbClr val="0562C1"/>
                </a:solidFill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FIAB – Conchà Avila –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u="sng" spc="-5" dirty="0">
                <a:solidFill>
                  <a:srgbClr val="0562C1"/>
                </a:solidFill>
                <a:uFill>
                  <a:solidFill>
                    <a:srgbClr val="0462C0"/>
                  </a:solidFill>
                </a:uFill>
                <a:latin typeface="Arial"/>
                <a:cs typeface="Arial"/>
                <a:hlinkClick r:id="rId5"/>
              </a:rPr>
              <a:t>c.avila@fiab.es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574434" y="1339090"/>
            <a:ext cx="754507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fr-FR" sz="4000" u="none" dirty="0">
                <a:solidFill>
                  <a:schemeClr val="tx2"/>
                </a:solidFill>
                <a:latin typeface="+mj-lt"/>
                <a:cs typeface="Arial"/>
              </a:rPr>
              <a:t>FIEDS Virtual meeting – 28.05.2020</a:t>
            </a:r>
            <a:endParaRPr sz="4000" u="none" dirty="0">
              <a:solidFill>
                <a:schemeClr val="tx2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98765" algn="l"/>
              </a:tabLst>
            </a:pPr>
            <a:r>
              <a:rPr sz="2800" spc="-60" dirty="0"/>
              <a:t> </a:t>
            </a:r>
            <a:r>
              <a:rPr sz="2800" spc="-5" dirty="0"/>
              <a:t>WP7</a:t>
            </a:r>
            <a:r>
              <a:rPr sz="2800" spc="-95" dirty="0"/>
              <a:t> </a:t>
            </a:r>
            <a:r>
              <a:rPr sz="2800" dirty="0"/>
              <a:t>Info	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2</a:t>
            </a:fld>
            <a:endParaRPr spc="-55" dirty="0"/>
          </a:p>
        </p:txBody>
      </p:sp>
      <p:sp>
        <p:nvSpPr>
          <p:cNvPr id="3" name="object 3"/>
          <p:cNvSpPr txBox="1"/>
          <p:nvPr/>
        </p:nvSpPr>
        <p:spPr>
          <a:xfrm>
            <a:off x="1482232" y="1225552"/>
            <a:ext cx="7729855" cy="4912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latin typeface="Arial"/>
                <a:cs typeface="Arial"/>
              </a:rPr>
              <a:t>WP Start/end date: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M1-M48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spcBef>
                <a:spcPts val="1390"/>
              </a:spcBef>
              <a:buChar char="•"/>
              <a:tabLst>
                <a:tab pos="240665" algn="l"/>
                <a:tab pos="241935" algn="l"/>
              </a:tabLst>
            </a:pPr>
            <a:r>
              <a:rPr sz="2000" spc="-5" dirty="0">
                <a:latin typeface="Arial"/>
                <a:cs typeface="Arial"/>
              </a:rPr>
              <a:t>Lead by ACTIA and all partners are</a:t>
            </a:r>
            <a:r>
              <a:rPr sz="2000" spc="-204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involved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200">
              <a:latin typeface="Arial"/>
              <a:cs typeface="Arial"/>
            </a:endParaRPr>
          </a:p>
          <a:p>
            <a:pPr marL="241300" marR="6350" indent="-228600" algn="just">
              <a:lnSpc>
                <a:spcPts val="2160"/>
              </a:lnSpc>
              <a:spcBef>
                <a:spcPts val="1664"/>
              </a:spcBef>
              <a:buChar char="•"/>
              <a:tabLst>
                <a:tab pos="241935" algn="l"/>
              </a:tabLst>
            </a:pPr>
            <a:r>
              <a:rPr sz="2000" spc="-5" dirty="0">
                <a:latin typeface="Arial"/>
                <a:cs typeface="Arial"/>
              </a:rPr>
              <a:t>WP7 aims </a:t>
            </a:r>
            <a:r>
              <a:rPr sz="2000" b="1" spc="-5" dirty="0">
                <a:latin typeface="Arial"/>
                <a:cs typeface="Arial"/>
              </a:rPr>
              <a:t>to ensure to reach the largest possible target  audience </a:t>
            </a:r>
            <a:r>
              <a:rPr sz="2000" spc="-5" dirty="0">
                <a:latin typeface="Arial"/>
                <a:cs typeface="Arial"/>
              </a:rPr>
              <a:t>while advertising the project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results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200">
              <a:latin typeface="Arial"/>
              <a:cs typeface="Arial"/>
            </a:endParaRPr>
          </a:p>
          <a:p>
            <a:pPr marL="241300" marR="5715" indent="-228600" algn="just">
              <a:lnSpc>
                <a:spcPts val="2160"/>
              </a:lnSpc>
              <a:spcBef>
                <a:spcPts val="1630"/>
              </a:spcBef>
              <a:buChar char="•"/>
              <a:tabLst>
                <a:tab pos="241935" algn="l"/>
              </a:tabLst>
            </a:pPr>
            <a:r>
              <a:rPr sz="2000" spc="-5" dirty="0">
                <a:latin typeface="Arial"/>
                <a:cs typeface="Arial"/>
              </a:rPr>
              <a:t>The network </a:t>
            </a:r>
            <a:r>
              <a:rPr sz="2000" spc="-1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the associated partners </a:t>
            </a:r>
            <a:r>
              <a:rPr sz="2000" spc="-70" dirty="0">
                <a:latin typeface="Arial"/>
                <a:cs typeface="Arial"/>
              </a:rPr>
              <a:t>(EFFAT, </a:t>
            </a:r>
            <a:r>
              <a:rPr sz="2000" spc="-5" dirty="0">
                <a:latin typeface="Arial"/>
                <a:cs typeface="Arial"/>
              </a:rPr>
              <a:t>BIC) and of </a:t>
            </a:r>
            <a:r>
              <a:rPr sz="2000" spc="-10" dirty="0">
                <a:latin typeface="Arial"/>
                <a:cs typeface="Arial"/>
              </a:rPr>
              <a:t>the  </a:t>
            </a:r>
            <a:r>
              <a:rPr sz="2000" spc="-5" dirty="0">
                <a:latin typeface="Arial"/>
                <a:cs typeface="Arial"/>
              </a:rPr>
              <a:t>entity supporting the project </a:t>
            </a:r>
            <a:r>
              <a:rPr sz="2000" spc="-20" dirty="0">
                <a:latin typeface="Arial"/>
                <a:cs typeface="Arial"/>
              </a:rPr>
              <a:t>(COPA-COGECA) </a:t>
            </a:r>
            <a:r>
              <a:rPr sz="2000" dirty="0">
                <a:latin typeface="Arial"/>
                <a:cs typeface="Arial"/>
              </a:rPr>
              <a:t>will </a:t>
            </a:r>
            <a:r>
              <a:rPr sz="2000" spc="-5" dirty="0">
                <a:latin typeface="Arial"/>
                <a:cs typeface="Arial"/>
              </a:rPr>
              <a:t>also be </a:t>
            </a:r>
            <a:r>
              <a:rPr sz="2000" spc="-10" dirty="0">
                <a:latin typeface="Arial"/>
                <a:cs typeface="Arial"/>
              </a:rPr>
              <a:t>used  </a:t>
            </a:r>
            <a:r>
              <a:rPr sz="2000" spc="-5" dirty="0">
                <a:latin typeface="Arial"/>
                <a:cs typeface="Arial"/>
              </a:rPr>
              <a:t>for a wider reach of farmer association and cooperatives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200">
              <a:latin typeface="Arial"/>
              <a:cs typeface="Arial"/>
            </a:endParaRPr>
          </a:p>
          <a:p>
            <a:pPr marL="241300" marR="5080" indent="-228600" algn="just">
              <a:lnSpc>
                <a:spcPts val="2160"/>
              </a:lnSpc>
              <a:spcBef>
                <a:spcPts val="1625"/>
              </a:spcBef>
              <a:buChar char="•"/>
              <a:tabLst>
                <a:tab pos="241935" algn="l"/>
              </a:tabLst>
            </a:pPr>
            <a:r>
              <a:rPr sz="2000" spc="-5" dirty="0">
                <a:latin typeface="Arial"/>
                <a:cs typeface="Arial"/>
              </a:rPr>
              <a:t>A </a:t>
            </a:r>
            <a:r>
              <a:rPr sz="2000" b="1" spc="-5" dirty="0">
                <a:latin typeface="Arial"/>
                <a:cs typeface="Arial"/>
              </a:rPr>
              <a:t>dissemination plan </a:t>
            </a:r>
            <a:r>
              <a:rPr sz="2000" dirty="0">
                <a:latin typeface="Arial"/>
                <a:cs typeface="Arial"/>
              </a:rPr>
              <a:t>will </a:t>
            </a:r>
            <a:r>
              <a:rPr sz="2000" spc="-5" dirty="0">
                <a:latin typeface="Arial"/>
                <a:cs typeface="Arial"/>
              </a:rPr>
              <a:t>be developed by </a:t>
            </a:r>
            <a:r>
              <a:rPr sz="2000" spc="-105" dirty="0">
                <a:latin typeface="Arial"/>
                <a:cs typeface="Arial"/>
              </a:rPr>
              <a:t>LVA </a:t>
            </a:r>
            <a:r>
              <a:rPr sz="2000" spc="-5" dirty="0">
                <a:latin typeface="Arial"/>
                <a:cs typeface="Arial"/>
              </a:rPr>
              <a:t>to support the  outreach </a:t>
            </a:r>
            <a:r>
              <a:rPr sz="2000" spc="-10" dirty="0">
                <a:latin typeface="Arial"/>
                <a:cs typeface="Arial"/>
              </a:rPr>
              <a:t>of the </a:t>
            </a:r>
            <a:r>
              <a:rPr sz="2000" spc="-5" dirty="0">
                <a:latin typeface="Arial"/>
                <a:cs typeface="Arial"/>
              </a:rPr>
              <a:t>project to the target audiences in the participating  countries and following succesful validation to other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countries.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77660" y="4229362"/>
            <a:ext cx="584009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solidFill>
                  <a:srgbClr val="334E58"/>
                </a:solidFill>
                <a:latin typeface="Arial"/>
                <a:cs typeface="Arial"/>
              </a:rPr>
              <a:t>T7.1 Dissemination</a:t>
            </a:r>
            <a:r>
              <a:rPr sz="4000" b="1" spc="-40" dirty="0">
                <a:solidFill>
                  <a:srgbClr val="334E58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334E58"/>
                </a:solidFill>
                <a:latin typeface="Arial"/>
                <a:cs typeface="Arial"/>
              </a:rPr>
              <a:t>plan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3</a:t>
            </a:fld>
            <a:endParaRPr spc="-55" dirty="0"/>
          </a:p>
        </p:txBody>
      </p:sp>
      <p:sp>
        <p:nvSpPr>
          <p:cNvPr id="3" name="object 3"/>
          <p:cNvSpPr txBox="1"/>
          <p:nvPr/>
        </p:nvSpPr>
        <p:spPr>
          <a:xfrm>
            <a:off x="1477660" y="4837134"/>
            <a:ext cx="7728584" cy="1503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187315">
              <a:lnSpc>
                <a:spcPct val="1318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Duration: M1-M9  Leader: </a:t>
            </a:r>
            <a:r>
              <a:rPr sz="2000" b="1" spc="-105" dirty="0">
                <a:latin typeface="Arial"/>
                <a:cs typeface="Arial"/>
              </a:rPr>
              <a:t>LVA </a:t>
            </a:r>
            <a:r>
              <a:rPr sz="2000" spc="-5" dirty="0">
                <a:latin typeface="Arial"/>
                <a:cs typeface="Arial"/>
              </a:rPr>
              <a:t>(60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days)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ts val="2160"/>
              </a:lnSpc>
              <a:spcBef>
                <a:spcPts val="1025"/>
              </a:spcBef>
            </a:pPr>
            <a:r>
              <a:rPr sz="2000" spc="-5" dirty="0">
                <a:latin typeface="Arial"/>
                <a:cs typeface="Arial"/>
              </a:rPr>
              <a:t>Involved: </a:t>
            </a:r>
            <a:r>
              <a:rPr sz="2000" spc="-20" dirty="0">
                <a:latin typeface="Arial"/>
                <a:cs typeface="Arial"/>
              </a:rPr>
              <a:t>CONFAGRI </a:t>
            </a:r>
            <a:r>
              <a:rPr sz="2000" spc="-5" dirty="0">
                <a:latin typeface="Arial"/>
                <a:cs typeface="Arial"/>
              </a:rPr>
              <a:t>(20 days)</a:t>
            </a:r>
            <a:r>
              <a:rPr sz="2000" b="1" spc="-5" dirty="0">
                <a:latin typeface="Arial"/>
                <a:cs typeface="Arial"/>
              </a:rPr>
              <a:t>, </a:t>
            </a:r>
            <a:r>
              <a:rPr sz="2000" spc="-15" dirty="0">
                <a:latin typeface="Arial"/>
                <a:cs typeface="Arial"/>
              </a:rPr>
              <a:t>UNITO </a:t>
            </a:r>
            <a:r>
              <a:rPr sz="2000" spc="-5" dirty="0">
                <a:latin typeface="Arial"/>
                <a:cs typeface="Arial"/>
              </a:rPr>
              <a:t>(30 days), FIAB (18 </a:t>
            </a:r>
            <a:r>
              <a:rPr sz="2000" spc="-10" dirty="0">
                <a:latin typeface="Arial"/>
                <a:cs typeface="Arial"/>
              </a:rPr>
              <a:t>days),  </a:t>
            </a:r>
            <a:r>
              <a:rPr sz="2000" spc="-5" dirty="0">
                <a:latin typeface="Arial"/>
                <a:cs typeface="Arial"/>
              </a:rPr>
              <a:t>ACTIA (18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days)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13460" algn="l"/>
                <a:tab pos="7898765" algn="l"/>
              </a:tabLst>
            </a:pPr>
            <a:r>
              <a:rPr sz="2800" spc="-60" dirty="0"/>
              <a:t> </a:t>
            </a:r>
            <a:r>
              <a:rPr sz="2800" spc="-5" dirty="0"/>
              <a:t>T7.1	</a:t>
            </a:r>
            <a:r>
              <a:rPr sz="2800" dirty="0"/>
              <a:t>Dissemination</a:t>
            </a:r>
            <a:r>
              <a:rPr sz="2800" spc="-95" dirty="0"/>
              <a:t> </a:t>
            </a:r>
            <a:r>
              <a:rPr sz="2800" dirty="0"/>
              <a:t>plan	</a:t>
            </a:r>
            <a:endParaRPr sz="280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4</a:t>
            </a:fld>
            <a:endParaRPr spc="-55" dirty="0"/>
          </a:p>
        </p:txBody>
      </p:sp>
      <p:sp>
        <p:nvSpPr>
          <p:cNvPr id="3" name="object 3"/>
          <p:cNvSpPr txBox="1"/>
          <p:nvPr/>
        </p:nvSpPr>
        <p:spPr>
          <a:xfrm>
            <a:off x="1482232" y="1630175"/>
            <a:ext cx="7729855" cy="272034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241300" marR="5715" indent="-228600">
              <a:lnSpc>
                <a:spcPts val="1939"/>
              </a:lnSpc>
              <a:spcBef>
                <a:spcPts val="345"/>
              </a:spcBef>
              <a:buChar char="•"/>
              <a:tabLst>
                <a:tab pos="240665" algn="l"/>
                <a:tab pos="241935" algn="l"/>
              </a:tabLst>
            </a:pPr>
            <a:r>
              <a:rPr sz="1800" spc="-5" dirty="0">
                <a:latin typeface="Arial"/>
                <a:cs typeface="Arial"/>
              </a:rPr>
              <a:t>The task 7.1. </a:t>
            </a:r>
            <a:r>
              <a:rPr sz="1800" dirty="0">
                <a:latin typeface="Arial"/>
                <a:cs typeface="Arial"/>
              </a:rPr>
              <a:t>aims </a:t>
            </a:r>
            <a:r>
              <a:rPr sz="1800" spc="-5" dirty="0">
                <a:latin typeface="Arial"/>
                <a:cs typeface="Arial"/>
              </a:rPr>
              <a:t>to define the overall communication and dissemination  </a:t>
            </a:r>
            <a:r>
              <a:rPr sz="1800" dirty="0">
                <a:latin typeface="Arial"/>
                <a:cs typeface="Arial"/>
              </a:rPr>
              <a:t>plan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 dirty="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spcBef>
                <a:spcPts val="1410"/>
              </a:spcBef>
              <a:buChar char="•"/>
              <a:tabLst>
                <a:tab pos="240665" algn="l"/>
                <a:tab pos="241935" algn="l"/>
              </a:tabLst>
            </a:pPr>
            <a:r>
              <a:rPr sz="1800" dirty="0">
                <a:latin typeface="Arial"/>
                <a:cs typeface="Arial"/>
              </a:rPr>
              <a:t>Deliverable </a:t>
            </a:r>
            <a:r>
              <a:rPr sz="1800" spc="-5" dirty="0">
                <a:latin typeface="Arial"/>
                <a:cs typeface="Arial"/>
              </a:rPr>
              <a:t>7.1: </a:t>
            </a:r>
            <a:r>
              <a:rPr sz="1800" b="1" spc="-5" dirty="0">
                <a:latin typeface="Arial"/>
                <a:cs typeface="Arial"/>
              </a:rPr>
              <a:t>Dissemination plan</a:t>
            </a:r>
            <a:r>
              <a:rPr sz="1800" spc="-5" dirty="0">
                <a:latin typeface="Arial"/>
                <a:cs typeface="Arial"/>
              </a:rPr>
              <a:t>,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M9</a:t>
            </a:r>
          </a:p>
          <a:p>
            <a:pPr marL="761365" lvl="1" indent="-292100">
              <a:lnSpc>
                <a:spcPts val="2050"/>
              </a:lnSpc>
              <a:spcBef>
                <a:spcPts val="280"/>
              </a:spcBef>
              <a:buFont typeface="Courier New"/>
              <a:buChar char="o"/>
              <a:tabLst>
                <a:tab pos="762000" algn="l"/>
              </a:tabLst>
            </a:pPr>
            <a:r>
              <a:rPr sz="1800" spc="-5" dirty="0">
                <a:latin typeface="Arial"/>
                <a:cs typeface="Arial"/>
              </a:rPr>
              <a:t>to </a:t>
            </a:r>
            <a:r>
              <a:rPr sz="1800" dirty="0">
                <a:latin typeface="Arial"/>
                <a:cs typeface="Arial"/>
              </a:rPr>
              <a:t>be </a:t>
            </a:r>
            <a:r>
              <a:rPr sz="1800" spc="-5" dirty="0">
                <a:latin typeface="Arial"/>
                <a:cs typeface="Arial"/>
              </a:rPr>
              <a:t>developed </a:t>
            </a:r>
            <a:r>
              <a:rPr sz="1800" dirty="0">
                <a:latin typeface="Arial"/>
                <a:cs typeface="Arial"/>
              </a:rPr>
              <a:t>by </a:t>
            </a:r>
            <a:r>
              <a:rPr sz="1800" spc="-90" dirty="0">
                <a:latin typeface="Arial"/>
                <a:cs typeface="Arial"/>
              </a:rPr>
              <a:t>LVA </a:t>
            </a:r>
            <a:r>
              <a:rPr sz="1800" dirty="0">
                <a:latin typeface="Arial"/>
                <a:cs typeface="Arial"/>
              </a:rPr>
              <a:t>in </a:t>
            </a:r>
            <a:r>
              <a:rPr sz="1800" spc="-5" dirty="0">
                <a:latin typeface="Arial"/>
                <a:cs typeface="Arial"/>
              </a:rPr>
              <a:t>collaboration with FIAB,</a:t>
            </a:r>
            <a:r>
              <a:rPr lang="fr-FR" spc="409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CONFAGRI,</a:t>
            </a:r>
            <a:r>
              <a:rPr lang="fr-FR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ACTIA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UNITO</a:t>
            </a:r>
            <a:endParaRPr sz="1800" dirty="0">
              <a:latin typeface="Arial"/>
              <a:cs typeface="Arial"/>
            </a:endParaRPr>
          </a:p>
          <a:p>
            <a:pPr marL="761365" lvl="1" indent="-292100">
              <a:lnSpc>
                <a:spcPct val="100000"/>
              </a:lnSpc>
              <a:spcBef>
                <a:spcPts val="285"/>
              </a:spcBef>
              <a:buFont typeface="Courier New"/>
              <a:buChar char="o"/>
              <a:tabLst>
                <a:tab pos="762000" algn="l"/>
              </a:tabLst>
            </a:pPr>
            <a:r>
              <a:rPr sz="1800" spc="-5" dirty="0">
                <a:latin typeface="Arial"/>
                <a:cs typeface="Arial"/>
              </a:rPr>
              <a:t>to </a:t>
            </a:r>
            <a:r>
              <a:rPr sz="1800" dirty="0">
                <a:latin typeface="Arial"/>
                <a:cs typeface="Arial"/>
              </a:rPr>
              <a:t>be </a:t>
            </a:r>
            <a:r>
              <a:rPr sz="1800" spc="-5" dirty="0">
                <a:latin typeface="Arial"/>
                <a:cs typeface="Arial"/>
              </a:rPr>
              <a:t>validated </a:t>
            </a:r>
            <a:r>
              <a:rPr sz="1800" dirty="0">
                <a:latin typeface="Arial"/>
                <a:cs typeface="Arial"/>
              </a:rPr>
              <a:t>by all project </a:t>
            </a:r>
            <a:r>
              <a:rPr sz="1800" spc="-5" dirty="0">
                <a:latin typeface="Arial"/>
                <a:cs typeface="Arial"/>
              </a:rPr>
              <a:t>partners </a:t>
            </a:r>
            <a:r>
              <a:rPr sz="1800" dirty="0">
                <a:latin typeface="Arial"/>
                <a:cs typeface="Arial"/>
              </a:rPr>
              <a:t>during a project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meeting</a:t>
            </a:r>
            <a:endParaRPr sz="1800" dirty="0">
              <a:latin typeface="Arial"/>
              <a:cs typeface="Arial"/>
            </a:endParaRPr>
          </a:p>
          <a:p>
            <a:pPr marL="698500" marR="5080" lvl="1" indent="-228600">
              <a:lnSpc>
                <a:spcPts val="1939"/>
              </a:lnSpc>
              <a:spcBef>
                <a:spcPts val="535"/>
              </a:spcBef>
              <a:buFont typeface="Courier New"/>
              <a:buChar char="o"/>
              <a:tabLst>
                <a:tab pos="762000" algn="l"/>
                <a:tab pos="1822450" algn="l"/>
                <a:tab pos="2501265" algn="l"/>
                <a:tab pos="4222115" algn="l"/>
                <a:tab pos="4786630" algn="l"/>
                <a:tab pos="6368415" algn="l"/>
                <a:tab pos="6869430" algn="l"/>
              </a:tabLst>
            </a:pPr>
            <a:r>
              <a:rPr dirty="0"/>
              <a:t>	</a:t>
            </a:r>
            <a:r>
              <a:rPr sz="1800" dirty="0">
                <a:latin typeface="Arial"/>
                <a:cs typeface="Arial"/>
              </a:rPr>
              <a:t>common	g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al:	commun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ca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ing	and	dissem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na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ing	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he	projec</a:t>
            </a:r>
            <a:r>
              <a:rPr sz="1800" spc="-10" dirty="0">
                <a:latin typeface="Arial"/>
                <a:cs typeface="Arial"/>
              </a:rPr>
              <a:t>t</a:t>
            </a:r>
            <a:r>
              <a:rPr sz="1800" spc="-35" dirty="0">
                <a:latin typeface="Arial"/>
                <a:cs typeface="Arial"/>
              </a:rPr>
              <a:t>’</a:t>
            </a:r>
            <a:r>
              <a:rPr sz="1800" dirty="0">
                <a:latin typeface="Arial"/>
                <a:cs typeface="Arial"/>
              </a:rPr>
              <a:t>s  </a:t>
            </a:r>
            <a:r>
              <a:rPr sz="1800" spc="-5" dirty="0">
                <a:latin typeface="Arial"/>
                <a:cs typeface="Arial"/>
              </a:rPr>
              <a:t>objectives outputs, interim </a:t>
            </a:r>
            <a:r>
              <a:rPr sz="1800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final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results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82232" y="4698755"/>
            <a:ext cx="6960234" cy="89281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27965" marR="5080" indent="-227965" algn="r">
              <a:lnSpc>
                <a:spcPct val="100000"/>
              </a:lnSpc>
              <a:spcBef>
                <a:spcPts val="380"/>
              </a:spcBef>
              <a:buChar char="•"/>
              <a:tabLst>
                <a:tab pos="227965" algn="l"/>
                <a:tab pos="229235" algn="l"/>
              </a:tabLst>
            </a:pPr>
            <a:r>
              <a:rPr sz="1800" spc="-5" dirty="0">
                <a:latin typeface="Arial"/>
                <a:cs typeface="Arial"/>
              </a:rPr>
              <a:t>The </a:t>
            </a:r>
            <a:r>
              <a:rPr sz="1800" dirty="0">
                <a:latin typeface="Arial"/>
                <a:cs typeface="Arial"/>
              </a:rPr>
              <a:t>main </a:t>
            </a:r>
            <a:r>
              <a:rPr sz="1800" spc="-5" dirty="0">
                <a:latin typeface="Arial"/>
                <a:cs typeface="Arial"/>
              </a:rPr>
              <a:t>content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dissemination </a:t>
            </a:r>
            <a:r>
              <a:rPr sz="1800" dirty="0">
                <a:latin typeface="Arial"/>
                <a:cs typeface="Arial"/>
              </a:rPr>
              <a:t>plan is </a:t>
            </a:r>
            <a:r>
              <a:rPr sz="1800" spc="-5" dirty="0">
                <a:latin typeface="Arial"/>
                <a:cs typeface="Arial"/>
              </a:rPr>
              <a:t>to </a:t>
            </a:r>
            <a:r>
              <a:rPr sz="1800" dirty="0">
                <a:latin typeface="Arial"/>
                <a:cs typeface="Arial"/>
              </a:rPr>
              <a:t>develop a </a:t>
            </a:r>
            <a:r>
              <a:rPr sz="1800" spc="-5" dirty="0">
                <a:latin typeface="Arial"/>
                <a:cs typeface="Arial"/>
              </a:rPr>
              <a:t>strategy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to:</a:t>
            </a:r>
            <a:endParaRPr sz="1800">
              <a:latin typeface="Arial"/>
              <a:cs typeface="Arial"/>
            </a:endParaRPr>
          </a:p>
          <a:p>
            <a:pPr marR="32384" algn="r">
              <a:lnSpc>
                <a:spcPts val="2050"/>
              </a:lnSpc>
              <a:spcBef>
                <a:spcPts val="284"/>
              </a:spcBef>
              <a:tabLst>
                <a:tab pos="1214120" algn="l"/>
                <a:tab pos="1768475" algn="l"/>
                <a:tab pos="2601595" algn="l"/>
                <a:tab pos="3372485" algn="l"/>
                <a:tab pos="3761740" algn="l"/>
                <a:tab pos="5470525" algn="l"/>
              </a:tabLst>
            </a:pPr>
            <a:r>
              <a:rPr sz="1800" dirty="0">
                <a:latin typeface="Courier New"/>
                <a:cs typeface="Courier New"/>
              </a:rPr>
              <a:t>o</a:t>
            </a:r>
            <a:r>
              <a:rPr sz="1800" spc="13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Arial"/>
                <a:cs typeface="Arial"/>
              </a:rPr>
              <a:t>ou</a:t>
            </a:r>
            <a:r>
              <a:rPr sz="1800" b="1" dirty="0">
                <a:latin typeface="Arial"/>
                <a:cs typeface="Arial"/>
              </a:rPr>
              <a:t>tl</a:t>
            </a:r>
            <a:r>
              <a:rPr sz="1800" b="1" spc="-5" dirty="0">
                <a:latin typeface="Arial"/>
                <a:cs typeface="Arial"/>
              </a:rPr>
              <a:t>i</a:t>
            </a:r>
            <a:r>
              <a:rPr sz="1800" b="1" dirty="0">
                <a:latin typeface="Arial"/>
                <a:cs typeface="Arial"/>
              </a:rPr>
              <a:t>ne	key	</a:t>
            </a:r>
            <a:r>
              <a:rPr sz="1800" b="1" spc="-5" dirty="0">
                <a:latin typeface="Arial"/>
                <a:cs typeface="Arial"/>
              </a:rPr>
              <a:t>d</a:t>
            </a:r>
            <a:r>
              <a:rPr sz="1800" b="1" dirty="0">
                <a:latin typeface="Arial"/>
                <a:cs typeface="Arial"/>
              </a:rPr>
              <a:t>ates/	t</a:t>
            </a:r>
            <a:r>
              <a:rPr sz="1800" b="1" spc="-5" dirty="0">
                <a:latin typeface="Arial"/>
                <a:cs typeface="Arial"/>
              </a:rPr>
              <a:t>i</a:t>
            </a:r>
            <a:r>
              <a:rPr sz="1800" b="1" dirty="0">
                <a:latin typeface="Arial"/>
                <a:cs typeface="Arial"/>
              </a:rPr>
              <a:t>mes	</a:t>
            </a:r>
            <a:r>
              <a:rPr sz="1800" b="1" spc="-5" dirty="0">
                <a:latin typeface="Arial"/>
                <a:cs typeface="Arial"/>
              </a:rPr>
              <a:t>o</a:t>
            </a:r>
            <a:r>
              <a:rPr sz="1800" b="1" dirty="0">
                <a:latin typeface="Arial"/>
                <a:cs typeface="Arial"/>
              </a:rPr>
              <a:t>f	</a:t>
            </a:r>
            <a:r>
              <a:rPr sz="1800" b="1" spc="-5" dirty="0">
                <a:latin typeface="Arial"/>
                <a:cs typeface="Arial"/>
              </a:rPr>
              <a:t>di</a:t>
            </a:r>
            <a:r>
              <a:rPr sz="1800" b="1" dirty="0">
                <a:latin typeface="Arial"/>
                <a:cs typeface="Arial"/>
              </a:rPr>
              <a:t>ssem</a:t>
            </a:r>
            <a:r>
              <a:rPr sz="1800" b="1" spc="-5" dirty="0">
                <a:latin typeface="Arial"/>
                <a:cs typeface="Arial"/>
              </a:rPr>
              <a:t>in</a:t>
            </a:r>
            <a:r>
              <a:rPr sz="1800" b="1" dirty="0">
                <a:latin typeface="Arial"/>
                <a:cs typeface="Arial"/>
              </a:rPr>
              <a:t>at</a:t>
            </a:r>
            <a:r>
              <a:rPr sz="1800" b="1" spc="-5" dirty="0">
                <a:latin typeface="Arial"/>
                <a:cs typeface="Arial"/>
              </a:rPr>
              <a:t>io</a:t>
            </a:r>
            <a:r>
              <a:rPr sz="1800" b="1" dirty="0">
                <a:latin typeface="Arial"/>
                <a:cs typeface="Arial"/>
              </a:rPr>
              <a:t>n	act</a:t>
            </a:r>
            <a:r>
              <a:rPr sz="1800" b="1" spc="-5" dirty="0">
                <a:latin typeface="Arial"/>
                <a:cs typeface="Arial"/>
              </a:rPr>
              <a:t>i</a:t>
            </a:r>
            <a:r>
              <a:rPr sz="1800" b="1" dirty="0">
                <a:latin typeface="Arial"/>
                <a:cs typeface="Arial"/>
              </a:rPr>
              <a:t>v</a:t>
            </a:r>
            <a:r>
              <a:rPr sz="1800" b="1" spc="-5" dirty="0">
                <a:latin typeface="Arial"/>
                <a:cs typeface="Arial"/>
              </a:rPr>
              <a:t>i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5" dirty="0">
                <a:latin typeface="Arial"/>
                <a:cs typeface="Arial"/>
              </a:rPr>
              <a:t>i</a:t>
            </a:r>
            <a:r>
              <a:rPr sz="1800" b="1" dirty="0">
                <a:latin typeface="Arial"/>
                <a:cs typeface="Arial"/>
              </a:rPr>
              <a:t>es</a:t>
            </a:r>
            <a:endParaRPr sz="1800">
              <a:latin typeface="Arial"/>
              <a:cs typeface="Arial"/>
            </a:endParaRPr>
          </a:p>
          <a:p>
            <a:pPr marL="698500">
              <a:lnSpc>
                <a:spcPts val="2050"/>
              </a:lnSpc>
            </a:pPr>
            <a:r>
              <a:rPr sz="1800" dirty="0">
                <a:latin typeface="Arial"/>
                <a:cs typeface="Arial"/>
              </a:rPr>
              <a:t>around </a:t>
            </a:r>
            <a:r>
              <a:rPr sz="1800" spc="-5" dirty="0">
                <a:latin typeface="Arial"/>
                <a:cs typeface="Arial"/>
              </a:rPr>
              <a:t>the dates </a:t>
            </a:r>
            <a:r>
              <a:rPr sz="1800" dirty="0">
                <a:latin typeface="Arial"/>
                <a:cs typeface="Arial"/>
              </a:rPr>
              <a:t>of deliverables of </a:t>
            </a:r>
            <a:r>
              <a:rPr sz="1800" spc="-5" dirty="0">
                <a:latin typeface="Arial"/>
                <a:cs typeface="Arial"/>
              </a:rPr>
              <a:t>the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WPs.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61989" y="5044704"/>
            <a:ext cx="6483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bas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39433" y="5601727"/>
            <a:ext cx="7272020" cy="79375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241300" marR="5080" indent="-228600" algn="just">
              <a:lnSpc>
                <a:spcPts val="1939"/>
              </a:lnSpc>
              <a:spcBef>
                <a:spcPts val="345"/>
              </a:spcBef>
            </a:pPr>
            <a:r>
              <a:rPr sz="1800" dirty="0">
                <a:latin typeface="Courier New"/>
                <a:cs typeface="Courier New"/>
              </a:rPr>
              <a:t>o </a:t>
            </a:r>
            <a:r>
              <a:rPr sz="1800" b="1" spc="-5" dirty="0">
                <a:latin typeface="Arial"/>
                <a:cs typeface="Arial"/>
              </a:rPr>
              <a:t>identify most efficient methods </a:t>
            </a:r>
            <a:r>
              <a:rPr sz="1800" b="1" dirty="0">
                <a:latin typeface="Arial"/>
                <a:cs typeface="Arial"/>
              </a:rPr>
              <a:t>to </a:t>
            </a:r>
            <a:r>
              <a:rPr sz="1800" b="1" spc="-5" dirty="0">
                <a:latin typeface="Arial"/>
                <a:cs typeface="Arial"/>
              </a:rPr>
              <a:t>ensure project results and  strategies </a:t>
            </a:r>
            <a:r>
              <a:rPr sz="1800" b="1" dirty="0">
                <a:latin typeface="Arial"/>
                <a:cs typeface="Arial"/>
              </a:rPr>
              <a:t>are </a:t>
            </a:r>
            <a:r>
              <a:rPr sz="1800" b="1" spc="-5" dirty="0">
                <a:latin typeface="Arial"/>
                <a:cs typeface="Arial"/>
              </a:rPr>
              <a:t>communicated and adopted </a:t>
            </a:r>
            <a:r>
              <a:rPr sz="1800" dirty="0">
                <a:latin typeface="Arial"/>
                <a:cs typeface="Arial"/>
              </a:rPr>
              <a:t>by </a:t>
            </a:r>
            <a:r>
              <a:rPr sz="1800" spc="-5" dirty="0">
                <a:latin typeface="Arial"/>
                <a:cs typeface="Arial"/>
              </a:rPr>
              <a:t>EU policy makers  </a:t>
            </a:r>
            <a:r>
              <a:rPr sz="1800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into existing </a:t>
            </a:r>
            <a:r>
              <a:rPr sz="1800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future legislation </a:t>
            </a:r>
            <a:r>
              <a:rPr sz="1800" dirty="0">
                <a:latin typeface="Arial"/>
                <a:cs typeface="Arial"/>
              </a:rPr>
              <a:t>at </a:t>
            </a:r>
            <a:r>
              <a:rPr sz="1800" spc="-5" dirty="0">
                <a:latin typeface="Arial"/>
                <a:cs typeface="Arial"/>
              </a:rPr>
              <a:t>EU </a:t>
            </a:r>
            <a:r>
              <a:rPr sz="1800" dirty="0">
                <a:latin typeface="Arial"/>
                <a:cs typeface="Arial"/>
              </a:rPr>
              <a:t>and Member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states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77660" y="3680721"/>
            <a:ext cx="6064250" cy="1184275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5"/>
              </a:spcBef>
            </a:pPr>
            <a:r>
              <a:rPr sz="4000" b="1" spc="-5" dirty="0">
                <a:solidFill>
                  <a:srgbClr val="334E58"/>
                </a:solidFill>
                <a:latin typeface="Arial"/>
                <a:cs typeface="Arial"/>
              </a:rPr>
              <a:t>T7.2 Communication</a:t>
            </a:r>
            <a:r>
              <a:rPr sz="4000" b="1" spc="-45" dirty="0">
                <a:solidFill>
                  <a:srgbClr val="334E58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334E58"/>
                </a:solidFill>
                <a:latin typeface="Arial"/>
                <a:cs typeface="Arial"/>
              </a:rPr>
              <a:t>and  dissemination</a:t>
            </a:r>
            <a:r>
              <a:rPr sz="4000" b="1" spc="-25" dirty="0">
                <a:solidFill>
                  <a:srgbClr val="334E58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334E58"/>
                </a:solidFill>
                <a:latin typeface="Arial"/>
                <a:cs typeface="Arial"/>
              </a:rPr>
              <a:t>campaign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5</a:t>
            </a:fld>
            <a:endParaRPr spc="-55" dirty="0"/>
          </a:p>
        </p:txBody>
      </p:sp>
      <p:sp>
        <p:nvSpPr>
          <p:cNvPr id="3" name="object 3"/>
          <p:cNvSpPr txBox="1"/>
          <p:nvPr/>
        </p:nvSpPr>
        <p:spPr>
          <a:xfrm>
            <a:off x="1477660" y="4810464"/>
            <a:ext cx="2818765" cy="12293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316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Duration: M1-M48  Leader: </a:t>
            </a:r>
            <a:r>
              <a:rPr sz="2000" b="1" spc="-5" dirty="0">
                <a:latin typeface="Arial"/>
                <a:cs typeface="Arial"/>
              </a:rPr>
              <a:t>FIAB </a:t>
            </a:r>
            <a:r>
              <a:rPr sz="2000" spc="-5" dirty="0">
                <a:latin typeface="Arial"/>
                <a:cs typeface="Arial"/>
              </a:rPr>
              <a:t>(155 days)  Involved: All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partners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16940" algn="l"/>
                <a:tab pos="7898765" algn="l"/>
              </a:tabLst>
            </a:pPr>
            <a:r>
              <a:rPr spc="20" dirty="0"/>
              <a:t> </a:t>
            </a:r>
            <a:r>
              <a:rPr dirty="0"/>
              <a:t>T7.2	</a:t>
            </a:r>
            <a:r>
              <a:rPr spc="-5" dirty="0"/>
              <a:t>Communication </a:t>
            </a:r>
            <a:r>
              <a:rPr dirty="0"/>
              <a:t>and </a:t>
            </a:r>
            <a:r>
              <a:rPr spc="-5" dirty="0"/>
              <a:t>dissemination</a:t>
            </a:r>
            <a:r>
              <a:rPr spc="-35" dirty="0"/>
              <a:t> </a:t>
            </a:r>
            <a:r>
              <a:rPr spc="-5" dirty="0"/>
              <a:t>campaign	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6</a:t>
            </a:fld>
            <a:endParaRPr spc="-5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Some of the actions will</a:t>
            </a:r>
            <a:r>
              <a:rPr spc="40" dirty="0"/>
              <a:t> </a:t>
            </a:r>
            <a:r>
              <a:rPr spc="-5" dirty="0"/>
              <a:t>be:</a:t>
            </a:r>
          </a:p>
          <a:p>
            <a:pPr marL="355600" indent="-342900">
              <a:lnSpc>
                <a:spcPct val="100000"/>
              </a:lnSpc>
              <a:spcBef>
                <a:spcPts val="18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b="1" spc="-5" dirty="0">
                <a:latin typeface="Arial"/>
                <a:cs typeface="Arial"/>
              </a:rPr>
              <a:t>Newsletters </a:t>
            </a:r>
            <a:r>
              <a:rPr spc="-5" dirty="0"/>
              <a:t>(written by</a:t>
            </a:r>
            <a:r>
              <a:rPr spc="35" dirty="0"/>
              <a:t> </a:t>
            </a:r>
            <a:r>
              <a:rPr spc="-5" dirty="0"/>
              <a:t>FIAB)</a:t>
            </a:r>
          </a:p>
          <a:p>
            <a:pPr marL="355600" marR="5080" indent="-342900">
              <a:lnSpc>
                <a:spcPct val="70000"/>
              </a:lnSpc>
              <a:spcBef>
                <a:spcPts val="1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b="1" dirty="0">
                <a:latin typeface="Arial"/>
                <a:cs typeface="Arial"/>
              </a:rPr>
              <a:t>7 </a:t>
            </a:r>
            <a:r>
              <a:rPr b="1" spc="-5" dirty="0">
                <a:latin typeface="Arial"/>
                <a:cs typeface="Arial"/>
              </a:rPr>
              <a:t>Communication </a:t>
            </a:r>
            <a:r>
              <a:rPr b="1" dirty="0">
                <a:latin typeface="Arial"/>
                <a:cs typeface="Arial"/>
              </a:rPr>
              <a:t>workshops </a:t>
            </a:r>
            <a:r>
              <a:rPr spc="-60" dirty="0"/>
              <a:t>(LVA, </a:t>
            </a:r>
            <a:r>
              <a:rPr spc="-5" dirty="0"/>
              <a:t>AERES, </a:t>
            </a:r>
            <a:r>
              <a:rPr spc="-15" dirty="0"/>
              <a:t>CONFAGRI, </a:t>
            </a:r>
            <a:r>
              <a:rPr spc="-5" dirty="0"/>
              <a:t>ACTIA,  FIAB, ICOS,</a:t>
            </a:r>
            <a:r>
              <a:rPr spc="-40" dirty="0"/>
              <a:t> </a:t>
            </a:r>
            <a:r>
              <a:rPr spc="-55" dirty="0"/>
              <a:t>PA)</a:t>
            </a:r>
          </a:p>
          <a:p>
            <a:pPr marL="355600" indent="-342900">
              <a:lnSpc>
                <a:spcPct val="100000"/>
              </a:lnSpc>
              <a:spcBef>
                <a:spcPts val="8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b="1" spc="-5" dirty="0">
                <a:latin typeface="Arial"/>
                <a:cs typeface="Arial"/>
              </a:rPr>
              <a:t>Dissemination </a:t>
            </a:r>
            <a:r>
              <a:rPr b="1" dirty="0">
                <a:latin typeface="Arial"/>
                <a:cs typeface="Arial"/>
              </a:rPr>
              <a:t>to </a:t>
            </a:r>
            <a:r>
              <a:rPr b="1" spc="-5" dirty="0">
                <a:latin typeface="Arial"/>
                <a:cs typeface="Arial"/>
              </a:rPr>
              <a:t>media via press releases and</a:t>
            </a:r>
            <a:r>
              <a:rPr b="1" spc="7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articles</a:t>
            </a:r>
          </a:p>
          <a:p>
            <a:pPr marL="355600" indent="-342900">
              <a:lnSpc>
                <a:spcPts val="1939"/>
              </a:lnSpc>
              <a:spcBef>
                <a:spcPts val="850"/>
              </a:spcBef>
              <a:buFont typeface="Arial"/>
              <a:buChar char="•"/>
              <a:tabLst>
                <a:tab pos="354965" algn="l"/>
                <a:tab pos="355600" algn="l"/>
                <a:tab pos="974725" algn="l"/>
                <a:tab pos="1499870" algn="l"/>
                <a:tab pos="3033395" algn="l"/>
                <a:tab pos="3507740" algn="l"/>
                <a:tab pos="4371975" algn="l"/>
                <a:tab pos="5301615" algn="l"/>
                <a:tab pos="6351270" algn="l"/>
                <a:tab pos="6824345" algn="l"/>
              </a:tabLst>
            </a:pPr>
            <a:r>
              <a:rPr b="1" dirty="0">
                <a:latin typeface="Arial"/>
                <a:cs typeface="Arial"/>
              </a:rPr>
              <a:t>FDE	</a:t>
            </a:r>
            <a:r>
              <a:rPr b="1" spc="-5" dirty="0">
                <a:latin typeface="Arial"/>
                <a:cs typeface="Arial"/>
              </a:rPr>
              <a:t>will	disseminate	</a:t>
            </a:r>
            <a:r>
              <a:rPr spc="-5" dirty="0"/>
              <a:t>the	</a:t>
            </a:r>
            <a:r>
              <a:rPr dirty="0"/>
              <a:t>project	</a:t>
            </a:r>
            <a:r>
              <a:rPr b="1" spc="-5" dirty="0">
                <a:latin typeface="Arial"/>
                <a:cs typeface="Arial"/>
              </a:rPr>
              <a:t>results	through	</a:t>
            </a:r>
            <a:r>
              <a:rPr spc="-5" dirty="0"/>
              <a:t>the	</a:t>
            </a:r>
            <a:r>
              <a:rPr dirty="0"/>
              <a:t>National</a:t>
            </a:r>
          </a:p>
          <a:p>
            <a:pPr marL="355600" marR="5715">
              <a:lnSpc>
                <a:spcPct val="70000"/>
              </a:lnSpc>
              <a:spcBef>
                <a:spcPts val="340"/>
              </a:spcBef>
              <a:tabLst>
                <a:tab pos="1076960" algn="l"/>
                <a:tab pos="1651000" algn="l"/>
                <a:tab pos="2386330" algn="l"/>
                <a:tab pos="3416935" algn="l"/>
                <a:tab pos="5024120" algn="l"/>
                <a:tab pos="5598795" algn="l"/>
                <a:tab pos="6103620" algn="l"/>
                <a:tab pos="7162800" algn="l"/>
              </a:tabLst>
            </a:pPr>
            <a:r>
              <a:rPr dirty="0"/>
              <a:t>Food	and	</a:t>
            </a:r>
            <a:r>
              <a:rPr spc="5" dirty="0"/>
              <a:t>D</a:t>
            </a:r>
            <a:r>
              <a:rPr dirty="0"/>
              <a:t>ri</a:t>
            </a:r>
            <a:r>
              <a:rPr spc="-5" dirty="0"/>
              <a:t>n</a:t>
            </a:r>
            <a:r>
              <a:rPr dirty="0"/>
              <a:t>k	</a:t>
            </a:r>
            <a:r>
              <a:rPr spc="-5" dirty="0"/>
              <a:t>I</a:t>
            </a:r>
            <a:r>
              <a:rPr dirty="0"/>
              <a:t>nd</a:t>
            </a:r>
            <a:r>
              <a:rPr spc="-5" dirty="0"/>
              <a:t>u</a:t>
            </a:r>
            <a:r>
              <a:rPr dirty="0"/>
              <a:t>s</a:t>
            </a:r>
            <a:r>
              <a:rPr spc="-5" dirty="0"/>
              <a:t>t</a:t>
            </a:r>
            <a:r>
              <a:rPr dirty="0"/>
              <a:t>ry	</a:t>
            </a:r>
            <a:r>
              <a:rPr b="1" dirty="0">
                <a:latin typeface="Arial"/>
                <a:cs typeface="Arial"/>
              </a:rPr>
              <a:t>F</a:t>
            </a:r>
            <a:r>
              <a:rPr b="1" spc="-5" dirty="0">
                <a:latin typeface="Arial"/>
                <a:cs typeface="Arial"/>
              </a:rPr>
              <a:t>e</a:t>
            </a:r>
            <a:r>
              <a:rPr b="1" dirty="0">
                <a:latin typeface="Arial"/>
                <a:cs typeface="Arial"/>
              </a:rPr>
              <a:t>de</a:t>
            </a:r>
            <a:r>
              <a:rPr b="1" spc="-5" dirty="0">
                <a:latin typeface="Arial"/>
                <a:cs typeface="Arial"/>
              </a:rPr>
              <a:t>ra</a:t>
            </a:r>
            <a:r>
              <a:rPr b="1" dirty="0">
                <a:latin typeface="Arial"/>
                <a:cs typeface="Arial"/>
              </a:rPr>
              <a:t>t</a:t>
            </a:r>
            <a:r>
              <a:rPr b="1" spc="-5" dirty="0">
                <a:latin typeface="Arial"/>
                <a:cs typeface="Arial"/>
              </a:rPr>
              <a:t>i</a:t>
            </a:r>
            <a:r>
              <a:rPr b="1" dirty="0">
                <a:latin typeface="Arial"/>
                <a:cs typeface="Arial"/>
              </a:rPr>
              <a:t>on</a:t>
            </a:r>
            <a:r>
              <a:rPr b="1" spc="-5" dirty="0">
                <a:latin typeface="Arial"/>
                <a:cs typeface="Arial"/>
              </a:rPr>
              <a:t>s</a:t>
            </a:r>
            <a:r>
              <a:rPr b="1" dirty="0">
                <a:latin typeface="Arial"/>
                <a:cs typeface="Arial"/>
              </a:rPr>
              <a:t>,	</a:t>
            </a:r>
            <a:r>
              <a:rPr dirty="0"/>
              <a:t>and	</a:t>
            </a:r>
            <a:r>
              <a:rPr spc="-5" dirty="0"/>
              <a:t>th</a:t>
            </a:r>
            <a:r>
              <a:rPr dirty="0"/>
              <a:t>e	N</a:t>
            </a:r>
            <a:r>
              <a:rPr spc="-5" dirty="0"/>
              <a:t>a</a:t>
            </a:r>
            <a:r>
              <a:rPr spc="5" dirty="0"/>
              <a:t>t</a:t>
            </a:r>
            <a:r>
              <a:rPr dirty="0"/>
              <a:t>ional	Food  </a:t>
            </a:r>
            <a:r>
              <a:rPr spc="-25" dirty="0"/>
              <a:t>Technology </a:t>
            </a:r>
            <a:r>
              <a:rPr b="1" spc="-5" dirty="0">
                <a:latin typeface="Arial"/>
                <a:cs typeface="Arial"/>
              </a:rPr>
              <a:t>Platforms </a:t>
            </a:r>
            <a:r>
              <a:rPr spc="-5" dirty="0"/>
              <a:t>to the Food</a:t>
            </a:r>
            <a:r>
              <a:rPr spc="70" dirty="0"/>
              <a:t> </a:t>
            </a:r>
            <a:r>
              <a:rPr spc="-5" dirty="0"/>
              <a:t>Industry</a:t>
            </a:r>
          </a:p>
          <a:p>
            <a:pPr marL="355600" indent="-342900">
              <a:lnSpc>
                <a:spcPct val="100000"/>
              </a:lnSpc>
              <a:spcBef>
                <a:spcPts val="8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b="1" spc="-10" dirty="0">
                <a:latin typeface="Arial"/>
                <a:cs typeface="Arial"/>
              </a:rPr>
              <a:t>Videos </a:t>
            </a:r>
            <a:r>
              <a:rPr b="1" dirty="0">
                <a:latin typeface="Arial"/>
                <a:cs typeface="Arial"/>
              </a:rPr>
              <a:t>of </a:t>
            </a:r>
            <a:r>
              <a:rPr b="1" spc="-5" dirty="0">
                <a:latin typeface="Arial"/>
                <a:cs typeface="Arial"/>
              </a:rPr>
              <a:t>interviews </a:t>
            </a:r>
            <a:r>
              <a:rPr spc="-5" dirty="0"/>
              <a:t>(during VET training)</a:t>
            </a:r>
          </a:p>
          <a:p>
            <a:pPr marL="355600" marR="5080" indent="-342900">
              <a:lnSpc>
                <a:spcPct val="70000"/>
              </a:lnSpc>
              <a:spcBef>
                <a:spcPts val="1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b="1" spc="-5" dirty="0">
                <a:latin typeface="Arial"/>
                <a:cs typeface="Arial"/>
              </a:rPr>
              <a:t>Social media </a:t>
            </a:r>
            <a:r>
              <a:rPr spc="-5" dirty="0"/>
              <a:t>(instagram, to </a:t>
            </a:r>
            <a:r>
              <a:rPr dirty="0"/>
              <a:t>impact </a:t>
            </a:r>
            <a:r>
              <a:rPr spc="-5" dirty="0"/>
              <a:t>learners </a:t>
            </a:r>
            <a:r>
              <a:rPr dirty="0"/>
              <a:t>population </a:t>
            </a:r>
            <a:r>
              <a:rPr spc="-5" dirty="0"/>
              <a:t>by VET and  training</a:t>
            </a:r>
            <a:r>
              <a:rPr spc="15" dirty="0"/>
              <a:t> </a:t>
            </a:r>
            <a:r>
              <a:rPr spc="-5" dirty="0"/>
              <a:t>providers)</a:t>
            </a:r>
          </a:p>
          <a:p>
            <a:pPr marL="355600" marR="6350" indent="-342900">
              <a:lnSpc>
                <a:spcPct val="70000"/>
              </a:lnSpc>
              <a:spcBef>
                <a:spcPts val="1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b="1" spc="-5" dirty="0">
                <a:latin typeface="Arial"/>
                <a:cs typeface="Arial"/>
              </a:rPr>
              <a:t>Promotion of agriculture </a:t>
            </a:r>
            <a:r>
              <a:rPr b="1" dirty="0">
                <a:latin typeface="Arial"/>
                <a:cs typeface="Arial"/>
              </a:rPr>
              <a:t>careers </a:t>
            </a:r>
            <a:r>
              <a:rPr b="1" spc="-5" dirty="0">
                <a:latin typeface="Arial"/>
                <a:cs typeface="Arial"/>
              </a:rPr>
              <a:t>and gender equality </a:t>
            </a:r>
            <a:r>
              <a:rPr dirty="0"/>
              <a:t>(through  </a:t>
            </a:r>
            <a:r>
              <a:rPr spc="-5" dirty="0"/>
              <a:t>the </a:t>
            </a:r>
            <a:r>
              <a:rPr spc="-10" dirty="0"/>
              <a:t>project’s</a:t>
            </a:r>
            <a:r>
              <a:rPr spc="20" dirty="0"/>
              <a:t> </a:t>
            </a:r>
            <a:r>
              <a:rPr spc="-5" dirty="0"/>
              <a:t>events)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82232" y="5753365"/>
            <a:ext cx="6268720" cy="91630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marR="5080" indent="-342900">
              <a:lnSpc>
                <a:spcPct val="70000"/>
              </a:lnSpc>
              <a:spcBef>
                <a:spcPts val="785"/>
              </a:spcBef>
              <a:buFont typeface="Arial"/>
              <a:buChar char="•"/>
              <a:tabLst>
                <a:tab pos="354965" algn="l"/>
                <a:tab pos="355600" algn="l"/>
                <a:tab pos="1351280" algn="l"/>
                <a:tab pos="2584450" algn="l"/>
                <a:tab pos="3877945" algn="l"/>
                <a:tab pos="4377690" algn="l"/>
                <a:tab pos="4811395" algn="l"/>
                <a:tab pos="5675630" algn="l"/>
              </a:tabLst>
            </a:pPr>
            <a:r>
              <a:rPr sz="1900" b="1" dirty="0">
                <a:latin typeface="Arial"/>
                <a:cs typeface="Arial"/>
              </a:rPr>
              <a:t>G</a:t>
            </a:r>
            <a:r>
              <a:rPr sz="1900" b="1" spc="-5" dirty="0">
                <a:latin typeface="Arial"/>
                <a:cs typeface="Arial"/>
              </a:rPr>
              <a:t>o</a:t>
            </a:r>
            <a:r>
              <a:rPr sz="1900" b="1" dirty="0">
                <a:latin typeface="Arial"/>
                <a:cs typeface="Arial"/>
              </a:rPr>
              <a:t>og</a:t>
            </a:r>
            <a:r>
              <a:rPr sz="1900" b="1" spc="-10" dirty="0">
                <a:latin typeface="Arial"/>
                <a:cs typeface="Arial"/>
              </a:rPr>
              <a:t>l</a:t>
            </a:r>
            <a:r>
              <a:rPr sz="1900" b="1" dirty="0">
                <a:latin typeface="Arial"/>
                <a:cs typeface="Arial"/>
              </a:rPr>
              <a:t>e	Ad</a:t>
            </a:r>
            <a:r>
              <a:rPr sz="1900" b="1" spc="-40" dirty="0">
                <a:latin typeface="Arial"/>
                <a:cs typeface="Arial"/>
              </a:rPr>
              <a:t>W</a:t>
            </a:r>
            <a:r>
              <a:rPr sz="1900" b="1" dirty="0">
                <a:latin typeface="Arial"/>
                <a:cs typeface="Arial"/>
              </a:rPr>
              <a:t>o</a:t>
            </a:r>
            <a:r>
              <a:rPr sz="1900" b="1" spc="-5" dirty="0">
                <a:latin typeface="Arial"/>
                <a:cs typeface="Arial"/>
              </a:rPr>
              <a:t>r</a:t>
            </a:r>
            <a:r>
              <a:rPr sz="1900" b="1" dirty="0">
                <a:latin typeface="Arial"/>
                <a:cs typeface="Arial"/>
              </a:rPr>
              <a:t>ds	c</a:t>
            </a:r>
            <a:r>
              <a:rPr sz="1900" b="1" spc="-5" dirty="0">
                <a:latin typeface="Arial"/>
                <a:cs typeface="Arial"/>
              </a:rPr>
              <a:t>a</a:t>
            </a:r>
            <a:r>
              <a:rPr sz="1900" b="1" dirty="0">
                <a:latin typeface="Arial"/>
                <a:cs typeface="Arial"/>
              </a:rPr>
              <a:t>mp</a:t>
            </a:r>
            <a:r>
              <a:rPr sz="1900" b="1" spc="-5" dirty="0">
                <a:latin typeface="Arial"/>
                <a:cs typeface="Arial"/>
              </a:rPr>
              <a:t>ai</a:t>
            </a:r>
            <a:r>
              <a:rPr sz="1900" b="1" dirty="0">
                <a:latin typeface="Arial"/>
                <a:cs typeface="Arial"/>
              </a:rPr>
              <a:t>gn	</a:t>
            </a:r>
            <a:r>
              <a:rPr sz="1900" dirty="0">
                <a:latin typeface="Arial"/>
                <a:cs typeface="Arial"/>
              </a:rPr>
              <a:t>w</a:t>
            </a:r>
            <a:r>
              <a:rPr sz="1900" spc="-5" dirty="0">
                <a:latin typeface="Arial"/>
                <a:cs typeface="Arial"/>
              </a:rPr>
              <a:t>i</a:t>
            </a:r>
            <a:r>
              <a:rPr sz="1900" dirty="0">
                <a:latin typeface="Arial"/>
                <a:cs typeface="Arial"/>
              </a:rPr>
              <a:t>ll	be	</a:t>
            </a:r>
            <a:r>
              <a:rPr sz="1900" spc="-5" dirty="0">
                <a:latin typeface="Arial"/>
                <a:cs typeface="Arial"/>
              </a:rPr>
              <a:t>i</a:t>
            </a:r>
            <a:r>
              <a:rPr sz="1900" dirty="0">
                <a:latin typeface="Arial"/>
                <a:cs typeface="Arial"/>
              </a:rPr>
              <a:t>ssued	</a:t>
            </a:r>
            <a:r>
              <a:rPr sz="1900" spc="5" dirty="0">
                <a:latin typeface="Arial"/>
                <a:cs typeface="Arial"/>
              </a:rPr>
              <a:t>w</a:t>
            </a:r>
            <a:r>
              <a:rPr sz="1900" dirty="0">
                <a:latin typeface="Arial"/>
                <a:cs typeface="Arial"/>
              </a:rPr>
              <a:t>hen  </a:t>
            </a:r>
            <a:r>
              <a:rPr sz="1900" spc="-5" dirty="0">
                <a:latin typeface="Arial"/>
                <a:cs typeface="Arial"/>
              </a:rPr>
              <a:t>content is available to impact the target</a:t>
            </a:r>
            <a:r>
              <a:rPr sz="1900" spc="8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groups</a:t>
            </a:r>
            <a:endParaRPr sz="19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b="1" dirty="0">
                <a:latin typeface="Arial"/>
                <a:cs typeface="Arial"/>
              </a:rPr>
              <a:t>A </a:t>
            </a:r>
            <a:r>
              <a:rPr sz="1900" b="1" spc="-5" dirty="0">
                <a:latin typeface="Arial"/>
                <a:cs typeface="Arial"/>
              </a:rPr>
              <a:t>final conference </a:t>
            </a:r>
            <a:r>
              <a:rPr sz="1900" spc="-5" dirty="0">
                <a:latin typeface="Arial"/>
                <a:cs typeface="Arial"/>
              </a:rPr>
              <a:t>will be organised in</a:t>
            </a:r>
            <a:r>
              <a:rPr sz="1900" spc="2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Brussels</a:t>
            </a:r>
            <a:endParaRPr sz="1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89676" y="5753365"/>
            <a:ext cx="1321435" cy="31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3080" algn="l"/>
              </a:tabLst>
            </a:pPr>
            <a:r>
              <a:rPr sz="1900" spc="-5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he	</a:t>
            </a:r>
            <a:r>
              <a:rPr sz="1900" spc="-5" dirty="0">
                <a:latin typeface="Arial"/>
                <a:cs typeface="Arial"/>
              </a:rPr>
              <a:t>t</a:t>
            </a:r>
            <a:r>
              <a:rPr sz="1900" dirty="0">
                <a:latin typeface="Arial"/>
                <a:cs typeface="Arial"/>
              </a:rPr>
              <a:t>raining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16940" algn="l"/>
                <a:tab pos="7898765" algn="l"/>
              </a:tabLst>
            </a:pPr>
            <a:r>
              <a:rPr spc="20" dirty="0"/>
              <a:t> </a:t>
            </a:r>
            <a:r>
              <a:rPr dirty="0"/>
              <a:t>T7.2	</a:t>
            </a:r>
            <a:r>
              <a:rPr spc="-5" dirty="0"/>
              <a:t>Communication </a:t>
            </a:r>
            <a:r>
              <a:rPr dirty="0"/>
              <a:t>and </a:t>
            </a:r>
            <a:r>
              <a:rPr spc="-5" dirty="0"/>
              <a:t>dissemination</a:t>
            </a:r>
            <a:r>
              <a:rPr spc="-35" dirty="0"/>
              <a:t> </a:t>
            </a:r>
            <a:r>
              <a:rPr spc="-5" dirty="0"/>
              <a:t>campaign	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7</a:t>
            </a:fld>
            <a:endParaRPr spc="-55" dirty="0"/>
          </a:p>
        </p:txBody>
      </p:sp>
      <p:sp>
        <p:nvSpPr>
          <p:cNvPr id="3" name="object 3"/>
          <p:cNvSpPr txBox="1"/>
          <p:nvPr/>
        </p:nvSpPr>
        <p:spPr>
          <a:xfrm>
            <a:off x="1482232" y="1128473"/>
            <a:ext cx="7729855" cy="5221942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2000" spc="-5" dirty="0">
                <a:latin typeface="Arial"/>
                <a:cs typeface="Arial"/>
              </a:rPr>
              <a:t>Deliverables:</a:t>
            </a:r>
            <a:endParaRPr sz="20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b="1" spc="-5" dirty="0">
                <a:latin typeface="Arial"/>
                <a:cs typeface="Arial"/>
              </a:rPr>
              <a:t>D7.2: </a:t>
            </a:r>
            <a:r>
              <a:rPr sz="2000" spc="-5" dirty="0">
                <a:latin typeface="Arial"/>
                <a:cs typeface="Arial"/>
              </a:rPr>
              <a:t>Public </a:t>
            </a:r>
            <a:r>
              <a:rPr sz="2000" spc="-10" dirty="0">
                <a:latin typeface="Arial"/>
                <a:cs typeface="Arial"/>
              </a:rPr>
              <a:t>Website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(M3)</a:t>
            </a:r>
            <a:endParaRPr sz="2000" dirty="0">
              <a:latin typeface="Arial"/>
              <a:cs typeface="Arial"/>
            </a:endParaRPr>
          </a:p>
          <a:p>
            <a:pPr marL="698500" marR="5715" lvl="1" indent="-228600">
              <a:lnSpc>
                <a:spcPts val="2160"/>
              </a:lnSpc>
              <a:spcBef>
                <a:spcPts val="53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i="1" spc="-10" dirty="0">
                <a:latin typeface="Arial"/>
                <a:cs typeface="Arial"/>
              </a:rPr>
              <a:t>UNITO </a:t>
            </a:r>
            <a:r>
              <a:rPr sz="2000" i="1" dirty="0">
                <a:latin typeface="Arial"/>
                <a:cs typeface="Arial"/>
              </a:rPr>
              <a:t>will </a:t>
            </a:r>
            <a:r>
              <a:rPr sz="2000" i="1" spc="-5" dirty="0">
                <a:latin typeface="Arial"/>
                <a:cs typeface="Arial"/>
              </a:rPr>
              <a:t>design and develop a project website, </a:t>
            </a:r>
            <a:r>
              <a:rPr sz="2000" i="1" dirty="0">
                <a:latin typeface="Arial"/>
                <a:cs typeface="Arial"/>
              </a:rPr>
              <a:t>which will  </a:t>
            </a:r>
            <a:r>
              <a:rPr sz="2000" i="1" spc="-5" dirty="0">
                <a:latin typeface="Arial"/>
                <a:cs typeface="Arial"/>
              </a:rPr>
              <a:t>be available in the 10 project partners’</a:t>
            </a:r>
            <a:r>
              <a:rPr sz="2000" i="1" spc="-110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languages</a:t>
            </a:r>
            <a:endParaRPr sz="20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2900" dirty="0">
              <a:latin typeface="Arial"/>
              <a:cs typeface="Arial"/>
            </a:endParaRPr>
          </a:p>
          <a:p>
            <a:pPr marL="241300" indent="-228600" algn="just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000" b="1" spc="-5" dirty="0">
                <a:latin typeface="Arial"/>
                <a:cs typeface="Arial"/>
              </a:rPr>
              <a:t>D7.3: </a:t>
            </a:r>
            <a:r>
              <a:rPr sz="2000" spc="-5" dirty="0">
                <a:latin typeface="Arial"/>
                <a:cs typeface="Arial"/>
              </a:rPr>
              <a:t>Project leaflet and poster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(M6)</a:t>
            </a:r>
            <a:endParaRPr sz="2000" dirty="0">
              <a:latin typeface="Arial"/>
              <a:cs typeface="Arial"/>
            </a:endParaRPr>
          </a:p>
          <a:p>
            <a:pPr marL="698500" marR="5080" lvl="1" indent="-228600" algn="just">
              <a:lnSpc>
                <a:spcPts val="2160"/>
              </a:lnSpc>
              <a:spcBef>
                <a:spcPts val="530"/>
              </a:spcBef>
              <a:buFont typeface="Arial"/>
              <a:buChar char="•"/>
              <a:tabLst>
                <a:tab pos="698500" algn="l"/>
              </a:tabLst>
            </a:pPr>
            <a:r>
              <a:rPr lang="fr-FR" sz="2000" b="1" u="sng" spc="-5" dirty="0">
                <a:latin typeface="Arial"/>
                <a:cs typeface="Arial"/>
              </a:rPr>
              <a:t>A </a:t>
            </a:r>
            <a:r>
              <a:rPr lang="fr-FR" sz="2000" b="1" u="sng" spc="-5" dirty="0" err="1">
                <a:latin typeface="Arial"/>
                <a:cs typeface="Arial"/>
              </a:rPr>
              <a:t>project</a:t>
            </a:r>
            <a:r>
              <a:rPr lang="fr-FR" sz="2000" b="1" u="sng" spc="-5" dirty="0">
                <a:latin typeface="Arial"/>
                <a:cs typeface="Arial"/>
              </a:rPr>
              <a:t> logo has been </a:t>
            </a:r>
            <a:r>
              <a:rPr lang="fr-FR" sz="2000" b="1" u="sng" spc="-5" dirty="0" err="1">
                <a:latin typeface="Arial"/>
                <a:cs typeface="Arial"/>
              </a:rPr>
              <a:t>developped</a:t>
            </a:r>
            <a:r>
              <a:rPr lang="fr-FR" sz="2000" b="1" u="sng" spc="-5" dirty="0">
                <a:latin typeface="Arial"/>
                <a:cs typeface="Arial"/>
              </a:rPr>
              <a:t> by ACTIA.</a:t>
            </a:r>
          </a:p>
          <a:p>
            <a:pPr marL="698500" marR="5080" lvl="1" indent="-228600" algn="just">
              <a:lnSpc>
                <a:spcPts val="2160"/>
              </a:lnSpc>
              <a:spcBef>
                <a:spcPts val="530"/>
              </a:spcBef>
              <a:buFont typeface="Arial"/>
              <a:buChar char="•"/>
              <a:tabLst>
                <a:tab pos="698500" algn="l"/>
              </a:tabLst>
            </a:pPr>
            <a:r>
              <a:rPr sz="2000" i="1" spc="-5" dirty="0">
                <a:latin typeface="Arial"/>
                <a:cs typeface="Arial"/>
              </a:rPr>
              <a:t>A project leaflet </a:t>
            </a:r>
            <a:r>
              <a:rPr sz="2000" i="1" dirty="0">
                <a:latin typeface="Arial"/>
                <a:cs typeface="Arial"/>
              </a:rPr>
              <a:t>will </a:t>
            </a:r>
            <a:r>
              <a:rPr sz="2000" i="1" spc="-5" dirty="0">
                <a:latin typeface="Arial"/>
                <a:cs typeface="Arial"/>
              </a:rPr>
              <a:t>be developed by </a:t>
            </a:r>
            <a:r>
              <a:rPr sz="2000" i="1" spc="-15" dirty="0">
                <a:latin typeface="Arial"/>
                <a:cs typeface="Arial"/>
              </a:rPr>
              <a:t>UNITO.  </a:t>
            </a:r>
            <a:endParaRPr lang="fr-FR" sz="2000" i="1" spc="-15" dirty="0">
              <a:latin typeface="Arial"/>
              <a:cs typeface="Arial"/>
            </a:endParaRPr>
          </a:p>
          <a:p>
            <a:pPr marL="698500" marR="5080" lvl="1" indent="-228600" algn="just">
              <a:lnSpc>
                <a:spcPts val="2160"/>
              </a:lnSpc>
              <a:spcBef>
                <a:spcPts val="530"/>
              </a:spcBef>
              <a:buFont typeface="Arial"/>
              <a:buChar char="•"/>
              <a:tabLst>
                <a:tab pos="698500" algn="l"/>
              </a:tabLst>
            </a:pPr>
            <a:r>
              <a:rPr sz="2000" i="1" spc="-5" dirty="0">
                <a:latin typeface="Arial"/>
                <a:cs typeface="Arial"/>
              </a:rPr>
              <a:t>Partners </a:t>
            </a:r>
            <a:r>
              <a:rPr sz="2000" i="1" dirty="0">
                <a:latin typeface="Arial"/>
                <a:cs typeface="Arial"/>
              </a:rPr>
              <a:t>will </a:t>
            </a:r>
            <a:r>
              <a:rPr sz="2000" i="1" spc="-5" dirty="0">
                <a:latin typeface="Arial"/>
                <a:cs typeface="Arial"/>
              </a:rPr>
              <a:t>be responsible for </a:t>
            </a:r>
            <a:r>
              <a:rPr sz="2000" i="1" spc="-10" dirty="0">
                <a:latin typeface="Arial"/>
                <a:cs typeface="Arial"/>
              </a:rPr>
              <a:t>the </a:t>
            </a:r>
            <a:r>
              <a:rPr sz="2000" i="1" spc="-5" dirty="0">
                <a:latin typeface="Arial"/>
                <a:cs typeface="Arial"/>
              </a:rPr>
              <a:t>translation and printing in  the corresponding</a:t>
            </a:r>
            <a:r>
              <a:rPr sz="2000" i="1" spc="-10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languages</a:t>
            </a:r>
            <a:endParaRPr sz="20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2900" dirty="0">
              <a:latin typeface="Arial"/>
              <a:cs typeface="Arial"/>
            </a:endParaRPr>
          </a:p>
          <a:p>
            <a:pPr marL="241300" indent="-228600" algn="just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000" b="1" spc="-5" dirty="0">
                <a:latin typeface="Arial"/>
                <a:cs typeface="Arial"/>
              </a:rPr>
              <a:t>D7.4: </a:t>
            </a:r>
            <a:r>
              <a:rPr sz="2000" spc="-5" dirty="0">
                <a:latin typeface="Arial"/>
                <a:cs typeface="Arial"/>
              </a:rPr>
              <a:t>Report on dissemination action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(M48)</a:t>
            </a:r>
            <a:endParaRPr sz="2000" dirty="0">
              <a:latin typeface="Arial"/>
              <a:cs typeface="Arial"/>
            </a:endParaRPr>
          </a:p>
          <a:p>
            <a:pPr marL="697865" marR="5080" lvl="1" indent="-228600" algn="just">
              <a:lnSpc>
                <a:spcPts val="2160"/>
              </a:lnSpc>
              <a:spcBef>
                <a:spcPts val="535"/>
              </a:spcBef>
              <a:buFont typeface="Arial"/>
              <a:buChar char="•"/>
              <a:tabLst>
                <a:tab pos="698500" algn="l"/>
              </a:tabLst>
            </a:pPr>
            <a:r>
              <a:rPr sz="2000" i="1" spc="-5" dirty="0">
                <a:latin typeface="Arial"/>
                <a:cs typeface="Arial"/>
              </a:rPr>
              <a:t>The dissemination actions </a:t>
            </a:r>
            <a:r>
              <a:rPr sz="2000" i="1" dirty="0">
                <a:latin typeface="Arial"/>
                <a:cs typeface="Arial"/>
              </a:rPr>
              <a:t>will </a:t>
            </a:r>
            <a:r>
              <a:rPr sz="2000" i="1" spc="-5" dirty="0">
                <a:latin typeface="Arial"/>
                <a:cs typeface="Arial"/>
              </a:rPr>
              <a:t>be monitored by FIAB and the  result of the communication </a:t>
            </a:r>
            <a:r>
              <a:rPr sz="2000" i="1" dirty="0">
                <a:latin typeface="Arial"/>
                <a:cs typeface="Arial"/>
              </a:rPr>
              <a:t>will be </a:t>
            </a:r>
            <a:r>
              <a:rPr sz="2000" i="1" spc="-5" dirty="0">
                <a:latin typeface="Arial"/>
                <a:cs typeface="Arial"/>
              </a:rPr>
              <a:t>updated at the yearly  meeting and during the virtual meetings.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77660" y="4229362"/>
            <a:ext cx="109918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>
                <a:solidFill>
                  <a:srgbClr val="334E58"/>
                </a:solidFill>
                <a:latin typeface="Arial"/>
                <a:cs typeface="Arial"/>
              </a:rPr>
              <a:t>Q&amp;A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8</a:t>
            </a:fld>
            <a:endParaRPr spc="-5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633</Words>
  <Application>Microsoft Office PowerPoint</Application>
  <PresentationFormat>Personnalisé</PresentationFormat>
  <Paragraphs>63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Courier New</vt:lpstr>
      <vt:lpstr>Office Theme</vt:lpstr>
      <vt:lpstr>FIEDS Virtual meeting – 28.05.2020</vt:lpstr>
      <vt:lpstr> WP7 Info </vt:lpstr>
      <vt:lpstr>Présentation PowerPoint</vt:lpstr>
      <vt:lpstr> T7.1 Dissemination plan </vt:lpstr>
      <vt:lpstr>Présentation PowerPoint</vt:lpstr>
      <vt:lpstr> T7.2 Communication and dissemination campaign </vt:lpstr>
      <vt:lpstr> T7.2 Communication and dissemination campaign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WP7-FIELDS-Presentation_ACTIA</dc:title>
  <dc:creator>Francesca</dc:creator>
  <cp:lastModifiedBy>G.Cornuau</cp:lastModifiedBy>
  <cp:revision>1</cp:revision>
  <dcterms:created xsi:type="dcterms:W3CDTF">2020-05-25T13:35:29Z</dcterms:created>
  <dcterms:modified xsi:type="dcterms:W3CDTF">2020-05-25T13:43:25Z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2020-02-10T00:00:00Z</vt:filetime>
  </property>
  <property fmtid="{D5CDD505-2E9C-101B-9397-08002B2CF9AE}" pid="3" name="Creator">
    <vt:lpwstr>PDFCreator Version 1.7.3</vt:lpwstr>
  </property>
  <property fmtid="{D5CDD505-2E9C-101B-9397-08002B2CF9AE}" pid="4" name="LastSaved">
    <vt:filetime>2020-05-25T00:00:00Z</vt:filetime>
  </property>
</Properties>
</file>