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364" r:id="rId3"/>
    <p:sldId id="261" r:id="rId4"/>
    <p:sldId id="286" r:id="rId5"/>
    <p:sldId id="289" r:id="rId6"/>
    <p:sldId id="290" r:id="rId7"/>
    <p:sldId id="292" r:id="rId8"/>
    <p:sldId id="356" r:id="rId9"/>
    <p:sldId id="352" r:id="rId10"/>
    <p:sldId id="293" r:id="rId11"/>
    <p:sldId id="294" r:id="rId12"/>
    <p:sldId id="354" r:id="rId13"/>
    <p:sldId id="295" r:id="rId14"/>
    <p:sldId id="296" r:id="rId15"/>
    <p:sldId id="297" r:id="rId16"/>
    <p:sldId id="298" r:id="rId17"/>
    <p:sldId id="299" r:id="rId18"/>
    <p:sldId id="300" r:id="rId19"/>
    <p:sldId id="301" r:id="rId20"/>
    <p:sldId id="302" r:id="rId21"/>
    <p:sldId id="357" r:id="rId22"/>
    <p:sldId id="360" r:id="rId23"/>
    <p:sldId id="361" r:id="rId24"/>
    <p:sldId id="362" r:id="rId25"/>
    <p:sldId id="363" r:id="rId26"/>
    <p:sldId id="358" r:id="rId27"/>
    <p:sldId id="359" r:id="rId28"/>
    <p:sldId id="303" r:id="rId29"/>
    <p:sldId id="291" r:id="rId30"/>
    <p:sldId id="307" r:id="rId31"/>
    <p:sldId id="309" r:id="rId32"/>
    <p:sldId id="312" r:id="rId33"/>
    <p:sldId id="313"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033"/>
    <a:srgbClr val="8C5C16"/>
    <a:srgbClr val="2A8ECE"/>
    <a:srgbClr val="2B8ECE"/>
    <a:srgbClr val="2B8FCE"/>
    <a:srgbClr val="87CDD1"/>
    <a:srgbClr val="304A89"/>
    <a:srgbClr val="2C8FCE"/>
    <a:srgbClr val="344F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78" d="100"/>
          <a:sy n="78" d="100"/>
        </p:scale>
        <p:origin x="16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5/30/2022</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C8FCE"/>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0" y="6236599"/>
            <a:ext cx="9143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899" y="139392"/>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B8ECE"/>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000">
                <a:solidFill>
                  <a:srgbClr val="2A8ECE"/>
                </a:solidFill>
              </a:defRPr>
            </a:lvl1pPr>
          </a:lstStyle>
          <a:p>
            <a:r>
              <a:rPr lang="en-US" dirty="0"/>
              <a:t>Click to edit Master title style</a:t>
            </a:r>
          </a:p>
        </p:txBody>
      </p:sp>
      <p:sp>
        <p:nvSpPr>
          <p:cNvPr id="4" name="Date Placeholder 3"/>
          <p:cNvSpPr>
            <a:spLocks noGrp="1"/>
          </p:cNvSpPr>
          <p:nvPr>
            <p:ph type="dt" sz="half" idx="10"/>
          </p:nvPr>
        </p:nvSpPr>
        <p:spPr>
          <a:xfrm>
            <a:off x="0" y="6483649"/>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C7EuFCRBlURtfPpazVyqXDHnWJUY18fb/view"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ur02.safelinks.protection.outlook.com/?url=http%3A%2F%2Fwww.erasmus-fields.eu%2Fmanagement%2Fsites%2Fdefault%2Ffiles%2Fdocuments%2Fothers%2Ffinal%2FNewsletter_FIELDS_2.pdf&amp;data=05%7C01%7Cc.avila%40fiab.es%7Cd311346ead694cd1fe1f08da3cd7f221%7C9cdb7af140e4414b8bcba6393a1908ea%7C0%7C0%7C637889195613107025%7CUnknown%7CTWFpbGZsb3d8eyJWIjoiMC4wLjAwMDAiLCJQIjoiV2luMzIiLCJBTiI6Ik1haWwiLCJXVCI6Mn0%3D%7C3000%7C%7C%7C&amp;sdata=HT3qExgw4KPFRB0ZV6u6ElTmrikJRjPDusjqCCU%2Fiao%3D&amp;reserved=0"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hyperlink" Target="https://www.uclm.es/es/noticias/noticias2020/febrero/ciudad-real/proyecto_fields" TargetMode="External"/><Relationship Id="rId3" Type="http://schemas.openxmlformats.org/officeDocument/2006/relationships/hyperlink" Target="https://fiab.es/project/fields/" TargetMode="External"/><Relationship Id="rId7" Type="http://schemas.openxmlformats.org/officeDocument/2006/relationships/hyperlink" Target="https://www.confagri.pt/imprensa/fields-identificacao-das-necessidades-atuais-competencias-sustentabilidade-digitalizacao-bioeconomia-na-agricultura/" TargetMode="External"/><Relationship Id="rId2" Type="http://schemas.openxmlformats.org/officeDocument/2006/relationships/hyperlink" Target="https://www.actia-asso.eu/en/projets/fields/" TargetMode="External"/><Relationship Id="rId1" Type="http://schemas.openxmlformats.org/officeDocument/2006/relationships/slideLayout" Target="../slideLayouts/slideLayout2.xml"/><Relationship Id="rId6" Type="http://schemas.openxmlformats.org/officeDocument/2006/relationships/hyperlink" Target="https://www.iseki-food.net/projects/project-overview" TargetMode="External"/><Relationship Id="rId11" Type="http://schemas.openxmlformats.org/officeDocument/2006/relationships/hyperlink" Target="https://miurltemporal.com/main/fenacore.org/" TargetMode="External"/><Relationship Id="rId5" Type="http://schemas.openxmlformats.org/officeDocument/2006/relationships/hyperlink" Target="http://www.agro-alimentarias.coop/noticias/ver/OTA1MQ==" TargetMode="External"/><Relationship Id="rId10" Type="http://schemas.openxmlformats.org/officeDocument/2006/relationships/hyperlink" Target="https://www.disafa.unito.it/do/progetti.pl/Show?_id=m865" TargetMode="External"/><Relationship Id="rId4" Type="http://schemas.openxmlformats.org/officeDocument/2006/relationships/hyperlink" Target="https://www.lva.at/lebensmittelversuchsanstalt/technet/europaeische-forschung-european-food-research/aktuelleprojekte/298-fields.html" TargetMode="External"/><Relationship Id="rId9" Type="http://schemas.openxmlformats.org/officeDocument/2006/relationships/hyperlink" Target="https://www.sevt.gr/en/european-programs/GMON/fiel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evt.gr/en/european-programs-details/HMmMvg/fields-european-project" TargetMode="External"/><Relationship Id="rId2" Type="http://schemas.openxmlformats.org/officeDocument/2006/relationships/hyperlink" Target="http://mkt.confagri.pt/vl/dbbf1219edf2a6-a62d22773b53ab4c1165ffca24eipe1k6jge19Ose4-459-f051" TargetMode="External"/><Relationship Id="rId1" Type="http://schemas.openxmlformats.org/officeDocument/2006/relationships/slideLayout" Target="../slideLayouts/slideLayout2.xml"/><Relationship Id="rId5" Type="http://schemas.openxmlformats.org/officeDocument/2006/relationships/hyperlink" Target="https://www.iseki-food.net/have-your-say-future-skills-needed-agri-food-and-forestry-sectors" TargetMode="External"/><Relationship Id="rId4" Type="http://schemas.openxmlformats.org/officeDocument/2006/relationships/hyperlink" Target="https://fiab.es/fiab-participa-en-el-proyecto-fields-para-formar-en-sostenibilidad-bioeconomia-y-digitalizacion-a-los-trabajadores-del-sector-agroindustri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rcacei.com/noticia/52092/actualidad/fields-el-mayor-proyecto-europeo-para-la-formacion-de-agricultores.html" TargetMode="External"/><Relationship Id="rId7" Type="http://schemas.openxmlformats.org/officeDocument/2006/relationships/image" Target="../media/image28.png"/><Relationship Id="rId2" Type="http://schemas.openxmlformats.org/officeDocument/2006/relationships/hyperlink" Target="https://issuu.com/mondo_agricolo/docs/mondo_agricolo_3_2020_issuu"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agricolae.eu/parte-fields-il-piu-grande-progetto-formativo-europeo-per-l-agroalimentare-italia-capofila-con-confagricoltura-e-universita-torin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onfagri.pt/imprensa/fields-identificacao-das-necessidades-atuais-competencias-sustentabilidade-digitalizacao-bioeconomia-na-agricultura/"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ooddynamics.org/fooddynamics2020/program/progra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rive.google.com/file/d/14b9k2-4Y8dLpMDcj96kjVGMneQS8Aijm/view?usp=shar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www.youtube.com/channel/UCKFCxHAmRdRLF9_axPy-eNg" TargetMode="Externa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hyperlink" Target="https://www.facebook.com/Fields-Project-Erasmus-115331017260054"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hyperlink" Target="https://www.linkedin.com/company/fields-project-erasmus/?viewAsMember=true" TargetMode="External"/><Relationship Id="rId5" Type="http://schemas.openxmlformats.org/officeDocument/2006/relationships/image" Target="../media/image46.png"/><Relationship Id="rId10" Type="http://schemas.openxmlformats.org/officeDocument/2006/relationships/hyperlink" Target="https://twitter.com/SprojectField" TargetMode="External"/><Relationship Id="rId4" Type="http://schemas.openxmlformats.org/officeDocument/2006/relationships/image" Target="../media/image45.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nkedin.com/company/fields-project-erasmus/" TargetMode="Externa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fieldsproject.erasmus.1"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channel/UCKFCxHAmRdRLF9_axPy-eNg" TargetMode="External"/><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image" Target="../media/image71.tiff"/><Relationship Id="rId18" Type="http://schemas.openxmlformats.org/officeDocument/2006/relationships/image" Target="../media/image76.jpeg"/><Relationship Id="rId26" Type="http://schemas.openxmlformats.org/officeDocument/2006/relationships/image" Target="../media/image84.png"/><Relationship Id="rId3" Type="http://schemas.openxmlformats.org/officeDocument/2006/relationships/image" Target="../media/image61.png"/><Relationship Id="rId21" Type="http://schemas.openxmlformats.org/officeDocument/2006/relationships/image" Target="../media/image79.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png"/><Relationship Id="rId25" Type="http://schemas.openxmlformats.org/officeDocument/2006/relationships/image" Target="../media/image83.png"/><Relationship Id="rId33" Type="http://schemas.openxmlformats.org/officeDocument/2006/relationships/image" Target="../media/image91.png"/><Relationship Id="rId2" Type="http://schemas.openxmlformats.org/officeDocument/2006/relationships/hyperlink" Target="mailto:c.avila@fiab.es" TargetMode="External"/><Relationship Id="rId16" Type="http://schemas.openxmlformats.org/officeDocument/2006/relationships/image" Target="../media/image74.jpeg"/><Relationship Id="rId20" Type="http://schemas.openxmlformats.org/officeDocument/2006/relationships/image" Target="../media/image78.jpeg"/><Relationship Id="rId29"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jpeg"/><Relationship Id="rId32" Type="http://schemas.openxmlformats.org/officeDocument/2006/relationships/image" Target="../media/image90.png"/><Relationship Id="rId5" Type="http://schemas.openxmlformats.org/officeDocument/2006/relationships/image" Target="../media/image63.png"/><Relationship Id="rId15" Type="http://schemas.openxmlformats.org/officeDocument/2006/relationships/image" Target="../media/image73.jpeg"/><Relationship Id="rId23" Type="http://schemas.openxmlformats.org/officeDocument/2006/relationships/image" Target="../media/image81.jpeg"/><Relationship Id="rId28" Type="http://schemas.openxmlformats.org/officeDocument/2006/relationships/image" Target="../media/image86.jpeg"/><Relationship Id="rId10" Type="http://schemas.openxmlformats.org/officeDocument/2006/relationships/image" Target="../media/image68.jpeg"/><Relationship Id="rId19" Type="http://schemas.openxmlformats.org/officeDocument/2006/relationships/image" Target="../media/image77.png"/><Relationship Id="rId31" Type="http://schemas.openxmlformats.org/officeDocument/2006/relationships/image" Target="../media/image89.jpe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 Id="rId22" Type="http://schemas.openxmlformats.org/officeDocument/2006/relationships/image" Target="../media/image80.png"/><Relationship Id="rId27" Type="http://schemas.openxmlformats.org/officeDocument/2006/relationships/image" Target="../media/image85.jpeg"/><Relationship Id="rId30" Type="http://schemas.openxmlformats.org/officeDocument/2006/relationships/image" Target="../media/image88.jpeg"/><Relationship Id="rId8"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erasmus-fields.eu/management/sites/default/files/documents/others/final/Leaflet_Front_ENG.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rasmus-fields.eu/management/sites/default/files/documents/others/final/Poster%20FIELDS_ENG.pdf"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erasmus-fields.eu/" TargetMode="Externa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1648" y="1848751"/>
            <a:ext cx="8680704" cy="1268522"/>
          </a:xfrm>
        </p:spPr>
        <p:txBody>
          <a:bodyPr anchor="ctr" anchorCtr="0">
            <a:noAutofit/>
          </a:bodyPr>
          <a:lstStyle/>
          <a:p>
            <a:pPr algn="ctr"/>
            <a:r>
              <a:rPr lang="en-US" sz="4400" b="1" dirty="0">
                <a:solidFill>
                  <a:srgbClr val="1F497D"/>
                </a:solidFill>
                <a:latin typeface="Trebuchet MS"/>
                <a:cs typeface="Trebuchet MS"/>
              </a:rPr>
              <a:t>T 7.2 Communication and Dissemination Campaign</a:t>
            </a:r>
          </a:p>
        </p:txBody>
      </p:sp>
      <p:sp>
        <p:nvSpPr>
          <p:cNvPr id="6" name="Υπότιτλος 2"/>
          <p:cNvSpPr txBox="1">
            <a:spLocks/>
          </p:cNvSpPr>
          <p:nvPr/>
        </p:nvSpPr>
        <p:spPr>
          <a:xfrm>
            <a:off x="1143000" y="3397844"/>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143000" y="3459442"/>
            <a:ext cx="6858000" cy="1274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5</a:t>
            </a:r>
            <a:r>
              <a:rPr lang="en-US" sz="2800" b="1" baseline="30000" dirty="0"/>
              <a:t>rh</a:t>
            </a:r>
            <a:r>
              <a:rPr lang="en-US" sz="2800" b="1" dirty="0"/>
              <a:t> Consortium meeting</a:t>
            </a:r>
          </a:p>
          <a:p>
            <a:r>
              <a:rPr lang="en-US" dirty="0"/>
              <a:t>May 2022</a:t>
            </a:r>
          </a:p>
          <a:p>
            <a:endParaRPr lang="en-US" sz="1800" dirty="0"/>
          </a:p>
        </p:txBody>
      </p:sp>
      <p:pic>
        <p:nvPicPr>
          <p:cNvPr id="4" name="Imagen 3" descr="Logotipo&#10;&#10;Descripción generada automáticamente">
            <a:extLst>
              <a:ext uri="{FF2B5EF4-FFF2-40B4-BE49-F238E27FC236}">
                <a16:creationId xmlns:a16="http://schemas.microsoft.com/office/drawing/2014/main" id="{AE1FF53E-8BFC-3ADE-C633-5BE97DAAD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525" y="4631885"/>
            <a:ext cx="2681416" cy="1286941"/>
          </a:xfrm>
          <a:prstGeom prst="rect">
            <a:avLst/>
          </a:prstGeom>
        </p:spPr>
      </p:pic>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10</a:t>
            </a:fld>
            <a:endParaRPr lang="en-US"/>
          </a:p>
        </p:txBody>
      </p:sp>
      <p:pic>
        <p:nvPicPr>
          <p:cNvPr id="2" name="Imagen 1">
            <a:extLst>
              <a:ext uri="{FF2B5EF4-FFF2-40B4-BE49-F238E27FC236}">
                <a16:creationId xmlns:a16="http://schemas.microsoft.com/office/drawing/2014/main" id="{4BADB1B9-0F66-43FB-97F7-C4D451839729}"/>
              </a:ext>
            </a:extLst>
          </p:cNvPr>
          <p:cNvPicPr>
            <a:picLocks noChangeAspect="1"/>
          </p:cNvPicPr>
          <p:nvPr/>
        </p:nvPicPr>
        <p:blipFill>
          <a:blip r:embed="rId2"/>
          <a:stretch>
            <a:fillRect/>
          </a:stretch>
        </p:blipFill>
        <p:spPr>
          <a:xfrm>
            <a:off x="487010" y="1192059"/>
            <a:ext cx="2139881" cy="865707"/>
          </a:xfrm>
          <a:prstGeom prst="rect">
            <a:avLst/>
          </a:prstGeom>
        </p:spPr>
      </p:pic>
      <p:sp>
        <p:nvSpPr>
          <p:cNvPr id="5" name="CuadroTexto 4">
            <a:extLst>
              <a:ext uri="{FF2B5EF4-FFF2-40B4-BE49-F238E27FC236}">
                <a16:creationId xmlns:a16="http://schemas.microsoft.com/office/drawing/2014/main" id="{709E596D-8467-42E6-8393-1C559C6181CD}"/>
              </a:ext>
            </a:extLst>
          </p:cNvPr>
          <p:cNvSpPr txBox="1"/>
          <p:nvPr/>
        </p:nvSpPr>
        <p:spPr>
          <a:xfrm>
            <a:off x="2787857" y="1379832"/>
            <a:ext cx="6265336" cy="1107996"/>
          </a:xfrm>
          <a:prstGeom prst="rect">
            <a:avLst/>
          </a:prstGeom>
          <a:noFill/>
        </p:spPr>
        <p:txBody>
          <a:bodyPr wrap="square" rtlCol="0">
            <a:spAutoFit/>
          </a:bodyPr>
          <a:lstStyle/>
          <a:p>
            <a:r>
              <a:rPr lang="en-GB" b="1" dirty="0">
                <a:solidFill>
                  <a:srgbClr val="595959"/>
                </a:solidFill>
                <a:latin typeface="Trebuchet MS"/>
                <a:cs typeface="Trebuchet MS"/>
              </a:rPr>
              <a:t> #1 </a:t>
            </a:r>
            <a:r>
              <a:rPr lang="en-GB" sz="1600" dirty="0">
                <a:solidFill>
                  <a:srgbClr val="595959"/>
                </a:solidFill>
                <a:latin typeface="Trebuchet MS"/>
                <a:cs typeface="Trebuchet MS"/>
              </a:rPr>
              <a:t>In English and translated in all partners’ languages.</a:t>
            </a:r>
          </a:p>
          <a:p>
            <a:endParaRPr lang="en-GB" sz="1600" dirty="0">
              <a:solidFill>
                <a:srgbClr val="595959"/>
              </a:solidFill>
              <a:latin typeface="Trebuchet MS"/>
              <a:cs typeface="Trebuchet MS"/>
            </a:endParaRPr>
          </a:p>
          <a:p>
            <a:r>
              <a:rPr lang="en-GB" sz="1600" dirty="0">
                <a:solidFill>
                  <a:srgbClr val="595959"/>
                </a:solidFill>
                <a:latin typeface="Trebuchet MS"/>
                <a:cs typeface="Trebuchet MS"/>
                <a:hlinkClick r:id="rId3"/>
              </a:rPr>
              <a:t>https://drive.google.com/file/d/1C7EuFCRBlURtfPpazVyqXDHnWJUY18fb/view</a:t>
            </a:r>
            <a:r>
              <a:rPr lang="en-GB" sz="1600" dirty="0">
                <a:solidFill>
                  <a:srgbClr val="595959"/>
                </a:solidFill>
                <a:latin typeface="Trebuchet MS"/>
                <a:cs typeface="Trebuchet MS"/>
              </a:rPr>
              <a:t> </a:t>
            </a:r>
          </a:p>
        </p:txBody>
      </p:sp>
      <p:pic>
        <p:nvPicPr>
          <p:cNvPr id="8" name="Imagen 7">
            <a:extLst>
              <a:ext uri="{FF2B5EF4-FFF2-40B4-BE49-F238E27FC236}">
                <a16:creationId xmlns:a16="http://schemas.microsoft.com/office/drawing/2014/main" id="{0D9CB055-37DA-49B4-A7CE-F1B1AA359586}"/>
              </a:ext>
            </a:extLst>
          </p:cNvPr>
          <p:cNvPicPr>
            <a:picLocks noChangeAspect="1"/>
          </p:cNvPicPr>
          <p:nvPr/>
        </p:nvPicPr>
        <p:blipFill>
          <a:blip r:embed="rId4"/>
          <a:stretch>
            <a:fillRect/>
          </a:stretch>
        </p:blipFill>
        <p:spPr>
          <a:xfrm>
            <a:off x="1365813" y="2647889"/>
            <a:ext cx="6412374" cy="3241350"/>
          </a:xfrm>
          <a:prstGeom prst="rect">
            <a:avLst/>
          </a:prstGeom>
        </p:spPr>
      </p:pic>
    </p:spTree>
    <p:extLst>
      <p:ext uri="{BB962C8B-B14F-4D97-AF65-F5344CB8AC3E}">
        <p14:creationId xmlns:p14="http://schemas.microsoft.com/office/powerpoint/2010/main" val="15407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11</a:t>
            </a:fld>
            <a:endParaRPr lang="en-US"/>
          </a:p>
        </p:txBody>
      </p:sp>
      <p:pic>
        <p:nvPicPr>
          <p:cNvPr id="4" name="Imagen 3">
            <a:extLst>
              <a:ext uri="{FF2B5EF4-FFF2-40B4-BE49-F238E27FC236}">
                <a16:creationId xmlns:a16="http://schemas.microsoft.com/office/drawing/2014/main" id="{F814DD92-BB98-43F4-A777-6D0CE7A3D057}"/>
              </a:ext>
            </a:extLst>
          </p:cNvPr>
          <p:cNvPicPr>
            <a:picLocks noChangeAspect="1"/>
          </p:cNvPicPr>
          <p:nvPr/>
        </p:nvPicPr>
        <p:blipFill>
          <a:blip r:embed="rId2"/>
          <a:stretch>
            <a:fillRect/>
          </a:stretch>
        </p:blipFill>
        <p:spPr>
          <a:xfrm>
            <a:off x="170522" y="1230382"/>
            <a:ext cx="5598832" cy="2471780"/>
          </a:xfrm>
          <a:prstGeom prst="rect">
            <a:avLst/>
          </a:prstGeom>
        </p:spPr>
      </p:pic>
      <p:pic>
        <p:nvPicPr>
          <p:cNvPr id="5" name="Imagen 4">
            <a:extLst>
              <a:ext uri="{FF2B5EF4-FFF2-40B4-BE49-F238E27FC236}">
                <a16:creationId xmlns:a16="http://schemas.microsoft.com/office/drawing/2014/main" id="{609D1945-B940-4CD9-8742-0331AE52501D}"/>
              </a:ext>
            </a:extLst>
          </p:cNvPr>
          <p:cNvPicPr>
            <a:picLocks noChangeAspect="1"/>
          </p:cNvPicPr>
          <p:nvPr/>
        </p:nvPicPr>
        <p:blipFill>
          <a:blip r:embed="rId3"/>
          <a:stretch>
            <a:fillRect/>
          </a:stretch>
        </p:blipFill>
        <p:spPr>
          <a:xfrm>
            <a:off x="4572000" y="1535117"/>
            <a:ext cx="4178584" cy="4073966"/>
          </a:xfrm>
          <a:prstGeom prst="rect">
            <a:avLst/>
          </a:prstGeom>
        </p:spPr>
      </p:pic>
    </p:spTree>
    <p:extLst>
      <p:ext uri="{BB962C8B-B14F-4D97-AF65-F5344CB8AC3E}">
        <p14:creationId xmlns:p14="http://schemas.microsoft.com/office/powerpoint/2010/main" val="214711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12</a:t>
            </a:fld>
            <a:endParaRPr lang="en-US"/>
          </a:p>
        </p:txBody>
      </p:sp>
      <p:pic>
        <p:nvPicPr>
          <p:cNvPr id="2" name="Imagen 1">
            <a:extLst>
              <a:ext uri="{FF2B5EF4-FFF2-40B4-BE49-F238E27FC236}">
                <a16:creationId xmlns:a16="http://schemas.microsoft.com/office/drawing/2014/main" id="{4BADB1B9-0F66-43FB-97F7-C4D451839729}"/>
              </a:ext>
            </a:extLst>
          </p:cNvPr>
          <p:cNvPicPr>
            <a:picLocks noChangeAspect="1"/>
          </p:cNvPicPr>
          <p:nvPr/>
        </p:nvPicPr>
        <p:blipFill>
          <a:blip r:embed="rId2"/>
          <a:stretch>
            <a:fillRect/>
          </a:stretch>
        </p:blipFill>
        <p:spPr>
          <a:xfrm>
            <a:off x="487010" y="1192059"/>
            <a:ext cx="2139881" cy="865707"/>
          </a:xfrm>
          <a:prstGeom prst="rect">
            <a:avLst/>
          </a:prstGeom>
        </p:spPr>
      </p:pic>
      <p:sp>
        <p:nvSpPr>
          <p:cNvPr id="5" name="CuadroTexto 4">
            <a:extLst>
              <a:ext uri="{FF2B5EF4-FFF2-40B4-BE49-F238E27FC236}">
                <a16:creationId xmlns:a16="http://schemas.microsoft.com/office/drawing/2014/main" id="{709E596D-8467-42E6-8393-1C559C6181CD}"/>
              </a:ext>
            </a:extLst>
          </p:cNvPr>
          <p:cNvSpPr txBox="1"/>
          <p:nvPr/>
        </p:nvSpPr>
        <p:spPr>
          <a:xfrm>
            <a:off x="2787857" y="1080848"/>
            <a:ext cx="6265336" cy="1354217"/>
          </a:xfrm>
          <a:prstGeom prst="rect">
            <a:avLst/>
          </a:prstGeom>
          <a:noFill/>
        </p:spPr>
        <p:txBody>
          <a:bodyPr wrap="square" rtlCol="0">
            <a:spAutoFit/>
          </a:bodyPr>
          <a:lstStyle/>
          <a:p>
            <a:r>
              <a:rPr lang="en-GB" b="1" dirty="0">
                <a:solidFill>
                  <a:srgbClr val="595959"/>
                </a:solidFill>
                <a:latin typeface="Trebuchet MS"/>
                <a:cs typeface="Trebuchet MS"/>
              </a:rPr>
              <a:t> #2  </a:t>
            </a:r>
            <a:r>
              <a:rPr lang="en-GB" sz="1600" dirty="0">
                <a:solidFill>
                  <a:srgbClr val="595959"/>
                </a:solidFill>
                <a:latin typeface="Trebuchet MS"/>
                <a:cs typeface="Trebuchet MS"/>
              </a:rPr>
              <a:t>In English and translated in all partners’ languages.</a:t>
            </a:r>
          </a:p>
          <a:p>
            <a:r>
              <a:rPr lang="en-GB" sz="1600" u="sng" dirty="0">
                <a:solidFill>
                  <a:srgbClr val="000000"/>
                </a:solidFill>
                <a:effectLst/>
                <a:latin typeface="Trebuchet MS" panose="020B0603020202020204" pitchFamily="34" charset="0"/>
                <a:ea typeface="Calibri" panose="020F0502020204030204" pitchFamily="34" charset="0"/>
                <a:hlinkClick r:id="rId3"/>
              </a:rPr>
              <a:t>http://www.erasmus-fields.eu/management/sites/default/files/documents/others/final/Newsletter_FIELDS_2.pdf</a:t>
            </a:r>
            <a:endParaRPr lang="en-GB" sz="1600" dirty="0">
              <a:effectLst/>
              <a:latin typeface="Calibri" panose="020F0502020204030204" pitchFamily="34" charset="0"/>
              <a:ea typeface="Calibri" panose="020F0502020204030204" pitchFamily="34" charset="0"/>
            </a:endParaRPr>
          </a:p>
          <a:p>
            <a:endParaRPr lang="en-GB" sz="1600" dirty="0">
              <a:solidFill>
                <a:srgbClr val="595959"/>
              </a:solidFill>
              <a:latin typeface="Trebuchet MS"/>
              <a:cs typeface="Trebuchet MS"/>
            </a:endParaRPr>
          </a:p>
        </p:txBody>
      </p:sp>
      <p:pic>
        <p:nvPicPr>
          <p:cNvPr id="4" name="Imagen 3">
            <a:extLst>
              <a:ext uri="{FF2B5EF4-FFF2-40B4-BE49-F238E27FC236}">
                <a16:creationId xmlns:a16="http://schemas.microsoft.com/office/drawing/2014/main" id="{923EA581-87D0-5927-EE3E-B4AE5124D3FF}"/>
              </a:ext>
            </a:extLst>
          </p:cNvPr>
          <p:cNvPicPr>
            <a:picLocks noChangeAspect="1"/>
          </p:cNvPicPr>
          <p:nvPr/>
        </p:nvPicPr>
        <p:blipFill>
          <a:blip r:embed="rId4"/>
          <a:stretch>
            <a:fillRect/>
          </a:stretch>
        </p:blipFill>
        <p:spPr>
          <a:xfrm>
            <a:off x="382080" y="2316951"/>
            <a:ext cx="4489622" cy="3758582"/>
          </a:xfrm>
          <a:prstGeom prst="rect">
            <a:avLst/>
          </a:prstGeom>
        </p:spPr>
      </p:pic>
      <p:pic>
        <p:nvPicPr>
          <p:cNvPr id="10" name="Imagen 9">
            <a:extLst>
              <a:ext uri="{FF2B5EF4-FFF2-40B4-BE49-F238E27FC236}">
                <a16:creationId xmlns:a16="http://schemas.microsoft.com/office/drawing/2014/main" id="{A097F8F4-8BF0-5761-B52C-2BE523A63657}"/>
              </a:ext>
            </a:extLst>
          </p:cNvPr>
          <p:cNvPicPr>
            <a:picLocks noChangeAspect="1"/>
          </p:cNvPicPr>
          <p:nvPr/>
        </p:nvPicPr>
        <p:blipFill>
          <a:blip r:embed="rId5"/>
          <a:stretch>
            <a:fillRect/>
          </a:stretch>
        </p:blipFill>
        <p:spPr>
          <a:xfrm>
            <a:off x="5376930" y="2138764"/>
            <a:ext cx="2922820" cy="3994310"/>
          </a:xfrm>
          <a:prstGeom prst="rect">
            <a:avLst/>
          </a:prstGeom>
        </p:spPr>
      </p:pic>
      <p:sp>
        <p:nvSpPr>
          <p:cNvPr id="8" name="Bocadillo nube: nube 7">
            <a:extLst>
              <a:ext uri="{FF2B5EF4-FFF2-40B4-BE49-F238E27FC236}">
                <a16:creationId xmlns:a16="http://schemas.microsoft.com/office/drawing/2014/main" id="{7394DAF2-C16C-E783-028C-4D1DAEDA2D26}"/>
              </a:ext>
            </a:extLst>
          </p:cNvPr>
          <p:cNvSpPr/>
          <p:nvPr/>
        </p:nvSpPr>
        <p:spPr>
          <a:xfrm>
            <a:off x="6030097" y="111508"/>
            <a:ext cx="1556952" cy="8399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NEW</a:t>
            </a:r>
            <a:endParaRPr lang="en-GB" dirty="0"/>
          </a:p>
        </p:txBody>
      </p:sp>
    </p:spTree>
    <p:extLst>
      <p:ext uri="{BB962C8B-B14F-4D97-AF65-F5344CB8AC3E}">
        <p14:creationId xmlns:p14="http://schemas.microsoft.com/office/powerpoint/2010/main" val="362641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628650" y="248748"/>
            <a:ext cx="7662733" cy="492657"/>
          </a:xfrm>
        </p:spPr>
        <p:txBody>
          <a:bodyPr/>
          <a:lstStyle/>
          <a:p>
            <a:pPr lvl="0" defTabSz="711200">
              <a:lnSpc>
                <a:spcPct val="90000"/>
              </a:lnSpc>
              <a:spcBef>
                <a:spcPct val="0"/>
              </a:spcBef>
              <a:spcAft>
                <a:spcPct val="35000"/>
              </a:spcAft>
            </a:pPr>
            <a:r>
              <a:rPr lang="es-ES" sz="2800"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13</a:t>
            </a:fld>
            <a:endParaRPr lang="en-US"/>
          </a:p>
        </p:txBody>
      </p:sp>
      <p:sp>
        <p:nvSpPr>
          <p:cNvPr id="4" name="CuadroTexto 3">
            <a:extLst>
              <a:ext uri="{FF2B5EF4-FFF2-40B4-BE49-F238E27FC236}">
                <a16:creationId xmlns:a16="http://schemas.microsoft.com/office/drawing/2014/main" id="{A0CC35BB-E552-41E7-84C0-6A5954513116}"/>
              </a:ext>
            </a:extLst>
          </p:cNvPr>
          <p:cNvSpPr txBox="1"/>
          <p:nvPr/>
        </p:nvSpPr>
        <p:spPr>
          <a:xfrm>
            <a:off x="864972" y="1043731"/>
            <a:ext cx="7426411" cy="5324535"/>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Abstract of the project </a:t>
            </a:r>
            <a:r>
              <a:rPr lang="en-GB" dirty="0">
                <a:solidFill>
                  <a:srgbClr val="595959"/>
                </a:solidFill>
                <a:latin typeface="Trebuchet MS"/>
                <a:cs typeface="Trebuchet MS"/>
              </a:rPr>
              <a:t>in each partners website with a link to FIELDS</a:t>
            </a:r>
          </a:p>
          <a:p>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2"/>
              </a:rPr>
              <a:t>https://www.actia-asso.eu/en/projets/fields/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3"/>
              </a:rPr>
              <a:t>https://fiab.es/project/fields/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4"/>
              </a:rPr>
              <a:t>https://www.lva.at/lebensmittelversuchsanstalt/technet/europaeische-forschung-european-food-research/aktuelleprojekte/298-fields.html</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5"/>
              </a:rPr>
              <a:t>http://www.agro-alimentarias.coop/noticias/ver/OTA1MQ==</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6"/>
              </a:rPr>
              <a:t>https://www.iseki-food.net/projects/project-overview</a:t>
            </a: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hlinkClick r:id="rId7"/>
              </a:rPr>
              <a:t>https://www.confagri.pt/imprensa/fields-identificacao-das-necessidades-atuais-competencias-sustentabilidade-digitalizacao-bioeconomia-na-agricultura/</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8"/>
              </a:rPr>
              <a:t>https://www.uclm.es/es/noticias/noticias2020/febrero/ciudad-real/proyecto_fields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9"/>
              </a:rPr>
              <a:t>https://www.sevt.gr/en/european-programs/GMON/fields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10"/>
              </a:rPr>
              <a:t>https://www.disafa.unito.it/do/progetti.pl/Show?_id=m865</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11"/>
              </a:rPr>
              <a:t>https://miurltemporal.com/main/fenacore.org/</a:t>
            </a:r>
            <a:r>
              <a:rPr lang="en-GB" dirty="0">
                <a:solidFill>
                  <a:srgbClr val="595959"/>
                </a:solidFill>
                <a:latin typeface="Trebuchet MS"/>
                <a:cs typeface="Trebuchet MS"/>
              </a:rPr>
              <a:t> </a:t>
            </a:r>
          </a:p>
          <a:p>
            <a:pPr marL="285750" indent="-285750">
              <a:buFont typeface="Arial" pitchFamily="34" charset="0"/>
              <a:buChar char="•"/>
            </a:pPr>
            <a:endParaRPr lang="en-GB" sz="1600" dirty="0">
              <a:solidFill>
                <a:srgbClr val="595959"/>
              </a:solidFill>
              <a:latin typeface="Trebuchet MS"/>
              <a:cs typeface="Trebuchet MS"/>
            </a:endParaRPr>
          </a:p>
        </p:txBody>
      </p:sp>
      <p:sp>
        <p:nvSpPr>
          <p:cNvPr id="5" name="Bocadillo nube: nube 4">
            <a:extLst>
              <a:ext uri="{FF2B5EF4-FFF2-40B4-BE49-F238E27FC236}">
                <a16:creationId xmlns:a16="http://schemas.microsoft.com/office/drawing/2014/main" id="{88CE35B2-72B5-34D9-B890-5E8ED77C1531}"/>
              </a:ext>
            </a:extLst>
          </p:cNvPr>
          <p:cNvSpPr/>
          <p:nvPr/>
        </p:nvSpPr>
        <p:spPr>
          <a:xfrm>
            <a:off x="6995793" y="26584"/>
            <a:ext cx="1754660" cy="8939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363431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14</a:t>
            </a:fld>
            <a:endParaRPr lang="en-US"/>
          </a:p>
        </p:txBody>
      </p:sp>
      <p:sp>
        <p:nvSpPr>
          <p:cNvPr id="4" name="CuadroTexto 3">
            <a:extLst>
              <a:ext uri="{FF2B5EF4-FFF2-40B4-BE49-F238E27FC236}">
                <a16:creationId xmlns:a16="http://schemas.microsoft.com/office/drawing/2014/main" id="{D64C6735-C2B4-4181-AB0A-89E1D2CD8682}"/>
              </a:ext>
            </a:extLst>
          </p:cNvPr>
          <p:cNvSpPr txBox="1"/>
          <p:nvPr/>
        </p:nvSpPr>
        <p:spPr>
          <a:xfrm>
            <a:off x="1075038" y="1198606"/>
            <a:ext cx="6629630" cy="4888826"/>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Publications in partners websites </a:t>
            </a:r>
            <a:r>
              <a:rPr lang="en-GB" dirty="0">
                <a:solidFill>
                  <a:srgbClr val="595959"/>
                </a:solidFill>
                <a:latin typeface="Trebuchet MS"/>
                <a:cs typeface="Trebuchet MS"/>
              </a:rPr>
              <a:t>related to project goals, national focus groups, trends survey, newsletter</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sz="1800" b="1" u="sng" dirty="0">
                <a:solidFill>
                  <a:srgbClr val="1F497D"/>
                </a:solidFill>
                <a:effectLst/>
                <a:latin typeface="Calibri" panose="020F0502020204030204" pitchFamily="34" charset="0"/>
                <a:ea typeface="Calibri" panose="020F0502020204030204" pitchFamily="34" charset="0"/>
                <a:hlinkClick r:id="rId2"/>
              </a:rPr>
              <a:t>http://mkt.confagri.pt/vl/dbbf1219edf2a6-a62d22773b53ab4c1165ffca24eipe1k6jge19Ose4-459-f051</a:t>
            </a:r>
            <a:endParaRPr lang="en-GB" sz="1800" b="1" u="sng" dirty="0">
              <a:solidFill>
                <a:srgbClr val="1F497D"/>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en-GB" b="1" u="sng" dirty="0">
              <a:solidFill>
                <a:srgbClr val="1F497D"/>
              </a:solidFill>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s-ES_tradnl" sz="1800" b="1" dirty="0">
                <a:effectLst/>
                <a:latin typeface="Times New Roman" panose="02020603050405020304" pitchFamily="18" charset="0"/>
                <a:ea typeface="Calibri" panose="020F0502020204030204" pitchFamily="34" charset="0"/>
                <a:hlinkClick r:id="rId3"/>
              </a:rPr>
              <a:t>https://www.sevt.gr/en/european-programs-details/HMmMvg/fields-european-project</a:t>
            </a:r>
            <a:r>
              <a:rPr lang="en-GB" sz="1800" b="1" u="sng" dirty="0">
                <a:solidFill>
                  <a:srgbClr val="1F497D"/>
                </a:solidFill>
                <a:effectLst/>
                <a:latin typeface="Calibri" panose="020F0502020204030204" pitchFamily="34" charset="0"/>
                <a:ea typeface="Calibri" panose="020F0502020204030204" pitchFamily="34" charset="0"/>
              </a:rPr>
              <a:t> </a:t>
            </a:r>
          </a:p>
          <a:p>
            <a:pPr marL="285750" indent="-285750">
              <a:buFont typeface="Wingdings" panose="05000000000000000000" pitchFamily="2" charset="2"/>
              <a:buChar char="Ø"/>
            </a:pPr>
            <a:endParaRPr lang="es-ES_tradnl" sz="1800" b="1"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Trebuchet MS"/>
                <a:cs typeface="Trebuchet MS"/>
                <a:hlinkClick r:id="rId4"/>
              </a:rPr>
              <a:t>h</a:t>
            </a:r>
            <a:r>
              <a:rPr lang="en-GB" b="1" dirty="0">
                <a:solidFill>
                  <a:srgbClr val="595959"/>
                </a:solidFill>
                <a:latin typeface="Calibri" panose="020F0502020204030204" pitchFamily="34" charset="0"/>
                <a:cs typeface="Calibri" panose="020F0502020204030204" pitchFamily="34" charset="0"/>
                <a:hlinkClick r:id="rId4"/>
              </a:rPr>
              <a:t>ttps://fiab.es/fiab-participa-en-el-proyecto-fields-para-formar-en-sostenibilidad-bioeconomia-y-digitalizacion-a-los-trabajadores-del-sector-agroindustrial/</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b="1" dirty="0">
              <a:solidFill>
                <a:srgbClr val="595959"/>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Calibri" panose="020F0502020204030204" pitchFamily="34" charset="0"/>
                <a:cs typeface="Calibri" panose="020F0502020204030204" pitchFamily="34" charset="0"/>
                <a:hlinkClick r:id="rId5"/>
              </a:rPr>
              <a:t>https://www.iseki-food.net/have-your-say-future-skills-needed-agri-food-and-forestry-sectors</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spTree>
    <p:extLst>
      <p:ext uri="{BB962C8B-B14F-4D97-AF65-F5344CB8AC3E}">
        <p14:creationId xmlns:p14="http://schemas.microsoft.com/office/powerpoint/2010/main" val="314821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15</a:t>
            </a:fld>
            <a:endParaRPr lang="en-US"/>
          </a:p>
        </p:txBody>
      </p:sp>
      <p:sp>
        <p:nvSpPr>
          <p:cNvPr id="4" name="CuadroTexto 3">
            <a:extLst>
              <a:ext uri="{FF2B5EF4-FFF2-40B4-BE49-F238E27FC236}">
                <a16:creationId xmlns:a16="http://schemas.microsoft.com/office/drawing/2014/main" id="{9D9B5AB6-0287-413F-8A77-A2E92DA0AFDD}"/>
              </a:ext>
            </a:extLst>
          </p:cNvPr>
          <p:cNvSpPr txBox="1"/>
          <p:nvPr/>
        </p:nvSpPr>
        <p:spPr>
          <a:xfrm>
            <a:off x="1234216" y="983628"/>
            <a:ext cx="6265336" cy="3662541"/>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 </a:t>
            </a:r>
            <a:r>
              <a:rPr lang="en-GB" dirty="0">
                <a:solidFill>
                  <a:srgbClr val="595959"/>
                </a:solidFill>
                <a:latin typeface="Trebuchet MS"/>
                <a:cs typeface="Trebuchet MS"/>
              </a:rPr>
              <a:t>published in relevant journals and specialized magazines </a:t>
            </a:r>
          </a:p>
          <a:p>
            <a:pPr marL="285750" indent="-285750">
              <a:buFont typeface="Wingdings" panose="05000000000000000000" pitchFamily="2" charset="2"/>
              <a:buChar char="Ø"/>
            </a:pPr>
            <a:r>
              <a:rPr lang="en-GB" dirty="0">
                <a:solidFill>
                  <a:srgbClr val="FF0000"/>
                </a:solidFill>
                <a:latin typeface="Trebuchet MS"/>
                <a:cs typeface="Trebuchet MS"/>
                <a:hlinkClick r:id="rId2"/>
              </a:rPr>
              <a:t>https://issuu.com/mondo_agricolo/docs/mondo_agricolo_3_2020_issuu</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3"/>
              </a:rPr>
              <a:t>https://www.mercacei.com/noticia/52092/actualidad/fields-el-mayor-proyecto-europeo-para-la-formacion-de-agricultores.html</a:t>
            </a:r>
            <a:r>
              <a:rPr lang="en-GB" dirty="0">
                <a:solidFill>
                  <a:srgbClr val="FF0000"/>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4"/>
              </a:rPr>
              <a:t>https://www.agricolae.eu/parte-fields-il-piu-grande-progetto-formativo-europeo-per-l-agroalimentare-italia-capofila-con-confagricoltura-e-universita-torino/</a:t>
            </a:r>
            <a:r>
              <a:rPr lang="en-GB" dirty="0">
                <a:solidFill>
                  <a:srgbClr val="FF0000"/>
                </a:solidFill>
                <a:latin typeface="Trebuchet MS"/>
                <a:cs typeface="Trebuchet MS"/>
              </a:rPr>
              <a:t> </a:t>
            </a: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5985D407-AF74-4628-85C6-13FA7BCCFC51}"/>
              </a:ext>
            </a:extLst>
          </p:cNvPr>
          <p:cNvPicPr>
            <a:picLocks noChangeAspect="1"/>
          </p:cNvPicPr>
          <p:nvPr/>
        </p:nvPicPr>
        <p:blipFill>
          <a:blip r:embed="rId5"/>
          <a:stretch>
            <a:fillRect/>
          </a:stretch>
        </p:blipFill>
        <p:spPr>
          <a:xfrm>
            <a:off x="201241" y="3861486"/>
            <a:ext cx="2886413" cy="531433"/>
          </a:xfrm>
          <a:prstGeom prst="rect">
            <a:avLst/>
          </a:prstGeom>
        </p:spPr>
      </p:pic>
      <p:pic>
        <p:nvPicPr>
          <p:cNvPr id="8" name="Imagen 7">
            <a:extLst>
              <a:ext uri="{FF2B5EF4-FFF2-40B4-BE49-F238E27FC236}">
                <a16:creationId xmlns:a16="http://schemas.microsoft.com/office/drawing/2014/main" id="{520AB48B-F08E-494C-983D-18D9AF87D679}"/>
              </a:ext>
            </a:extLst>
          </p:cNvPr>
          <p:cNvPicPr>
            <a:picLocks noChangeAspect="1"/>
          </p:cNvPicPr>
          <p:nvPr/>
        </p:nvPicPr>
        <p:blipFill>
          <a:blip r:embed="rId6"/>
          <a:stretch>
            <a:fillRect/>
          </a:stretch>
        </p:blipFill>
        <p:spPr>
          <a:xfrm>
            <a:off x="321269" y="4254866"/>
            <a:ext cx="2886413" cy="2475574"/>
          </a:xfrm>
          <a:prstGeom prst="rect">
            <a:avLst/>
          </a:prstGeom>
        </p:spPr>
      </p:pic>
      <p:pic>
        <p:nvPicPr>
          <p:cNvPr id="9" name="Imagen 8">
            <a:extLst>
              <a:ext uri="{FF2B5EF4-FFF2-40B4-BE49-F238E27FC236}">
                <a16:creationId xmlns:a16="http://schemas.microsoft.com/office/drawing/2014/main" id="{90E8679A-7CC7-439D-A2EB-8EB53DC65E55}"/>
              </a:ext>
            </a:extLst>
          </p:cNvPr>
          <p:cNvPicPr>
            <a:picLocks noChangeAspect="1"/>
          </p:cNvPicPr>
          <p:nvPr/>
        </p:nvPicPr>
        <p:blipFill>
          <a:blip r:embed="rId7"/>
          <a:stretch>
            <a:fillRect/>
          </a:stretch>
        </p:blipFill>
        <p:spPr>
          <a:xfrm>
            <a:off x="3702983" y="3943750"/>
            <a:ext cx="4466673" cy="1792675"/>
          </a:xfrm>
          <a:prstGeom prst="rect">
            <a:avLst/>
          </a:prstGeom>
        </p:spPr>
      </p:pic>
    </p:spTree>
    <p:extLst>
      <p:ext uri="{BB962C8B-B14F-4D97-AF65-F5344CB8AC3E}">
        <p14:creationId xmlns:p14="http://schemas.microsoft.com/office/powerpoint/2010/main" val="11735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16</a:t>
            </a:fld>
            <a:endParaRPr lang="en-US"/>
          </a:p>
        </p:txBody>
      </p:sp>
      <p:sp>
        <p:nvSpPr>
          <p:cNvPr id="4" name="CuadroTexto 3">
            <a:extLst>
              <a:ext uri="{FF2B5EF4-FFF2-40B4-BE49-F238E27FC236}">
                <a16:creationId xmlns:a16="http://schemas.microsoft.com/office/drawing/2014/main" id="{94C62FF3-4D18-48BF-BC8B-BAEA74866BCC}"/>
              </a:ext>
            </a:extLst>
          </p:cNvPr>
          <p:cNvSpPr txBox="1"/>
          <p:nvPr/>
        </p:nvSpPr>
        <p:spPr>
          <a:xfrm>
            <a:off x="1567848" y="1008341"/>
            <a:ext cx="6265336" cy="2554545"/>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a:t>
            </a:r>
            <a:r>
              <a:rPr lang="en-GB" dirty="0">
                <a:solidFill>
                  <a:srgbClr val="595959"/>
                </a:solidFill>
                <a:latin typeface="Trebuchet MS"/>
                <a:cs typeface="Trebuchet MS"/>
              </a:rPr>
              <a:t> published in relevant journals and specialized magazines </a:t>
            </a:r>
          </a:p>
          <a:p>
            <a:pPr marL="285750" indent="-285750">
              <a:buFont typeface="Wingdings" panose="05000000000000000000" pitchFamily="2" charset="2"/>
              <a:buChar char="Ø"/>
            </a:pPr>
            <a:r>
              <a:rPr lang="en-GB" sz="1800" dirty="0">
                <a:solidFill>
                  <a:srgbClr val="1F497D"/>
                </a:solidFill>
                <a:effectLst/>
                <a:latin typeface="Calibri" panose="020F0502020204030204" pitchFamily="34" charset="0"/>
                <a:ea typeface="Calibri" panose="020F0502020204030204" pitchFamily="34" charset="0"/>
              </a:rPr>
              <a:t>“CONFAGRI </a:t>
            </a:r>
            <a:r>
              <a:rPr lang="en-GB" sz="1800" dirty="0" err="1">
                <a:solidFill>
                  <a:srgbClr val="1F497D"/>
                </a:solidFill>
                <a:effectLst/>
                <a:latin typeface="Calibri" panose="020F0502020204030204" pitchFamily="34" charset="0"/>
                <a:ea typeface="Calibri" panose="020F0502020204030204" pitchFamily="34" charset="0"/>
              </a:rPr>
              <a:t>participa</a:t>
            </a:r>
            <a:r>
              <a:rPr lang="en-GB" sz="1800" dirty="0">
                <a:solidFill>
                  <a:srgbClr val="1F497D"/>
                </a:solidFill>
                <a:effectLst/>
                <a:latin typeface="Calibri" panose="020F0502020204030204" pitchFamily="34" charset="0"/>
                <a:ea typeface="Calibri" panose="020F0502020204030204" pitchFamily="34" charset="0"/>
              </a:rPr>
              <a:t> no </a:t>
            </a:r>
            <a:r>
              <a:rPr lang="en-GB" sz="1800" dirty="0" err="1">
                <a:solidFill>
                  <a:srgbClr val="1F497D"/>
                </a:solidFill>
                <a:effectLst/>
                <a:latin typeface="Calibri" panose="020F0502020204030204" pitchFamily="34" charset="0"/>
                <a:ea typeface="Calibri" panose="020F0502020204030204" pitchFamily="34" charset="0"/>
              </a:rPr>
              <a:t>projeto</a:t>
            </a:r>
            <a:r>
              <a:rPr lang="en-GB" sz="1800" dirty="0">
                <a:solidFill>
                  <a:srgbClr val="1F497D"/>
                </a:solidFill>
                <a:effectLst/>
                <a:latin typeface="Calibri" panose="020F0502020204030204" pitchFamily="34" charset="0"/>
                <a:ea typeface="Calibri" panose="020F0502020204030204" pitchFamily="34" charset="0"/>
              </a:rPr>
              <a:t> </a:t>
            </a:r>
            <a:r>
              <a:rPr lang="en-GB" sz="1800" dirty="0" err="1">
                <a:solidFill>
                  <a:srgbClr val="1F497D"/>
                </a:solidFill>
                <a:effectLst/>
                <a:latin typeface="Calibri" panose="020F0502020204030204" pitchFamily="34" charset="0"/>
                <a:ea typeface="Calibri" panose="020F0502020204030204" pitchFamily="34" charset="0"/>
              </a:rPr>
              <a:t>Europeu</a:t>
            </a:r>
            <a:r>
              <a:rPr lang="en-GB" sz="1800" dirty="0">
                <a:solidFill>
                  <a:srgbClr val="1F497D"/>
                </a:solidFill>
                <a:effectLst/>
                <a:latin typeface="Calibri" panose="020F0502020204030204" pitchFamily="34" charset="0"/>
                <a:ea typeface="Calibri" panose="020F0502020204030204" pitchFamily="34" charset="0"/>
              </a:rPr>
              <a:t> Fields”,  </a:t>
            </a:r>
            <a:r>
              <a:rPr lang="en-GB" sz="1800" dirty="0" err="1">
                <a:solidFill>
                  <a:srgbClr val="1F497D"/>
                </a:solidFill>
                <a:effectLst/>
                <a:latin typeface="Calibri" panose="020F0502020204030204" pitchFamily="34" charset="0"/>
                <a:ea typeface="Calibri" panose="020F0502020204030204" pitchFamily="34" charset="0"/>
              </a:rPr>
              <a:t>Espaço</a:t>
            </a:r>
            <a:r>
              <a:rPr lang="en-GB" sz="1800" dirty="0">
                <a:solidFill>
                  <a:srgbClr val="1F497D"/>
                </a:solidFill>
                <a:effectLst/>
                <a:latin typeface="Calibri" panose="020F0502020204030204" pitchFamily="34" charset="0"/>
                <a:ea typeface="Calibri" panose="020F0502020204030204" pitchFamily="34" charset="0"/>
              </a:rPr>
              <a:t> Rural n.º 136, July 2020</a:t>
            </a:r>
          </a:p>
          <a:p>
            <a:pPr marL="285750" indent="-285750">
              <a:buFont typeface="Wingdings" panose="05000000000000000000" pitchFamily="2" charset="2"/>
              <a:buChar char="Ø"/>
            </a:pPr>
            <a:r>
              <a:rPr lang="pt-PT" sz="1800" u="sng" dirty="0">
                <a:solidFill>
                  <a:srgbClr val="000000"/>
                </a:solidFill>
                <a:effectLst/>
                <a:latin typeface="Calibri" panose="020F0502020204030204" pitchFamily="34" charset="0"/>
                <a:ea typeface="Calibri" panose="020F0502020204030204" pitchFamily="34" charset="0"/>
                <a:hlinkClick r:id="rId2"/>
              </a:rPr>
              <a:t>https://www.confagri.pt/imprensa/fields-identificacao-das-necessidades-atuais-competencias-sustentabilidade-digitalizacao-bioeconomia-na-agricultura/</a:t>
            </a:r>
            <a:r>
              <a:rPr lang="pt-PT" sz="1800" u="sng" dirty="0">
                <a:solidFill>
                  <a:srgbClr val="000000"/>
                </a:solidFill>
                <a:effectLst/>
                <a:latin typeface="Calibri" panose="020F0502020204030204" pitchFamily="34" charset="0"/>
                <a:ea typeface="Calibri" panose="020F0502020204030204" pitchFamily="34" charset="0"/>
              </a:rPr>
              <a:t> </a:t>
            </a: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6997026E-26D0-4D10-B5A5-718B6C8EF436}"/>
              </a:ext>
            </a:extLst>
          </p:cNvPr>
          <p:cNvPicPr>
            <a:picLocks noChangeAspect="1"/>
          </p:cNvPicPr>
          <p:nvPr/>
        </p:nvPicPr>
        <p:blipFill>
          <a:blip r:embed="rId3"/>
          <a:stretch>
            <a:fillRect/>
          </a:stretch>
        </p:blipFill>
        <p:spPr>
          <a:xfrm>
            <a:off x="358192" y="3069943"/>
            <a:ext cx="3262338" cy="2622588"/>
          </a:xfrm>
          <a:prstGeom prst="rect">
            <a:avLst/>
          </a:prstGeom>
        </p:spPr>
      </p:pic>
      <p:pic>
        <p:nvPicPr>
          <p:cNvPr id="8" name="Imagen 7">
            <a:extLst>
              <a:ext uri="{FF2B5EF4-FFF2-40B4-BE49-F238E27FC236}">
                <a16:creationId xmlns:a16="http://schemas.microsoft.com/office/drawing/2014/main" id="{E85782E2-6A06-4FC8-A552-D4E6D5ABE20A}"/>
              </a:ext>
            </a:extLst>
          </p:cNvPr>
          <p:cNvPicPr>
            <a:picLocks noChangeAspect="1"/>
          </p:cNvPicPr>
          <p:nvPr/>
        </p:nvPicPr>
        <p:blipFill>
          <a:blip r:embed="rId4"/>
          <a:stretch>
            <a:fillRect/>
          </a:stretch>
        </p:blipFill>
        <p:spPr>
          <a:xfrm>
            <a:off x="4125108" y="3136980"/>
            <a:ext cx="3708076" cy="2488514"/>
          </a:xfrm>
          <a:prstGeom prst="rect">
            <a:avLst/>
          </a:prstGeom>
        </p:spPr>
      </p:pic>
    </p:spTree>
    <p:extLst>
      <p:ext uri="{BB962C8B-B14F-4D97-AF65-F5344CB8AC3E}">
        <p14:creationId xmlns:p14="http://schemas.microsoft.com/office/powerpoint/2010/main" val="13506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17</a:t>
            </a:fld>
            <a:endParaRPr lang="en-US"/>
          </a:p>
        </p:txBody>
      </p:sp>
      <p:sp>
        <p:nvSpPr>
          <p:cNvPr id="4" name="CuadroTexto 3">
            <a:extLst>
              <a:ext uri="{FF2B5EF4-FFF2-40B4-BE49-F238E27FC236}">
                <a16:creationId xmlns:a16="http://schemas.microsoft.com/office/drawing/2014/main" id="{CE4B19B3-1826-4BBB-851E-EC8C5562C119}"/>
              </a:ext>
            </a:extLst>
          </p:cNvPr>
          <p:cNvSpPr txBox="1"/>
          <p:nvPr/>
        </p:nvSpPr>
        <p:spPr>
          <a:xfrm>
            <a:off x="1439332" y="789709"/>
            <a:ext cx="6265336" cy="3662541"/>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r>
              <a:rPr lang="en-GB" b="1" dirty="0">
                <a:solidFill>
                  <a:srgbClr val="595959"/>
                </a:solidFill>
                <a:latin typeface="Trebuchet MS"/>
                <a:cs typeface="Trebuchet MS"/>
              </a:rPr>
              <a:t>Dissemination in National Food Technology Platforms </a:t>
            </a:r>
            <a:r>
              <a:rPr lang="en-GB" dirty="0">
                <a:solidFill>
                  <a:srgbClr val="595959"/>
                </a:solidFill>
                <a:latin typeface="Trebuchet MS"/>
                <a:cs typeface="Trebuchet MS"/>
              </a:rPr>
              <a:t>at the different stages development of the project</a:t>
            </a:r>
          </a:p>
          <a:p>
            <a:pPr marL="285750" indent="-285750">
              <a:buFont typeface="Arial" pitchFamily="34" charset="0"/>
              <a:buChar char="•"/>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National Platforms FoodforLife</a:t>
            </a:r>
            <a:r>
              <a:rPr lang="en-GB" dirty="0">
                <a:solidFill>
                  <a:srgbClr val="595959"/>
                </a:solidFill>
                <a:latin typeface="Trebuchet MS"/>
                <a:cs typeface="Trebuchet MS"/>
              </a:rPr>
              <a:t> meeting – </a:t>
            </a:r>
            <a:r>
              <a:rPr lang="en-GB" i="1" dirty="0">
                <a:solidFill>
                  <a:srgbClr val="595959"/>
                </a:solidFill>
                <a:latin typeface="Trebuchet MS"/>
                <a:cs typeface="Trebuchet MS"/>
              </a:rPr>
              <a:t>SEVT (Oct.2020)</a:t>
            </a: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FoodforLife-Spain</a:t>
            </a:r>
            <a:r>
              <a:rPr lang="en-GB" dirty="0">
                <a:solidFill>
                  <a:srgbClr val="595959"/>
                </a:solidFill>
                <a:latin typeface="Trebuchet MS"/>
                <a:cs typeface="Trebuchet MS"/>
              </a:rPr>
              <a:t> working groups meeting – </a:t>
            </a:r>
            <a:r>
              <a:rPr lang="en-GB" i="1" dirty="0">
                <a:solidFill>
                  <a:srgbClr val="595959"/>
                </a:solidFill>
                <a:latin typeface="Trebuchet MS"/>
                <a:cs typeface="Trebuchet MS"/>
              </a:rPr>
              <a:t>FIAB (Feb.2021)</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BB843663-748E-4C39-963C-1069974D29C0}"/>
              </a:ext>
            </a:extLst>
          </p:cNvPr>
          <p:cNvPicPr>
            <a:picLocks noChangeAspect="1"/>
          </p:cNvPicPr>
          <p:nvPr/>
        </p:nvPicPr>
        <p:blipFill>
          <a:blip r:embed="rId2"/>
          <a:stretch>
            <a:fillRect/>
          </a:stretch>
        </p:blipFill>
        <p:spPr>
          <a:xfrm>
            <a:off x="257111" y="3105562"/>
            <a:ext cx="4426100" cy="3039090"/>
          </a:xfrm>
          <a:prstGeom prst="rect">
            <a:avLst/>
          </a:prstGeom>
        </p:spPr>
      </p:pic>
      <p:pic>
        <p:nvPicPr>
          <p:cNvPr id="8" name="Imagen 7">
            <a:extLst>
              <a:ext uri="{FF2B5EF4-FFF2-40B4-BE49-F238E27FC236}">
                <a16:creationId xmlns:a16="http://schemas.microsoft.com/office/drawing/2014/main" id="{65BAE611-7BAB-404C-B23A-E7EC0059156C}"/>
              </a:ext>
            </a:extLst>
          </p:cNvPr>
          <p:cNvPicPr>
            <a:picLocks noChangeAspect="1"/>
          </p:cNvPicPr>
          <p:nvPr/>
        </p:nvPicPr>
        <p:blipFill>
          <a:blip r:embed="rId3"/>
          <a:stretch>
            <a:fillRect/>
          </a:stretch>
        </p:blipFill>
        <p:spPr>
          <a:xfrm>
            <a:off x="5004487" y="3353848"/>
            <a:ext cx="3385752" cy="2510124"/>
          </a:xfrm>
          <a:prstGeom prst="rect">
            <a:avLst/>
          </a:prstGeom>
        </p:spPr>
      </p:pic>
    </p:spTree>
    <p:extLst>
      <p:ext uri="{BB962C8B-B14F-4D97-AF65-F5344CB8AC3E}">
        <p14:creationId xmlns:p14="http://schemas.microsoft.com/office/powerpoint/2010/main" val="82872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18</a:t>
            </a:fld>
            <a:endParaRPr lang="en-US"/>
          </a:p>
        </p:txBody>
      </p:sp>
      <p:sp>
        <p:nvSpPr>
          <p:cNvPr id="4" name="CuadroTexto 3">
            <a:extLst>
              <a:ext uri="{FF2B5EF4-FFF2-40B4-BE49-F238E27FC236}">
                <a16:creationId xmlns:a16="http://schemas.microsoft.com/office/drawing/2014/main" id="{F393D1FD-0B7D-4849-9318-AB6B994F0832}"/>
              </a:ext>
            </a:extLst>
          </p:cNvPr>
          <p:cNvSpPr txBox="1"/>
          <p:nvPr/>
        </p:nvSpPr>
        <p:spPr>
          <a:xfrm>
            <a:off x="1314314" y="1003968"/>
            <a:ext cx="6265336" cy="2000548"/>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Dissemination in external conferences</a:t>
            </a:r>
          </a:p>
          <a:p>
            <a:pPr marL="285750" indent="-285750">
              <a:buFont typeface="Arial" pitchFamily="34" charset="0"/>
              <a:buChar char="•"/>
            </a:pPr>
            <a:endParaRPr lang="en-GB" b="1"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in </a:t>
            </a:r>
            <a:r>
              <a:rPr lang="en-GB" b="1" dirty="0">
                <a:solidFill>
                  <a:srgbClr val="595959"/>
                </a:solidFill>
                <a:latin typeface="Trebuchet MS"/>
                <a:cs typeface="Trebuchet MS"/>
              </a:rPr>
              <a:t>ERRIN European Regions Research and Innovation Network </a:t>
            </a:r>
            <a:r>
              <a:rPr lang="en-GB" dirty="0">
                <a:solidFill>
                  <a:srgbClr val="595959"/>
                </a:solidFill>
                <a:latin typeface="Trebuchet MS"/>
                <a:cs typeface="Trebuchet MS"/>
              </a:rPr>
              <a:t>– </a:t>
            </a:r>
            <a:r>
              <a:rPr lang="en-GB" i="1" dirty="0">
                <a:solidFill>
                  <a:srgbClr val="595959"/>
                </a:solidFill>
                <a:latin typeface="Trebuchet MS"/>
                <a:cs typeface="Trebuchet MS"/>
              </a:rPr>
              <a:t>UNITO (June 2020)</a:t>
            </a:r>
            <a:endParaRPr lang="en-GB" b="1" i="1" dirty="0">
              <a:solidFill>
                <a:srgbClr val="595959"/>
              </a:solidFill>
              <a:highlight>
                <a:srgbClr val="FFFF00"/>
              </a:highlight>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74B8D158-0A07-4ED3-8A20-6885497B48B5}"/>
              </a:ext>
            </a:extLst>
          </p:cNvPr>
          <p:cNvPicPr>
            <a:picLocks noChangeAspect="1"/>
          </p:cNvPicPr>
          <p:nvPr/>
        </p:nvPicPr>
        <p:blipFill>
          <a:blip r:embed="rId2"/>
          <a:stretch>
            <a:fillRect/>
          </a:stretch>
        </p:blipFill>
        <p:spPr>
          <a:xfrm>
            <a:off x="2022659" y="2324438"/>
            <a:ext cx="4848646" cy="3723925"/>
          </a:xfrm>
          <a:prstGeom prst="rect">
            <a:avLst/>
          </a:prstGeom>
        </p:spPr>
      </p:pic>
    </p:spTree>
    <p:extLst>
      <p:ext uri="{BB962C8B-B14F-4D97-AF65-F5344CB8AC3E}">
        <p14:creationId xmlns:p14="http://schemas.microsoft.com/office/powerpoint/2010/main" val="44721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19</a:t>
            </a:fld>
            <a:endParaRPr lang="en-US"/>
          </a:p>
        </p:txBody>
      </p:sp>
      <p:sp>
        <p:nvSpPr>
          <p:cNvPr id="4" name="CuadroTexto 3">
            <a:extLst>
              <a:ext uri="{FF2B5EF4-FFF2-40B4-BE49-F238E27FC236}">
                <a16:creationId xmlns:a16="http://schemas.microsoft.com/office/drawing/2014/main" id="{14463889-E1EA-43F3-9CB7-9F40F3C93193}"/>
              </a:ext>
            </a:extLst>
          </p:cNvPr>
          <p:cNvSpPr txBox="1"/>
          <p:nvPr/>
        </p:nvSpPr>
        <p:spPr>
          <a:xfrm>
            <a:off x="1439332" y="1089898"/>
            <a:ext cx="6265336" cy="2339102"/>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Food Authority Conference </a:t>
            </a:r>
            <a:r>
              <a:rPr lang="en-GB" sz="1600" dirty="0">
                <a:solidFill>
                  <a:srgbClr val="595959"/>
                </a:solidFill>
                <a:latin typeface="Trebuchet MS"/>
                <a:cs typeface="Trebuchet MS"/>
              </a:rPr>
              <a:t>- </a:t>
            </a:r>
            <a:r>
              <a:rPr lang="en-GB" sz="1600" dirty="0" err="1">
                <a:solidFill>
                  <a:srgbClr val="595959"/>
                </a:solidFill>
                <a:latin typeface="Trebuchet MS"/>
                <a:cs typeface="Trebuchet MS"/>
              </a:rPr>
              <a:t>CoUk</a:t>
            </a:r>
            <a:r>
              <a:rPr lang="en-GB" sz="1600" dirty="0">
                <a:solidFill>
                  <a:srgbClr val="595959"/>
                </a:solidFill>
                <a:latin typeface="Trebuchet MS"/>
                <a:cs typeface="Trebuchet MS"/>
              </a:rPr>
              <a:t> Novel Food – LVA, Austria</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14th International European Forum </a:t>
            </a:r>
            <a:r>
              <a:rPr lang="en-GB" sz="1600" dirty="0">
                <a:solidFill>
                  <a:srgbClr val="595959"/>
                </a:solidFill>
                <a:latin typeface="Trebuchet MS"/>
                <a:cs typeface="Trebuchet MS"/>
              </a:rPr>
              <a:t>(</a:t>
            </a:r>
            <a:r>
              <a:rPr lang="en-GB" sz="1600" dirty="0" err="1">
                <a:solidFill>
                  <a:srgbClr val="595959"/>
                </a:solidFill>
                <a:latin typeface="Trebuchet MS"/>
                <a:cs typeface="Trebuchet MS"/>
              </a:rPr>
              <a:t>Igls</a:t>
            </a:r>
            <a:r>
              <a:rPr lang="en-GB" sz="1600" dirty="0">
                <a:solidFill>
                  <a:srgbClr val="595959"/>
                </a:solidFill>
                <a:latin typeface="Trebuchet MS"/>
                <a:cs typeface="Trebuchet MS"/>
              </a:rPr>
              <a:t>-Forum) – UNITO, Germany </a:t>
            </a:r>
            <a:r>
              <a:rPr lang="en-GB" sz="1600" dirty="0">
                <a:solidFill>
                  <a:srgbClr val="595959"/>
                </a:solidFill>
                <a:latin typeface="Trebuchet MS"/>
                <a:cs typeface="Trebuchet MS"/>
                <a:hlinkClick r:id="rId2"/>
              </a:rPr>
              <a:t>http://www.fooddynamics.org/fooddynamics2020/program/program.html</a:t>
            </a:r>
            <a:r>
              <a:rPr lang="en-GB" sz="1600" dirty="0">
                <a:solidFill>
                  <a:srgbClr val="595959"/>
                </a:solidFill>
                <a:latin typeface="Trebuchet MS"/>
                <a:cs typeface="Trebuchet MS"/>
              </a:rPr>
              <a:t> </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D744E014-8DDA-4388-9366-03B61FFF5449}"/>
              </a:ext>
            </a:extLst>
          </p:cNvPr>
          <p:cNvPicPr>
            <a:picLocks noChangeAspect="1"/>
          </p:cNvPicPr>
          <p:nvPr/>
        </p:nvPicPr>
        <p:blipFill>
          <a:blip r:embed="rId3"/>
          <a:stretch>
            <a:fillRect/>
          </a:stretch>
        </p:blipFill>
        <p:spPr>
          <a:xfrm>
            <a:off x="1987798" y="3298817"/>
            <a:ext cx="4894915" cy="2499025"/>
          </a:xfrm>
          <a:prstGeom prst="rect">
            <a:avLst/>
          </a:prstGeom>
        </p:spPr>
      </p:pic>
    </p:spTree>
    <p:extLst>
      <p:ext uri="{BB962C8B-B14F-4D97-AF65-F5344CB8AC3E}">
        <p14:creationId xmlns:p14="http://schemas.microsoft.com/office/powerpoint/2010/main" val="71707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C94A9C6C-1472-49E2-A08D-475DB4E3CBD3}" type="slidenum">
              <a:rPr lang="en-US" smtClean="0"/>
              <a:pPr/>
              <a:t>2</a:t>
            </a:fld>
            <a:endParaRPr lang="en-US"/>
          </a:p>
        </p:txBody>
      </p:sp>
      <p:pic>
        <p:nvPicPr>
          <p:cNvPr id="5123" name="Picture 3"/>
          <p:cNvPicPr>
            <a:picLocks noChangeAspect="1" noChangeArrowheads="1"/>
          </p:cNvPicPr>
          <p:nvPr/>
        </p:nvPicPr>
        <p:blipFill>
          <a:blip r:embed="rId3" cstate="print"/>
          <a:srcRect/>
          <a:stretch>
            <a:fillRect/>
          </a:stretch>
        </p:blipFill>
        <p:spPr bwMode="auto">
          <a:xfrm>
            <a:off x="1236525" y="2182984"/>
            <a:ext cx="5694452" cy="3203129"/>
          </a:xfrm>
          <a:prstGeom prst="rect">
            <a:avLst/>
          </a:prstGeom>
          <a:noFill/>
          <a:ln w="9525">
            <a:noFill/>
            <a:miter lim="800000"/>
            <a:headEnd/>
            <a:tailEnd/>
          </a:ln>
        </p:spPr>
      </p:pic>
      <p:sp>
        <p:nvSpPr>
          <p:cNvPr id="8" name="Θέση περιεχομένου 7"/>
          <p:cNvSpPr txBox="1">
            <a:spLocks/>
          </p:cNvSpPr>
          <p:nvPr/>
        </p:nvSpPr>
        <p:spPr>
          <a:xfrm>
            <a:off x="316293" y="1638668"/>
            <a:ext cx="8229237" cy="228019"/>
          </a:xfrm>
          <a:prstGeom prst="rect">
            <a:avLst/>
          </a:prstGeom>
          <a:solidFill>
            <a:schemeClr val="bg1"/>
          </a:solidFill>
        </p:spPr>
        <p:txBody>
          <a:bodyPr/>
          <a:lstStyle/>
          <a:p>
            <a:pPr>
              <a:lnSpc>
                <a:spcPct val="90000"/>
              </a:lnSpc>
              <a:spcBef>
                <a:spcPts val="750"/>
              </a:spcBef>
              <a:buFont typeface="Arial" pitchFamily="34" charset="0"/>
              <a:buChar char="•"/>
            </a:pPr>
            <a:r>
              <a:rPr lang="de-AT" sz="1500" dirty="0">
                <a:latin typeface="Arial" panose="020B0604020202020204" pitchFamily="34" charset="0"/>
                <a:cs typeface="Arial" panose="020B0604020202020204" pitchFamily="34" charset="0"/>
              </a:rPr>
              <a:t>Global </a:t>
            </a:r>
            <a:r>
              <a:rPr lang="de-AT" sz="1500" dirty="0" err="1">
                <a:latin typeface="Arial" panose="020B0604020202020204" pitchFamily="34" charset="0"/>
                <a:cs typeface="Arial" panose="020B0604020202020204" pitchFamily="34" charset="0"/>
              </a:rPr>
              <a:t>dissemination</a:t>
            </a:r>
            <a:r>
              <a:rPr lang="de-AT" sz="1500" dirty="0">
                <a:latin typeface="Arial" panose="020B0604020202020204" pitchFamily="34" charset="0"/>
                <a:cs typeface="Arial" panose="020B0604020202020204" pitchFamily="34" charset="0"/>
              </a:rPr>
              <a:t> </a:t>
            </a:r>
            <a:r>
              <a:rPr lang="de-AT" sz="1500" dirty="0" err="1">
                <a:latin typeface="Arial" panose="020B0604020202020204" pitchFamily="34" charset="0"/>
                <a:cs typeface="Arial" panose="020B0604020202020204" pitchFamily="34" charset="0"/>
              </a:rPr>
              <a:t>report</a:t>
            </a:r>
            <a:br>
              <a:rPr lang="de-AT" sz="1500" dirty="0">
                <a:latin typeface="Arial" panose="020B0604020202020204" pitchFamily="34" charset="0"/>
                <a:cs typeface="Arial" panose="020B0604020202020204" pitchFamily="34" charset="0"/>
              </a:rPr>
            </a:br>
            <a:r>
              <a:rPr lang="de-AT" sz="1500" dirty="0">
                <a:latin typeface="Arial" panose="020B0604020202020204" pitchFamily="34" charset="0"/>
                <a:cs typeface="Arial" panose="020B0604020202020204" pitchFamily="34" charset="0"/>
              </a:rPr>
              <a:t> </a:t>
            </a:r>
            <a:r>
              <a:rPr lang="en-GB" sz="1500" dirty="0">
                <a:hlinkClick r:id="rId4"/>
              </a:rPr>
              <a:t>https://drive.google.com/file/d/14b9k2-4Y8dLpMDcj96kjVGMneQS8Aijm/view?usp=sharing</a:t>
            </a:r>
            <a:endParaRPr lang="en-US" sz="1500" dirty="0">
              <a:latin typeface="Arial" panose="020B0604020202020204" pitchFamily="34" charset="0"/>
              <a:cs typeface="Arial" panose="020B0604020202020204" pitchFamily="34" charset="0"/>
            </a:endParaRPr>
          </a:p>
        </p:txBody>
      </p:sp>
      <p:sp>
        <p:nvSpPr>
          <p:cNvPr id="9" name="Τίτλος 6">
            <a:extLst>
              <a:ext uri="{FF2B5EF4-FFF2-40B4-BE49-F238E27FC236}">
                <a16:creationId xmlns:a16="http://schemas.microsoft.com/office/drawing/2014/main" id="{247D5636-3B64-CB92-6F68-C4EC9A3C8AD0}"/>
              </a:ext>
            </a:extLst>
          </p:cNvPr>
          <p:cNvSpPr txBox="1">
            <a:spLocks/>
          </p:cNvSpPr>
          <p:nvPr/>
        </p:nvSpPr>
        <p:spPr>
          <a:xfrm>
            <a:off x="628650" y="248749"/>
            <a:ext cx="7886700" cy="540960"/>
          </a:xfrm>
          <a:prstGeom prst="rect">
            <a:avLst/>
          </a:prstGeom>
        </p:spPr>
        <p:txBody>
          <a:bodyPr/>
          <a:lstStyle>
            <a:lvl1pPr algn="l" defTabSz="914400" rtl="0" eaLnBrk="1" latinLnBrk="0" hangingPunct="1">
              <a:lnSpc>
                <a:spcPct val="90000"/>
              </a:lnSpc>
              <a:spcBef>
                <a:spcPct val="0"/>
              </a:spcBef>
              <a:buNone/>
              <a:defRPr sz="2800" kern="1200">
                <a:solidFill>
                  <a:srgbClr val="2B8ECE"/>
                </a:solidFill>
                <a:latin typeface="Arial" panose="020B0604020202020204" pitchFamily="34" charset="0"/>
                <a:ea typeface="+mj-ea"/>
                <a:cs typeface="Arial" panose="020B0604020202020204" pitchFamily="34" charset="0"/>
              </a:defRPr>
            </a:lvl1pPr>
          </a:lstStyle>
          <a:p>
            <a:r>
              <a:rPr lang="en-US" dirty="0">
                <a:solidFill>
                  <a:srgbClr val="2C8FCE"/>
                </a:solidFill>
              </a:rPr>
              <a:t>WP7 – Global dissemination report</a:t>
            </a:r>
          </a:p>
        </p:txBody>
      </p:sp>
      <p:sp>
        <p:nvSpPr>
          <p:cNvPr id="4" name="ZoneTexte 3">
            <a:extLst>
              <a:ext uri="{FF2B5EF4-FFF2-40B4-BE49-F238E27FC236}">
                <a16:creationId xmlns:a16="http://schemas.microsoft.com/office/drawing/2014/main" id="{79905D96-03E5-D1BC-D740-A85943757DA4}"/>
              </a:ext>
            </a:extLst>
          </p:cNvPr>
          <p:cNvSpPr txBox="1"/>
          <p:nvPr/>
        </p:nvSpPr>
        <p:spPr>
          <a:xfrm>
            <a:off x="412955" y="789709"/>
            <a:ext cx="4955458" cy="369332"/>
          </a:xfrm>
          <a:prstGeom prst="rect">
            <a:avLst/>
          </a:prstGeom>
          <a:noFill/>
        </p:spPr>
        <p:txBody>
          <a:bodyPr wrap="square" rtlCol="0">
            <a:spAutoFit/>
          </a:bodyPr>
          <a:lstStyle/>
          <a:p>
            <a:r>
              <a:rPr lang="fr-FR" b="1" dirty="0"/>
              <a:t>To </a:t>
            </a:r>
            <a:r>
              <a:rPr lang="fr-FR" b="1" dirty="0" err="1"/>
              <a:t>be</a:t>
            </a:r>
            <a:r>
              <a:rPr lang="fr-FR" b="1" dirty="0"/>
              <a:t> </a:t>
            </a:r>
            <a:r>
              <a:rPr lang="fr-FR" b="1" dirty="0" err="1"/>
              <a:t>filled</a:t>
            </a:r>
            <a:r>
              <a:rPr lang="fr-FR" b="1" dirty="0"/>
              <a:t> by </a:t>
            </a:r>
            <a:r>
              <a:rPr lang="fr-FR" b="1" dirty="0" err="1"/>
              <a:t>each</a:t>
            </a:r>
            <a:r>
              <a:rPr lang="fr-FR" b="1" dirty="0"/>
              <a:t> </a:t>
            </a:r>
            <a:r>
              <a:rPr lang="fr-FR" b="1" dirty="0" err="1"/>
              <a:t>partner</a:t>
            </a:r>
            <a:endParaRPr lang="fr-FR" b="1" dirty="0"/>
          </a:p>
        </p:txBody>
      </p:sp>
    </p:spTree>
    <p:extLst>
      <p:ext uri="{BB962C8B-B14F-4D97-AF65-F5344CB8AC3E}">
        <p14:creationId xmlns:p14="http://schemas.microsoft.com/office/powerpoint/2010/main" val="419223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20</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2554545"/>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UNITO presented the project in </a:t>
            </a:r>
            <a:r>
              <a:rPr lang="en-GB" b="1" dirty="0">
                <a:solidFill>
                  <a:srgbClr val="595959"/>
                </a:solidFill>
                <a:latin typeface="Trebuchet MS"/>
                <a:cs typeface="Trebuchet MS"/>
              </a:rPr>
              <a:t>Murcia Food Brokerage </a:t>
            </a:r>
            <a:r>
              <a:rPr lang="en-GB" dirty="0">
                <a:solidFill>
                  <a:srgbClr val="595959"/>
                </a:solidFill>
                <a:latin typeface="Trebuchet MS"/>
                <a:cs typeface="Trebuchet MS"/>
              </a:rPr>
              <a:t>2021, on its 10th Edition (17-21st May 2021), which focuses on  the latest creations in the field of food  technology and provided companies from different European countries with an excellent opportunity to hold bilateral meetings aimed at establishing technology cooperation agreements.</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9" name="Imagen 8">
            <a:extLst>
              <a:ext uri="{FF2B5EF4-FFF2-40B4-BE49-F238E27FC236}">
                <a16:creationId xmlns:a16="http://schemas.microsoft.com/office/drawing/2014/main" id="{AF0F8CFE-7DA3-CD80-7E10-ED7E7389405E}"/>
              </a:ext>
            </a:extLst>
          </p:cNvPr>
          <p:cNvPicPr>
            <a:picLocks noChangeAspect="1"/>
          </p:cNvPicPr>
          <p:nvPr/>
        </p:nvPicPr>
        <p:blipFill>
          <a:blip r:embed="rId2"/>
          <a:stretch>
            <a:fillRect/>
          </a:stretch>
        </p:blipFill>
        <p:spPr>
          <a:xfrm>
            <a:off x="2593245" y="2799251"/>
            <a:ext cx="3438525" cy="3810000"/>
          </a:xfrm>
          <a:prstGeom prst="rect">
            <a:avLst/>
          </a:prstGeom>
        </p:spPr>
      </p:pic>
      <p:sp>
        <p:nvSpPr>
          <p:cNvPr id="8" name="Bocadillo nube: nube 7">
            <a:extLst>
              <a:ext uri="{FF2B5EF4-FFF2-40B4-BE49-F238E27FC236}">
                <a16:creationId xmlns:a16="http://schemas.microsoft.com/office/drawing/2014/main" id="{D0D56BCC-AB1B-8047-7A56-52AB942CFE98}"/>
              </a:ext>
            </a:extLst>
          </p:cNvPr>
          <p:cNvSpPr/>
          <p:nvPr/>
        </p:nvSpPr>
        <p:spPr>
          <a:xfrm>
            <a:off x="7179276" y="212905"/>
            <a:ext cx="1210962"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NEW</a:t>
            </a:r>
            <a:endParaRPr lang="en-GB" dirty="0"/>
          </a:p>
        </p:txBody>
      </p:sp>
    </p:spTree>
    <p:extLst>
      <p:ext uri="{BB962C8B-B14F-4D97-AF65-F5344CB8AC3E}">
        <p14:creationId xmlns:p14="http://schemas.microsoft.com/office/powerpoint/2010/main" val="199428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21</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1723549"/>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FIELDS project celebrates an online Workshop during the </a:t>
            </a:r>
            <a:r>
              <a:rPr lang="en-GB" b="1" dirty="0">
                <a:solidFill>
                  <a:srgbClr val="595959"/>
                </a:solidFill>
                <a:latin typeface="Trebuchet MS"/>
                <a:cs typeface="Trebuchet MS"/>
              </a:rPr>
              <a:t>6th International ISEKI Food conference</a:t>
            </a:r>
            <a:r>
              <a:rPr lang="en-GB" dirty="0">
                <a:solidFill>
                  <a:srgbClr val="595959"/>
                </a:solidFill>
                <a:latin typeface="Trebuchet MS"/>
                <a:cs typeface="Trebuchet MS"/>
              </a:rPr>
              <a:t>, focused on the analysis of skill gaps and strategies for bioeconomy, digitalisation and sustainability. This event took place on June 22nd 2021.</a:t>
            </a:r>
          </a:p>
          <a:p>
            <a:pPr marL="285750" indent="-285750">
              <a:buFont typeface="Arial" pitchFamily="34" charset="0"/>
              <a:buChar char="•"/>
            </a:pPr>
            <a:endParaRPr lang="en-GB" sz="1600" dirty="0">
              <a:solidFill>
                <a:srgbClr val="595959"/>
              </a:solidFill>
              <a:latin typeface="Trebuchet MS"/>
              <a:cs typeface="Trebuchet MS"/>
            </a:endParaRPr>
          </a:p>
        </p:txBody>
      </p:sp>
      <p:pic>
        <p:nvPicPr>
          <p:cNvPr id="3" name="Imagen 2">
            <a:extLst>
              <a:ext uri="{FF2B5EF4-FFF2-40B4-BE49-F238E27FC236}">
                <a16:creationId xmlns:a16="http://schemas.microsoft.com/office/drawing/2014/main" id="{EACD6667-4F18-8960-AA87-4597A42F9335}"/>
              </a:ext>
            </a:extLst>
          </p:cNvPr>
          <p:cNvPicPr>
            <a:picLocks noChangeAspect="1"/>
          </p:cNvPicPr>
          <p:nvPr/>
        </p:nvPicPr>
        <p:blipFill>
          <a:blip r:embed="rId2"/>
          <a:stretch>
            <a:fillRect/>
          </a:stretch>
        </p:blipFill>
        <p:spPr>
          <a:xfrm>
            <a:off x="1439208" y="2830372"/>
            <a:ext cx="5467350" cy="2886075"/>
          </a:xfrm>
          <a:prstGeom prst="rect">
            <a:avLst/>
          </a:prstGeom>
        </p:spPr>
      </p:pic>
    </p:spTree>
    <p:extLst>
      <p:ext uri="{BB962C8B-B14F-4D97-AF65-F5344CB8AC3E}">
        <p14:creationId xmlns:p14="http://schemas.microsoft.com/office/powerpoint/2010/main" val="101263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22</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1723549"/>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8290" marR="382905" algn="just">
              <a:lnSpc>
                <a:spcPct val="97000"/>
              </a:lnSpc>
              <a:spcAft>
                <a:spcPts val="0"/>
              </a:spcAft>
            </a:pP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On</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14-16th</a:t>
            </a:r>
            <a:r>
              <a:rPr lang="en-US" sz="1800" spc="5" baseline="3000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October,</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during</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celebration of the </a:t>
            </a:r>
            <a:r>
              <a:rPr lang="en-US" sz="1800" b="1" spc="-5" dirty="0">
                <a:solidFill>
                  <a:srgbClr val="535353"/>
                </a:solidFill>
                <a:effectLst/>
                <a:latin typeface="Roboto" panose="02000000000000000000" pitchFamily="2" charset="0"/>
                <a:ea typeface="Roboto" panose="02000000000000000000" pitchFamily="2" charset="0"/>
                <a:cs typeface="Roboto" panose="02000000000000000000" pitchFamily="2" charset="0"/>
              </a:rPr>
              <a:t>#ErasmusDays</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ISEKI</a:t>
            </a:r>
            <a:r>
              <a:rPr lang="en-US" sz="1800" spc="-5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Food</a:t>
            </a:r>
            <a:r>
              <a:rPr lang="en-US" sz="1800" spc="-4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Association</a:t>
            </a:r>
            <a:r>
              <a:rPr lang="en-US" sz="1800" spc="-4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participates</a:t>
            </a:r>
            <a:r>
              <a:rPr lang="en-US" sz="1800" spc="-3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as</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a</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member</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of</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Fields</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project.</a:t>
            </a:r>
            <a:endParaRPr lang="en-GB" sz="1800" dirty="0">
              <a:effectLst/>
              <a:latin typeface="Roboto" panose="02000000000000000000" pitchFamily="2" charset="0"/>
              <a:ea typeface="Roboto" panose="02000000000000000000" pitchFamily="2" charset="0"/>
              <a:cs typeface="Roboto" panose="02000000000000000000" pitchFamily="2" charset="0"/>
            </a:endParaRPr>
          </a:p>
          <a:p>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8" name="image8.jpeg">
            <a:extLst>
              <a:ext uri="{FF2B5EF4-FFF2-40B4-BE49-F238E27FC236}">
                <a16:creationId xmlns:a16="http://schemas.microsoft.com/office/drawing/2014/main" id="{DCFC3CDD-3B78-7FB2-FB27-013344CCFE4B}"/>
              </a:ext>
            </a:extLst>
          </p:cNvPr>
          <p:cNvPicPr>
            <a:picLocks noChangeAspect="1"/>
          </p:cNvPicPr>
          <p:nvPr/>
        </p:nvPicPr>
        <p:blipFill>
          <a:blip r:embed="rId2" cstate="print"/>
          <a:stretch>
            <a:fillRect/>
          </a:stretch>
        </p:blipFill>
        <p:spPr>
          <a:xfrm>
            <a:off x="2040254" y="2664513"/>
            <a:ext cx="4731249" cy="3552969"/>
          </a:xfrm>
          <a:prstGeom prst="rect">
            <a:avLst/>
          </a:prstGeom>
        </p:spPr>
      </p:pic>
    </p:spTree>
    <p:extLst>
      <p:ext uri="{BB962C8B-B14F-4D97-AF65-F5344CB8AC3E}">
        <p14:creationId xmlns:p14="http://schemas.microsoft.com/office/powerpoint/2010/main" val="427854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23</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3302186"/>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8290" marR="382905" algn="just">
              <a:lnSpc>
                <a:spcPct val="97000"/>
              </a:lnSpc>
              <a:spcAft>
                <a:spcPts val="0"/>
              </a:spcAft>
            </a:pPr>
            <a:r>
              <a:rPr lang="en-US" sz="1800"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During</a:t>
            </a:r>
            <a:r>
              <a:rPr lang="en-US" sz="1800"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b="1"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Pact</a:t>
            </a:r>
            <a:r>
              <a:rPr lang="en-US" sz="1800" b="1"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b="1" spc="-5" dirty="0">
                <a:solidFill>
                  <a:srgbClr val="535353"/>
                </a:solidFill>
                <a:effectLst/>
                <a:latin typeface="Roboto" panose="02000000000000000000" pitchFamily="2" charset="0"/>
                <a:ea typeface="Roboto" panose="02000000000000000000" pitchFamily="2" charset="0"/>
                <a:cs typeface="Roboto" panose="02000000000000000000" pitchFamily="2" charset="0"/>
              </a:rPr>
              <a:t>of</a:t>
            </a:r>
            <a:r>
              <a:rPr lang="en-US" sz="1800" b="1"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b="1" spc="-5" dirty="0">
                <a:solidFill>
                  <a:srgbClr val="535353"/>
                </a:solidFill>
                <a:effectLst/>
                <a:latin typeface="Roboto" panose="02000000000000000000" pitchFamily="2" charset="0"/>
                <a:ea typeface="Roboto" panose="02000000000000000000" pitchFamily="2" charset="0"/>
                <a:cs typeface="Roboto" panose="02000000000000000000" pitchFamily="2" charset="0"/>
              </a:rPr>
              <a:t>Skills</a:t>
            </a:r>
            <a:r>
              <a:rPr lang="en-US" sz="1800" b="1"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meeting</a:t>
            </a:r>
            <a:r>
              <a:rPr lang="en-US" sz="1800" spc="-7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on</a:t>
            </a:r>
            <a:r>
              <a:rPr lang="en-US" sz="1800" spc="-3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October</a:t>
            </a:r>
            <a:r>
              <a:rPr lang="en-US" sz="1800" spc="-4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18th,</a:t>
            </a:r>
            <a:r>
              <a:rPr lang="en-US" sz="1800" spc="-4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Fields</a:t>
            </a:r>
            <a:r>
              <a:rPr lang="en-US" sz="1800" spc="-4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project</a:t>
            </a:r>
            <a:r>
              <a:rPr lang="en-US" sz="1800" spc="-4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presents</a:t>
            </a:r>
            <a:r>
              <a:rPr lang="en-US" sz="1800" spc="-32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its ongoing works and outputs on</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skills</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needed</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for</a:t>
            </a:r>
            <a:r>
              <a:rPr lang="en-US" sz="1800"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future</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of</a:t>
            </a:r>
            <a:r>
              <a:rPr lang="en-US" sz="1800"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32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EU</a:t>
            </a:r>
            <a:r>
              <a:rPr lang="en-US" sz="1800" spc="-8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agriculture</a:t>
            </a: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9" name="image11.jpeg">
            <a:extLst>
              <a:ext uri="{FF2B5EF4-FFF2-40B4-BE49-F238E27FC236}">
                <a16:creationId xmlns:a16="http://schemas.microsoft.com/office/drawing/2014/main" id="{7DC1CD3A-8180-71FD-2F23-E956AA4788F7}"/>
              </a:ext>
            </a:extLst>
          </p:cNvPr>
          <p:cNvPicPr>
            <a:picLocks noChangeAspect="1"/>
          </p:cNvPicPr>
          <p:nvPr/>
        </p:nvPicPr>
        <p:blipFill>
          <a:blip r:embed="rId2" cstate="print"/>
          <a:stretch>
            <a:fillRect/>
          </a:stretch>
        </p:blipFill>
        <p:spPr>
          <a:xfrm>
            <a:off x="803693" y="2473317"/>
            <a:ext cx="7536614" cy="2322266"/>
          </a:xfrm>
          <a:prstGeom prst="rect">
            <a:avLst/>
          </a:prstGeom>
        </p:spPr>
      </p:pic>
    </p:spTree>
    <p:extLst>
      <p:ext uri="{BB962C8B-B14F-4D97-AF65-F5344CB8AC3E}">
        <p14:creationId xmlns:p14="http://schemas.microsoft.com/office/powerpoint/2010/main" val="147568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24</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3856184"/>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332740" marR="177165" algn="just">
              <a:lnSpc>
                <a:spcPct val="97000"/>
              </a:lnSpc>
              <a:spcAft>
                <a:spcPts val="0"/>
              </a:spcAft>
            </a:pP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FIELDS</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also</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took</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part</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in</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rgbClr val="535353"/>
                </a:solidFill>
                <a:effectLst/>
                <a:latin typeface="Roboto" panose="02000000000000000000" pitchFamily="2" charset="0"/>
                <a:ea typeface="Roboto" panose="02000000000000000000" pitchFamily="2" charset="0"/>
                <a:cs typeface="Roboto" panose="02000000000000000000" pitchFamily="2" charset="0"/>
              </a:rPr>
              <a:t>EUBioNet</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Workshop</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"Promote</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10" dirty="0">
                <a:solidFill>
                  <a:srgbClr val="535353"/>
                </a:solidFill>
                <a:effectLst/>
                <a:latin typeface="Roboto" panose="02000000000000000000" pitchFamily="2" charset="0"/>
                <a:ea typeface="Roboto" panose="02000000000000000000" pitchFamily="2" charset="0"/>
                <a:cs typeface="Roboto" panose="02000000000000000000" pitchFamily="2" charset="0"/>
              </a:rPr>
              <a:t>education, training and </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skills across</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 the</a:t>
            </a:r>
            <a:r>
              <a:rPr lang="en-US" sz="1800" spc="-4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bioeconomy”</a:t>
            </a:r>
            <a:r>
              <a:rPr lang="en-US" sz="1800" spc="-4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on</a:t>
            </a:r>
            <a:r>
              <a:rPr lang="en-US" sz="1800" spc="-4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October</a:t>
            </a:r>
            <a:r>
              <a:rPr lang="en-US" sz="1800" spc="-4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26th.</a:t>
            </a:r>
            <a:endParaRPr lang="en-GB" sz="1800" dirty="0">
              <a:effectLst/>
              <a:latin typeface="Roboto" panose="02000000000000000000" pitchFamily="2" charset="0"/>
              <a:ea typeface="Roboto" panose="02000000000000000000" pitchFamily="2" charset="0"/>
              <a:cs typeface="Roboto" panose="02000000000000000000" pitchFamily="2" charset="0"/>
            </a:endParaRPr>
          </a:p>
          <a:p>
            <a:br>
              <a:rPr lang="en-US" sz="1800" dirty="0">
                <a:effectLst/>
                <a:latin typeface="Roboto" panose="02000000000000000000" pitchFamily="2" charset="0"/>
                <a:ea typeface="Roboto" panose="02000000000000000000" pitchFamily="2" charset="0"/>
                <a:cs typeface="Roboto" panose="02000000000000000000" pitchFamily="2" charset="0"/>
              </a:rPr>
            </a:br>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8" name="image9.jpeg">
            <a:extLst>
              <a:ext uri="{FF2B5EF4-FFF2-40B4-BE49-F238E27FC236}">
                <a16:creationId xmlns:a16="http://schemas.microsoft.com/office/drawing/2014/main" id="{F909A59F-4134-39EE-177A-496AE452DFBB}"/>
              </a:ext>
            </a:extLst>
          </p:cNvPr>
          <p:cNvPicPr>
            <a:picLocks noChangeAspect="1"/>
          </p:cNvPicPr>
          <p:nvPr/>
        </p:nvPicPr>
        <p:blipFill>
          <a:blip r:embed="rId2" cstate="print"/>
          <a:stretch>
            <a:fillRect/>
          </a:stretch>
        </p:blipFill>
        <p:spPr>
          <a:xfrm>
            <a:off x="1156578" y="2375709"/>
            <a:ext cx="6354835" cy="3575054"/>
          </a:xfrm>
          <a:prstGeom prst="rect">
            <a:avLst/>
          </a:prstGeom>
        </p:spPr>
      </p:pic>
    </p:spTree>
    <p:extLst>
      <p:ext uri="{BB962C8B-B14F-4D97-AF65-F5344CB8AC3E}">
        <p14:creationId xmlns:p14="http://schemas.microsoft.com/office/powerpoint/2010/main" val="410542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25</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3856184"/>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332740" marR="177165">
              <a:lnSpc>
                <a:spcPct val="97000"/>
              </a:lnSpc>
              <a:spcAft>
                <a:spcPts val="0"/>
              </a:spcAft>
            </a:pPr>
            <a:r>
              <a:rPr lang="en-US" sz="1800" b="1"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Ecomondo</a:t>
            </a:r>
            <a:r>
              <a:rPr lang="en-US" sz="1800" spc="-7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is</a:t>
            </a:r>
            <a:r>
              <a:rPr lang="en-US" sz="1800" spc="-6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one</a:t>
            </a:r>
            <a:r>
              <a:rPr lang="en-US" sz="1800" spc="-6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of</a:t>
            </a:r>
            <a:r>
              <a:rPr lang="en-US" sz="1800" spc="-7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6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biggest</a:t>
            </a:r>
            <a:r>
              <a:rPr lang="en-US" sz="1800" spc="-6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0" dirty="0">
                <a:solidFill>
                  <a:srgbClr val="535353"/>
                </a:solidFill>
                <a:effectLst/>
                <a:latin typeface="Roboto" panose="02000000000000000000" pitchFamily="2" charset="0"/>
                <a:ea typeface="Roboto" panose="02000000000000000000" pitchFamily="2" charset="0"/>
                <a:cs typeface="Roboto" panose="02000000000000000000" pitchFamily="2" charset="0"/>
              </a:rPr>
              <a:t>fairs</a:t>
            </a:r>
            <a:r>
              <a:rPr lang="en-US" sz="1800" spc="-7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15" dirty="0">
                <a:solidFill>
                  <a:srgbClr val="535353"/>
                </a:solidFill>
                <a:effectLst/>
                <a:latin typeface="Roboto" panose="02000000000000000000" pitchFamily="2" charset="0"/>
                <a:ea typeface="Roboto" panose="02000000000000000000" pitchFamily="2" charset="0"/>
                <a:cs typeface="Roboto" panose="02000000000000000000" pitchFamily="2" charset="0"/>
              </a:rPr>
              <a:t>on</a:t>
            </a:r>
            <a:r>
              <a:rPr lang="en-US" sz="1800" spc="-3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ecological</a:t>
            </a:r>
            <a:r>
              <a:rPr lang="en-US" sz="1800" spc="-5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30" dirty="0">
                <a:solidFill>
                  <a:srgbClr val="535353"/>
                </a:solidFill>
                <a:effectLst/>
                <a:latin typeface="Roboto" panose="02000000000000000000" pitchFamily="2" charset="0"/>
                <a:ea typeface="Roboto" panose="02000000000000000000" pitchFamily="2" charset="0"/>
                <a:cs typeface="Roboto" panose="02000000000000000000" pitchFamily="2" charset="0"/>
              </a:rPr>
              <a:t>transition</a:t>
            </a:r>
            <a:r>
              <a:rPr lang="en-US" sz="1800" spc="-5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and</a:t>
            </a:r>
            <a:r>
              <a:rPr lang="en-US" sz="1800" spc="-5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new</a:t>
            </a:r>
            <a:r>
              <a:rPr lang="en-US" sz="1800" spc="-5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models</a:t>
            </a:r>
            <a:r>
              <a:rPr lang="en-US" sz="1800" spc="-5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25" dirty="0">
                <a:solidFill>
                  <a:srgbClr val="535353"/>
                </a:solidFill>
                <a:effectLst/>
                <a:latin typeface="Roboto" panose="02000000000000000000" pitchFamily="2" charset="0"/>
                <a:ea typeface="Roboto" panose="02000000000000000000" pitchFamily="2" charset="0"/>
                <a:cs typeface="Roboto" panose="02000000000000000000" pitchFamily="2" charset="0"/>
              </a:rPr>
              <a:t>of</a:t>
            </a:r>
            <a:r>
              <a:rPr lang="en-US" sz="1800" spc="-3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circular and regenerative economies.</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 FIELDS coordinators</a:t>
            </a:r>
            <a:r>
              <a:rPr lang="en-US" sz="1800" spc="-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participate and</a:t>
            </a:r>
            <a:r>
              <a:rPr lang="en-US" sz="1800" spc="-320"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present</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the</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project</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and</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its</a:t>
            </a:r>
            <a:r>
              <a:rPr lang="en-US" sz="1800" spc="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main</a:t>
            </a:r>
            <a:r>
              <a:rPr lang="en-US" sz="1800" spc="-33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outputs,</a:t>
            </a:r>
            <a:r>
              <a:rPr lang="en-US" sz="1800" spc="-55" dirty="0">
                <a:solidFill>
                  <a:srgbClr val="535353"/>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26-29</a:t>
            </a:r>
            <a:r>
              <a:rPr lang="en-US" sz="1800" baseline="30000" dirty="0">
                <a:solidFill>
                  <a:srgbClr val="535353"/>
                </a:solidFill>
                <a:effectLst/>
                <a:latin typeface="Roboto" panose="02000000000000000000" pitchFamily="2" charset="0"/>
                <a:ea typeface="Roboto" panose="02000000000000000000" pitchFamily="2" charset="0"/>
                <a:cs typeface="Roboto" panose="02000000000000000000" pitchFamily="2" charset="0"/>
              </a:rPr>
              <a:t>th</a:t>
            </a:r>
            <a:r>
              <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rPr>
              <a:t> October</a:t>
            </a:r>
            <a:br>
              <a:rPr lang="en-US" sz="1800" dirty="0">
                <a:effectLst/>
                <a:latin typeface="Roboto" panose="02000000000000000000" pitchFamily="2" charset="0"/>
                <a:ea typeface="Roboto" panose="02000000000000000000" pitchFamily="2" charset="0"/>
                <a:cs typeface="Roboto" panose="02000000000000000000" pitchFamily="2" charset="0"/>
              </a:rPr>
            </a:br>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dirty="0">
              <a:solidFill>
                <a:srgbClr val="535353"/>
              </a:solidFill>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endParaRPr lang="en-US" sz="1800" dirty="0">
              <a:solidFill>
                <a:srgbClr val="535353"/>
              </a:solidFill>
              <a:effectLst/>
              <a:latin typeface="Roboto" panose="02000000000000000000" pitchFamily="2" charset="0"/>
              <a:ea typeface="Roboto" panose="02000000000000000000" pitchFamily="2" charset="0"/>
              <a:cs typeface="Roboto" panose="02000000000000000000" pitchFamily="2" charset="0"/>
            </a:endParaRPr>
          </a:p>
          <a:p>
            <a:pPr marL="288290" marR="382905" algn="just">
              <a:lnSpc>
                <a:spcPct val="97000"/>
              </a:lnSpc>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 </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9" name="image12.jpeg">
            <a:extLst>
              <a:ext uri="{FF2B5EF4-FFF2-40B4-BE49-F238E27FC236}">
                <a16:creationId xmlns:a16="http://schemas.microsoft.com/office/drawing/2014/main" id="{B06C5F4A-559F-78D8-F38C-AD2299631915}"/>
              </a:ext>
            </a:extLst>
          </p:cNvPr>
          <p:cNvPicPr>
            <a:picLocks noChangeAspect="1"/>
          </p:cNvPicPr>
          <p:nvPr/>
        </p:nvPicPr>
        <p:blipFill>
          <a:blip r:embed="rId2" cstate="print"/>
          <a:stretch>
            <a:fillRect/>
          </a:stretch>
        </p:blipFill>
        <p:spPr>
          <a:xfrm>
            <a:off x="2693773" y="2533014"/>
            <a:ext cx="2564345" cy="3348719"/>
          </a:xfrm>
          <a:prstGeom prst="rect">
            <a:avLst/>
          </a:prstGeom>
        </p:spPr>
      </p:pic>
    </p:spTree>
    <p:extLst>
      <p:ext uri="{BB962C8B-B14F-4D97-AF65-F5344CB8AC3E}">
        <p14:creationId xmlns:p14="http://schemas.microsoft.com/office/powerpoint/2010/main" val="113119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26</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923330"/>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algn="l"/>
            <a:r>
              <a:rPr lang="en-GB" sz="1800" b="0" i="0" u="none" strike="noStrike" baseline="0" dirty="0">
                <a:solidFill>
                  <a:srgbClr val="545454"/>
                </a:solidFill>
                <a:latin typeface="Roboto-Regular"/>
              </a:rPr>
              <a:t>The FIELDS project participates in the National Food 4 Life platforms</a:t>
            </a:r>
          </a:p>
          <a:p>
            <a:pPr algn="l"/>
            <a:r>
              <a:rPr lang="en-GB" sz="1800" b="0" i="0" u="none" strike="noStrike" baseline="0" dirty="0">
                <a:solidFill>
                  <a:srgbClr val="545454"/>
                </a:solidFill>
                <a:latin typeface="Roboto-Regular"/>
              </a:rPr>
              <a:t>meeting.</a:t>
            </a: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349709D7-6A90-A5A8-C506-06EEB0D1A1FF}"/>
              </a:ext>
            </a:extLst>
          </p:cNvPr>
          <p:cNvPicPr>
            <a:picLocks noChangeAspect="1"/>
          </p:cNvPicPr>
          <p:nvPr/>
        </p:nvPicPr>
        <p:blipFill>
          <a:blip r:embed="rId2"/>
          <a:stretch>
            <a:fillRect/>
          </a:stretch>
        </p:blipFill>
        <p:spPr>
          <a:xfrm>
            <a:off x="1260389" y="2372708"/>
            <a:ext cx="6995793" cy="2966734"/>
          </a:xfrm>
          <a:prstGeom prst="rect">
            <a:avLst/>
          </a:prstGeom>
        </p:spPr>
      </p:pic>
    </p:spTree>
    <p:extLst>
      <p:ext uri="{BB962C8B-B14F-4D97-AF65-F5344CB8AC3E}">
        <p14:creationId xmlns:p14="http://schemas.microsoft.com/office/powerpoint/2010/main" val="268867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algn="ctr"/>
            <a:r>
              <a:rPr lang="en-US" dirty="0"/>
              <a:t>PROJECT PRESENTATIONS</a:t>
            </a:r>
            <a:br>
              <a:rPr lang="en-US" dirty="0"/>
            </a:br>
            <a:r>
              <a:rPr lang="en-US" sz="2400" dirty="0"/>
              <a:t>March 2021 – May 2022</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27</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58345" y="1141553"/>
            <a:ext cx="7629077" cy="1477328"/>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algn="l"/>
            <a:r>
              <a:rPr lang="en-GB" sz="1800" b="0" i="0" u="none" strike="noStrike" baseline="0" dirty="0">
                <a:solidFill>
                  <a:srgbClr val="545454"/>
                </a:solidFill>
                <a:latin typeface="Roboto-Regular"/>
              </a:rPr>
              <a:t>FIELDS project also participated on the Education training and skills across the </a:t>
            </a:r>
            <a:r>
              <a:rPr lang="en-GB" sz="1800" b="1" i="0" u="none" strike="noStrike" baseline="0" dirty="0">
                <a:solidFill>
                  <a:srgbClr val="545454"/>
                </a:solidFill>
                <a:latin typeface="Roboto-Regular"/>
              </a:rPr>
              <a:t>bioeconomy workshop by the EU Commission </a:t>
            </a:r>
            <a:r>
              <a:rPr lang="en-GB" sz="1800" b="0" i="0" u="none" strike="noStrike" baseline="0" dirty="0">
                <a:solidFill>
                  <a:srgbClr val="545454"/>
                </a:solidFill>
                <a:latin typeface="Roboto-Regular"/>
              </a:rPr>
              <a:t>to gather a wide-range of stakeholders in the field of bioeconomy education training and skills</a:t>
            </a:r>
            <a:endParaRPr lang="en-GB" sz="1600" dirty="0">
              <a:solidFill>
                <a:srgbClr val="595959"/>
              </a:solidFill>
              <a:latin typeface="Trebuchet MS"/>
              <a:cs typeface="Trebuchet MS"/>
            </a:endParaRPr>
          </a:p>
        </p:txBody>
      </p:sp>
      <p:pic>
        <p:nvPicPr>
          <p:cNvPr id="3" name="Imagen 2">
            <a:extLst>
              <a:ext uri="{FF2B5EF4-FFF2-40B4-BE49-F238E27FC236}">
                <a16:creationId xmlns:a16="http://schemas.microsoft.com/office/drawing/2014/main" id="{247B869A-7CA1-2BB4-A9F8-89B308DEAD14}"/>
              </a:ext>
            </a:extLst>
          </p:cNvPr>
          <p:cNvPicPr>
            <a:picLocks noChangeAspect="1"/>
          </p:cNvPicPr>
          <p:nvPr/>
        </p:nvPicPr>
        <p:blipFill>
          <a:blip r:embed="rId2"/>
          <a:stretch>
            <a:fillRect/>
          </a:stretch>
        </p:blipFill>
        <p:spPr>
          <a:xfrm>
            <a:off x="1846820" y="2970725"/>
            <a:ext cx="5450359" cy="2812685"/>
          </a:xfrm>
          <a:prstGeom prst="rect">
            <a:avLst/>
          </a:prstGeom>
        </p:spPr>
      </p:pic>
    </p:spTree>
    <p:extLst>
      <p:ext uri="{BB962C8B-B14F-4D97-AF65-F5344CB8AC3E}">
        <p14:creationId xmlns:p14="http://schemas.microsoft.com/office/powerpoint/2010/main" val="22531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SOCIAL NETWORKS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28</a:t>
            </a:fld>
            <a:endParaRPr lang="en-US"/>
          </a:p>
        </p:txBody>
      </p:sp>
      <p:pic>
        <p:nvPicPr>
          <p:cNvPr id="5" name="Imagen 4">
            <a:extLst>
              <a:ext uri="{FF2B5EF4-FFF2-40B4-BE49-F238E27FC236}">
                <a16:creationId xmlns:a16="http://schemas.microsoft.com/office/drawing/2014/main" id="{2AEDB92F-583A-4542-9F74-6BE5216606DD}"/>
              </a:ext>
            </a:extLst>
          </p:cNvPr>
          <p:cNvPicPr>
            <a:picLocks noChangeAspect="1"/>
          </p:cNvPicPr>
          <p:nvPr/>
        </p:nvPicPr>
        <p:blipFill>
          <a:blip r:embed="rId2"/>
          <a:stretch>
            <a:fillRect/>
          </a:stretch>
        </p:blipFill>
        <p:spPr>
          <a:xfrm>
            <a:off x="498038" y="2935132"/>
            <a:ext cx="2176461" cy="883997"/>
          </a:xfrm>
          <a:prstGeom prst="rect">
            <a:avLst/>
          </a:prstGeom>
        </p:spPr>
      </p:pic>
      <p:pic>
        <p:nvPicPr>
          <p:cNvPr id="11" name="Imagen 10">
            <a:extLst>
              <a:ext uri="{FF2B5EF4-FFF2-40B4-BE49-F238E27FC236}">
                <a16:creationId xmlns:a16="http://schemas.microsoft.com/office/drawing/2014/main" id="{E5342A73-AFC9-4EBE-9621-887CC08FC975}"/>
              </a:ext>
            </a:extLst>
          </p:cNvPr>
          <p:cNvPicPr>
            <a:picLocks noChangeAspect="1"/>
          </p:cNvPicPr>
          <p:nvPr/>
        </p:nvPicPr>
        <p:blipFill>
          <a:blip r:embed="rId3"/>
          <a:stretch>
            <a:fillRect/>
          </a:stretch>
        </p:blipFill>
        <p:spPr>
          <a:xfrm>
            <a:off x="498037" y="3993157"/>
            <a:ext cx="2176461" cy="883997"/>
          </a:xfrm>
          <a:prstGeom prst="rect">
            <a:avLst/>
          </a:prstGeom>
        </p:spPr>
      </p:pic>
      <p:pic>
        <p:nvPicPr>
          <p:cNvPr id="14" name="Imagen 13">
            <a:extLst>
              <a:ext uri="{FF2B5EF4-FFF2-40B4-BE49-F238E27FC236}">
                <a16:creationId xmlns:a16="http://schemas.microsoft.com/office/drawing/2014/main" id="{8B66FA60-3741-4333-BA25-F709A7A20DE5}"/>
              </a:ext>
            </a:extLst>
          </p:cNvPr>
          <p:cNvPicPr>
            <a:picLocks noChangeAspect="1"/>
          </p:cNvPicPr>
          <p:nvPr/>
        </p:nvPicPr>
        <p:blipFill>
          <a:blip r:embed="rId4"/>
          <a:stretch>
            <a:fillRect/>
          </a:stretch>
        </p:blipFill>
        <p:spPr>
          <a:xfrm>
            <a:off x="1866359" y="807783"/>
            <a:ext cx="864404" cy="864404"/>
          </a:xfrm>
          <a:prstGeom prst="rect">
            <a:avLst/>
          </a:prstGeom>
        </p:spPr>
      </p:pic>
      <p:pic>
        <p:nvPicPr>
          <p:cNvPr id="15" name="Imagen 14">
            <a:extLst>
              <a:ext uri="{FF2B5EF4-FFF2-40B4-BE49-F238E27FC236}">
                <a16:creationId xmlns:a16="http://schemas.microsoft.com/office/drawing/2014/main" id="{C1B064FB-1C8F-4FBA-B0B1-20DE4F942EEE}"/>
              </a:ext>
            </a:extLst>
          </p:cNvPr>
          <p:cNvPicPr>
            <a:picLocks noChangeAspect="1"/>
          </p:cNvPicPr>
          <p:nvPr/>
        </p:nvPicPr>
        <p:blipFill>
          <a:blip r:embed="rId5"/>
          <a:stretch>
            <a:fillRect/>
          </a:stretch>
        </p:blipFill>
        <p:spPr>
          <a:xfrm>
            <a:off x="3443749" y="1019198"/>
            <a:ext cx="1062040" cy="1062040"/>
          </a:xfrm>
          <a:prstGeom prst="rect">
            <a:avLst/>
          </a:prstGeom>
        </p:spPr>
      </p:pic>
      <p:pic>
        <p:nvPicPr>
          <p:cNvPr id="16" name="Imagen 15">
            <a:extLst>
              <a:ext uri="{FF2B5EF4-FFF2-40B4-BE49-F238E27FC236}">
                <a16:creationId xmlns:a16="http://schemas.microsoft.com/office/drawing/2014/main" id="{0A9C809B-81CB-49E6-9032-96BB9AE22D74}"/>
              </a:ext>
            </a:extLst>
          </p:cNvPr>
          <p:cNvPicPr>
            <a:picLocks noChangeAspect="1"/>
          </p:cNvPicPr>
          <p:nvPr/>
        </p:nvPicPr>
        <p:blipFill>
          <a:blip r:embed="rId6"/>
          <a:stretch>
            <a:fillRect/>
          </a:stretch>
        </p:blipFill>
        <p:spPr>
          <a:xfrm>
            <a:off x="5275036" y="885947"/>
            <a:ext cx="864404" cy="864404"/>
          </a:xfrm>
          <a:prstGeom prst="rect">
            <a:avLst/>
          </a:prstGeom>
        </p:spPr>
      </p:pic>
      <p:pic>
        <p:nvPicPr>
          <p:cNvPr id="18" name="Imagen 17">
            <a:extLst>
              <a:ext uri="{FF2B5EF4-FFF2-40B4-BE49-F238E27FC236}">
                <a16:creationId xmlns:a16="http://schemas.microsoft.com/office/drawing/2014/main" id="{4EA4F616-0BE5-4DC4-B864-EC7AAE8F1BDD}"/>
              </a:ext>
            </a:extLst>
          </p:cNvPr>
          <p:cNvPicPr>
            <a:picLocks noChangeAspect="1"/>
          </p:cNvPicPr>
          <p:nvPr/>
        </p:nvPicPr>
        <p:blipFill>
          <a:blip r:embed="rId7"/>
          <a:stretch>
            <a:fillRect/>
          </a:stretch>
        </p:blipFill>
        <p:spPr>
          <a:xfrm>
            <a:off x="6995793" y="913337"/>
            <a:ext cx="1257300" cy="809625"/>
          </a:xfrm>
          <a:prstGeom prst="rect">
            <a:avLst/>
          </a:prstGeom>
        </p:spPr>
      </p:pic>
      <p:pic>
        <p:nvPicPr>
          <p:cNvPr id="22" name="Imagen 21">
            <a:extLst>
              <a:ext uri="{FF2B5EF4-FFF2-40B4-BE49-F238E27FC236}">
                <a16:creationId xmlns:a16="http://schemas.microsoft.com/office/drawing/2014/main" id="{FFC8627F-DFB9-4880-A152-03B752922592}"/>
              </a:ext>
            </a:extLst>
          </p:cNvPr>
          <p:cNvPicPr>
            <a:picLocks noChangeAspect="1"/>
          </p:cNvPicPr>
          <p:nvPr/>
        </p:nvPicPr>
        <p:blipFill>
          <a:blip r:embed="rId8"/>
          <a:stretch>
            <a:fillRect/>
          </a:stretch>
        </p:blipFill>
        <p:spPr>
          <a:xfrm>
            <a:off x="498039" y="1877107"/>
            <a:ext cx="2176461" cy="883997"/>
          </a:xfrm>
          <a:prstGeom prst="rect">
            <a:avLst/>
          </a:prstGeom>
        </p:spPr>
      </p:pic>
      <p:pic>
        <p:nvPicPr>
          <p:cNvPr id="24" name="Imagen 23">
            <a:extLst>
              <a:ext uri="{FF2B5EF4-FFF2-40B4-BE49-F238E27FC236}">
                <a16:creationId xmlns:a16="http://schemas.microsoft.com/office/drawing/2014/main" id="{BBB06593-2C43-4B6C-9582-6FDFBA3E61FA}"/>
              </a:ext>
            </a:extLst>
          </p:cNvPr>
          <p:cNvPicPr>
            <a:picLocks noChangeAspect="1"/>
          </p:cNvPicPr>
          <p:nvPr/>
        </p:nvPicPr>
        <p:blipFill>
          <a:blip r:embed="rId9"/>
          <a:stretch>
            <a:fillRect/>
          </a:stretch>
        </p:blipFill>
        <p:spPr>
          <a:xfrm>
            <a:off x="498037" y="5090127"/>
            <a:ext cx="2176461" cy="877900"/>
          </a:xfrm>
          <a:prstGeom prst="rect">
            <a:avLst/>
          </a:prstGeom>
        </p:spPr>
      </p:pic>
      <p:sp>
        <p:nvSpPr>
          <p:cNvPr id="25" name="CuadroTexto 7">
            <a:extLst>
              <a:ext uri="{FF2B5EF4-FFF2-40B4-BE49-F238E27FC236}">
                <a16:creationId xmlns:a16="http://schemas.microsoft.com/office/drawing/2014/main" id="{05B82563-4CD5-49F2-9646-46F5FC8A70A3}"/>
              </a:ext>
            </a:extLst>
          </p:cNvPr>
          <p:cNvSpPr txBox="1"/>
          <p:nvPr/>
        </p:nvSpPr>
        <p:spPr>
          <a:xfrm>
            <a:off x="2967022" y="2149828"/>
            <a:ext cx="6259689" cy="338554"/>
          </a:xfrm>
          <a:prstGeom prst="rect">
            <a:avLst/>
          </a:prstGeom>
          <a:noFill/>
        </p:spPr>
        <p:txBody>
          <a:bodyPr wrap="square" rtlCol="0">
            <a:spAutoFit/>
          </a:bodyPr>
          <a:lstStyle/>
          <a:p>
            <a:r>
              <a:rPr lang="es-ES" sz="1600" dirty="0">
                <a:solidFill>
                  <a:srgbClr val="595959"/>
                </a:solidFill>
                <a:latin typeface="Trebuchet MS"/>
                <a:cs typeface="Trebuchet MS"/>
                <a:hlinkClick r:id="rId10"/>
              </a:rPr>
              <a:t>https://twitter.com/SprojectField</a:t>
            </a:r>
            <a:r>
              <a:rPr lang="es-ES" sz="1600" dirty="0">
                <a:solidFill>
                  <a:srgbClr val="595959"/>
                </a:solidFill>
                <a:latin typeface="Trebuchet MS"/>
                <a:cs typeface="Trebuchet MS"/>
              </a:rPr>
              <a:t> </a:t>
            </a:r>
          </a:p>
        </p:txBody>
      </p:sp>
      <p:sp>
        <p:nvSpPr>
          <p:cNvPr id="26" name="CuadroTexto 7">
            <a:extLst>
              <a:ext uri="{FF2B5EF4-FFF2-40B4-BE49-F238E27FC236}">
                <a16:creationId xmlns:a16="http://schemas.microsoft.com/office/drawing/2014/main" id="{E1A6BA8E-4C5B-4FCE-B8E3-10D7BD2A2B8C}"/>
              </a:ext>
            </a:extLst>
          </p:cNvPr>
          <p:cNvSpPr txBox="1"/>
          <p:nvPr/>
        </p:nvSpPr>
        <p:spPr>
          <a:xfrm>
            <a:off x="2925845" y="3082204"/>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1"/>
              </a:rPr>
              <a:t>https://www.linkedin.com/company/fields-project-erasmus/?viewAsMember=true</a:t>
            </a:r>
            <a:r>
              <a:rPr lang="es-ES" sz="1600" dirty="0">
                <a:solidFill>
                  <a:srgbClr val="595959"/>
                </a:solidFill>
                <a:latin typeface="Trebuchet MS"/>
                <a:cs typeface="Trebuchet MS"/>
              </a:rPr>
              <a:t>   </a:t>
            </a:r>
          </a:p>
        </p:txBody>
      </p:sp>
      <p:sp>
        <p:nvSpPr>
          <p:cNvPr id="27" name="CuadroTexto 7">
            <a:extLst>
              <a:ext uri="{FF2B5EF4-FFF2-40B4-BE49-F238E27FC236}">
                <a16:creationId xmlns:a16="http://schemas.microsoft.com/office/drawing/2014/main" id="{2491EDF4-C0B9-4102-BE4E-2FA836A105BA}"/>
              </a:ext>
            </a:extLst>
          </p:cNvPr>
          <p:cNvSpPr txBox="1"/>
          <p:nvPr/>
        </p:nvSpPr>
        <p:spPr>
          <a:xfrm>
            <a:off x="2967021" y="4042846"/>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2"/>
              </a:rPr>
              <a:t>https://www.facebook.com/Fields-Project-Erasmus-115331017260054</a:t>
            </a:r>
            <a:r>
              <a:rPr lang="es-ES" sz="1600" dirty="0">
                <a:solidFill>
                  <a:srgbClr val="595959"/>
                </a:solidFill>
                <a:latin typeface="Trebuchet MS"/>
                <a:cs typeface="Trebuchet MS"/>
              </a:rPr>
              <a:t> </a:t>
            </a:r>
          </a:p>
        </p:txBody>
      </p:sp>
      <p:sp>
        <p:nvSpPr>
          <p:cNvPr id="28" name="CuadroTexto 7">
            <a:extLst>
              <a:ext uri="{FF2B5EF4-FFF2-40B4-BE49-F238E27FC236}">
                <a16:creationId xmlns:a16="http://schemas.microsoft.com/office/drawing/2014/main" id="{9DAA7CE8-718D-4216-B6B6-858171598F0D}"/>
              </a:ext>
            </a:extLst>
          </p:cNvPr>
          <p:cNvSpPr txBox="1"/>
          <p:nvPr/>
        </p:nvSpPr>
        <p:spPr>
          <a:xfrm>
            <a:off x="2925845" y="5221443"/>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3"/>
              </a:rPr>
              <a:t>https://www.youtube.com/channel/UCKFCxHAmRdRLF9_axPy-eNg</a:t>
            </a:r>
            <a:r>
              <a:rPr lang="en-GB" sz="1600" dirty="0">
                <a:solidFill>
                  <a:srgbClr val="595959"/>
                </a:solidFill>
                <a:latin typeface="Trebuchet MS"/>
                <a:cs typeface="Trebuchet MS"/>
              </a:rPr>
              <a:t> </a:t>
            </a:r>
            <a:endParaRPr lang="es-ES" sz="1600" dirty="0">
              <a:solidFill>
                <a:srgbClr val="595959"/>
              </a:solidFill>
              <a:latin typeface="Trebuchet MS"/>
              <a:cs typeface="Trebuchet MS"/>
            </a:endParaRPr>
          </a:p>
        </p:txBody>
      </p:sp>
    </p:spTree>
    <p:extLst>
      <p:ext uri="{BB962C8B-B14F-4D97-AF65-F5344CB8AC3E}">
        <p14:creationId xmlns:p14="http://schemas.microsoft.com/office/powerpoint/2010/main" val="359430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29</a:t>
            </a:fld>
            <a:endParaRPr lang="en-US" dirty="0"/>
          </a:p>
        </p:txBody>
      </p:sp>
      <p:sp>
        <p:nvSpPr>
          <p:cNvPr id="5" name="Marcador de contenido 4">
            <a:extLst>
              <a:ext uri="{FF2B5EF4-FFF2-40B4-BE49-F238E27FC236}">
                <a16:creationId xmlns:a16="http://schemas.microsoft.com/office/drawing/2014/main" id="{461F9476-585E-4759-8812-B5D9A582C519}"/>
              </a:ext>
            </a:extLst>
          </p:cNvPr>
          <p:cNvSpPr txBox="1">
            <a:spLocks noGrp="1"/>
          </p:cNvSpPr>
          <p:nvPr>
            <p:ph idx="1"/>
          </p:nvPr>
        </p:nvSpPr>
        <p:spPr>
          <a:xfrm>
            <a:off x="628650" y="1216025"/>
            <a:ext cx="7886700" cy="4255524"/>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FIELDSproject - @SprojectFIELD</a:t>
            </a:r>
          </a:p>
          <a:p>
            <a:pPr marL="285750" indent="-285750">
              <a:buFont typeface="Arial" pitchFamily="34" charset="0"/>
              <a:buChar char="•"/>
            </a:pPr>
            <a:r>
              <a:rPr lang="en-GB" sz="1600" b="1" dirty="0">
                <a:solidFill>
                  <a:srgbClr val="FF0000"/>
                </a:solidFill>
                <a:latin typeface="Trebuchet MS"/>
                <a:cs typeface="Trebuchet MS"/>
              </a:rPr>
              <a:t>To be Followed by all partners - Promoted in partners accounts </a:t>
            </a:r>
          </a:p>
          <a:p>
            <a:pPr marL="285750" indent="-285750">
              <a:buFont typeface="Arial" pitchFamily="34" charset="0"/>
              <a:buChar char="•"/>
            </a:pPr>
            <a:r>
              <a:rPr lang="en-GB" sz="1600" dirty="0">
                <a:solidFill>
                  <a:srgbClr val="595959"/>
                </a:solidFill>
                <a:latin typeface="Trebuchet MS"/>
                <a:cs typeface="Trebuchet MS"/>
              </a:rPr>
              <a:t>News, pictures, events are published in English and/or partners languages</a:t>
            </a:r>
          </a:p>
          <a:p>
            <a:pPr marL="0" indent="0" algn="ctr">
              <a:buNone/>
            </a:pPr>
            <a:r>
              <a:rPr lang="en-GB" dirty="0">
                <a:solidFill>
                  <a:srgbClr val="595959"/>
                </a:solidFill>
                <a:effectLst/>
                <a:latin typeface="Trebuchet MS"/>
                <a:ea typeface="Times New Roman" panose="02020603050405020304" pitchFamily="18" charset="0"/>
              </a:rPr>
              <a:t>Up </a:t>
            </a:r>
            <a:r>
              <a:rPr lang="en-GB" dirty="0">
                <a:solidFill>
                  <a:srgbClr val="595959"/>
                </a:solidFill>
                <a:latin typeface="Trebuchet MS"/>
              </a:rPr>
              <a:t>today 179 followers -  100 publications</a:t>
            </a:r>
          </a:p>
          <a:p>
            <a:pPr marL="0" indent="0" algn="ctr">
              <a:buNone/>
            </a:pPr>
            <a:endParaRPr lang="en-GB" dirty="0">
              <a:solidFill>
                <a:srgbClr val="595959"/>
              </a:solidFill>
              <a:latin typeface="Trebuchet MS"/>
            </a:endParaRPr>
          </a:p>
          <a:p>
            <a:pPr marL="0" indent="0" algn="ctr">
              <a:buNone/>
            </a:pPr>
            <a:endParaRPr lang="en-GB" dirty="0">
              <a:solidFill>
                <a:srgbClr val="595959"/>
              </a:solidFill>
              <a:latin typeface="Trebuchet MS"/>
            </a:endParaRPr>
          </a:p>
          <a:p>
            <a:pPr marL="0" indent="0" algn="ctr">
              <a:buNone/>
            </a:pPr>
            <a:endParaRPr lang="en-GB" dirty="0">
              <a:solidFill>
                <a:srgbClr val="595959"/>
              </a:solidFill>
              <a:latin typeface="Trebuchet MS"/>
            </a:endParaRPr>
          </a:p>
          <a:p>
            <a:pPr marL="0" indent="0" algn="ctr">
              <a:buNone/>
            </a:pPr>
            <a:endParaRPr lang="en-GB" dirty="0">
              <a:solidFill>
                <a:srgbClr val="595959"/>
              </a:solidFill>
              <a:latin typeface="Trebuchet MS"/>
            </a:endParaRPr>
          </a:p>
          <a:p>
            <a:pPr marL="0" indent="0" algn="ctr">
              <a:buNone/>
            </a:pPr>
            <a:endParaRPr lang="en-GB" dirty="0">
              <a:solidFill>
                <a:srgbClr val="595959"/>
              </a:solidFill>
              <a:latin typeface="Trebuchet MS"/>
            </a:endParaRPr>
          </a:p>
          <a:p>
            <a:pPr marL="0" indent="0" algn="ctr">
              <a:buNone/>
            </a:pPr>
            <a:endParaRPr lang="en-GB" dirty="0">
              <a:solidFill>
                <a:srgbClr val="595959"/>
              </a:solidFill>
              <a:latin typeface="Trebuchet MS"/>
            </a:endParaRPr>
          </a:p>
          <a:p>
            <a:pPr marL="0" indent="0" algn="ctr">
              <a:buNone/>
            </a:pPr>
            <a:r>
              <a:rPr lang="en-GB" dirty="0">
                <a:solidFill>
                  <a:srgbClr val="595959"/>
                </a:solidFill>
                <a:latin typeface="Trebuchet MS"/>
              </a:rPr>
              <a:t> </a:t>
            </a:r>
          </a:p>
        </p:txBody>
      </p:sp>
      <p:pic>
        <p:nvPicPr>
          <p:cNvPr id="7" name="Imagen 6">
            <a:extLst>
              <a:ext uri="{FF2B5EF4-FFF2-40B4-BE49-F238E27FC236}">
                <a16:creationId xmlns:a16="http://schemas.microsoft.com/office/drawing/2014/main" id="{38E16112-9811-4602-831B-0CFA268DAE4E}"/>
              </a:ext>
            </a:extLst>
          </p:cNvPr>
          <p:cNvPicPr>
            <a:picLocks noChangeAspect="1"/>
          </p:cNvPicPr>
          <p:nvPr/>
        </p:nvPicPr>
        <p:blipFill>
          <a:blip r:embed="rId2"/>
          <a:stretch>
            <a:fillRect/>
          </a:stretch>
        </p:blipFill>
        <p:spPr>
          <a:xfrm>
            <a:off x="383727" y="132305"/>
            <a:ext cx="2170364" cy="877900"/>
          </a:xfrm>
          <a:prstGeom prst="rect">
            <a:avLst/>
          </a:prstGeom>
        </p:spPr>
      </p:pic>
      <p:pic>
        <p:nvPicPr>
          <p:cNvPr id="6" name="Imagen 5">
            <a:extLst>
              <a:ext uri="{FF2B5EF4-FFF2-40B4-BE49-F238E27FC236}">
                <a16:creationId xmlns:a16="http://schemas.microsoft.com/office/drawing/2014/main" id="{F6ED5204-D057-A387-7C8F-F34A6CBC0D8E}"/>
              </a:ext>
            </a:extLst>
          </p:cNvPr>
          <p:cNvPicPr>
            <a:picLocks noChangeAspect="1"/>
          </p:cNvPicPr>
          <p:nvPr/>
        </p:nvPicPr>
        <p:blipFill>
          <a:blip r:embed="rId3"/>
          <a:stretch>
            <a:fillRect/>
          </a:stretch>
        </p:blipFill>
        <p:spPr>
          <a:xfrm>
            <a:off x="766120" y="2832266"/>
            <a:ext cx="3626084" cy="3086620"/>
          </a:xfrm>
          <a:prstGeom prst="rect">
            <a:avLst/>
          </a:prstGeom>
        </p:spPr>
      </p:pic>
      <p:pic>
        <p:nvPicPr>
          <p:cNvPr id="9" name="Imagen 8">
            <a:extLst>
              <a:ext uri="{FF2B5EF4-FFF2-40B4-BE49-F238E27FC236}">
                <a16:creationId xmlns:a16="http://schemas.microsoft.com/office/drawing/2014/main" id="{CC6E229E-8F91-5F5F-FAFD-EC34B7DBDF32}"/>
              </a:ext>
            </a:extLst>
          </p:cNvPr>
          <p:cNvPicPr>
            <a:picLocks noChangeAspect="1"/>
          </p:cNvPicPr>
          <p:nvPr/>
        </p:nvPicPr>
        <p:blipFill>
          <a:blip r:embed="rId4"/>
          <a:stretch>
            <a:fillRect/>
          </a:stretch>
        </p:blipFill>
        <p:spPr>
          <a:xfrm>
            <a:off x="4751798" y="2832266"/>
            <a:ext cx="3961285" cy="3358984"/>
          </a:xfrm>
          <a:prstGeom prst="rect">
            <a:avLst/>
          </a:prstGeom>
        </p:spPr>
      </p:pic>
      <p:sp>
        <p:nvSpPr>
          <p:cNvPr id="10" name="Bocadillo nube: nube 9">
            <a:extLst>
              <a:ext uri="{FF2B5EF4-FFF2-40B4-BE49-F238E27FC236}">
                <a16:creationId xmlns:a16="http://schemas.microsoft.com/office/drawing/2014/main" id="{6DB199F5-BFF5-9814-002B-E2E463BFD33B}"/>
              </a:ext>
            </a:extLst>
          </p:cNvPr>
          <p:cNvSpPr/>
          <p:nvPr/>
        </p:nvSpPr>
        <p:spPr>
          <a:xfrm>
            <a:off x="5168862" y="500467"/>
            <a:ext cx="1878227"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158173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solidFill>
                  <a:srgbClr val="2C8FCE"/>
                </a:solidFill>
              </a:rPr>
              <a:t>WP7 – task 7.2 </a:t>
            </a:r>
          </a:p>
        </p:txBody>
      </p:sp>
      <p:sp>
        <p:nvSpPr>
          <p:cNvPr id="8" name="Θέση περιεχομένου 7"/>
          <p:cNvSpPr>
            <a:spLocks noGrp="1"/>
          </p:cNvSpPr>
          <p:nvPr>
            <p:ph idx="1"/>
          </p:nvPr>
        </p:nvSpPr>
        <p:spPr/>
        <p:txBody>
          <a:bodyPr>
            <a:normAutofit lnSpcReduction="10000"/>
          </a:bodyPr>
          <a:lstStyle/>
          <a:p>
            <a:pPr marL="0" indent="0">
              <a:buNone/>
            </a:pPr>
            <a:r>
              <a:rPr lang="en-US" dirty="0"/>
              <a:t>Task Leader: FIAB</a:t>
            </a:r>
          </a:p>
          <a:p>
            <a:pPr marL="0" indent="0">
              <a:buNone/>
            </a:pPr>
            <a:r>
              <a:rPr lang="en-US" dirty="0"/>
              <a:t>Partners involved: all</a:t>
            </a:r>
          </a:p>
          <a:p>
            <a:pPr marL="0" indent="0">
              <a:buNone/>
            </a:pPr>
            <a:r>
              <a:rPr lang="en-US" dirty="0"/>
              <a:t>From month 1 to 48</a:t>
            </a:r>
          </a:p>
          <a:p>
            <a:pPr marL="0" indent="0">
              <a:buNone/>
            </a:pPr>
            <a:endParaRPr lang="en-US" dirty="0"/>
          </a:p>
          <a:p>
            <a:pPr algn="l"/>
            <a:r>
              <a:rPr lang="en-US" dirty="0"/>
              <a:t>The aim of communication and dissemination campaign is to ensure that the program will be spread effectively to the stakeholders</a:t>
            </a:r>
          </a:p>
          <a:p>
            <a:pPr marL="0" indent="0">
              <a:buNone/>
            </a:pPr>
            <a:endParaRPr lang="en-US" dirty="0"/>
          </a:p>
          <a:p>
            <a:pPr algn="l"/>
            <a:r>
              <a:rPr lang="en-US" dirty="0"/>
              <a:t>Main Objectives are to developed and implement this campaign to ensure broad awareness rising of the project outcomes to the target groups by creating dissemination material as website, leaflet, poster, newsletters, social media channels, by organizing workshops and conferences, by presenting the project in external conferences/meetings at national and international level and by the publication of FIELDS goals and outputs in specialized magazines. </a:t>
            </a:r>
          </a:p>
          <a:p>
            <a:pPr marL="0" indent="0" algn="l">
              <a:buNone/>
            </a:pPr>
            <a:r>
              <a:rPr lang="en-US" dirty="0"/>
              <a:t> </a:t>
            </a:r>
          </a:p>
          <a:p>
            <a:pPr marL="0" indent="0">
              <a:buNone/>
            </a:pPr>
            <a:endParaRPr lang="nb-NO" dirty="0"/>
          </a:p>
          <a:p>
            <a:pPr marL="0" indent="0">
              <a:buNone/>
            </a:pPr>
            <a:endParaRPr lang="en-US" dirty="0"/>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3</a:t>
            </a:fld>
            <a:endParaRPr lang="en-US"/>
          </a:p>
        </p:txBody>
      </p:sp>
    </p:spTree>
    <p:extLst>
      <p:ext uri="{BB962C8B-B14F-4D97-AF65-F5344CB8AC3E}">
        <p14:creationId xmlns:p14="http://schemas.microsoft.com/office/powerpoint/2010/main" val="376290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FB3274D-8126-4937-AE1A-C10F93D8DF84}"/>
              </a:ext>
            </a:extLst>
          </p:cNvPr>
          <p:cNvPicPr>
            <a:picLocks noGrp="1" noChangeAspect="1"/>
          </p:cNvPicPr>
          <p:nvPr>
            <p:ph idx="1"/>
          </p:nvPr>
        </p:nvPicPr>
        <p:blipFill>
          <a:blip r:embed="rId2"/>
          <a:stretch>
            <a:fillRect/>
          </a:stretch>
        </p:blipFill>
        <p:spPr>
          <a:xfrm>
            <a:off x="246299" y="245003"/>
            <a:ext cx="2176461" cy="883997"/>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30</a:t>
            </a:fld>
            <a:endParaRPr lang="en-US" dirty="0"/>
          </a:p>
        </p:txBody>
      </p:sp>
      <p:sp>
        <p:nvSpPr>
          <p:cNvPr id="5" name="Marcador de contenido 4">
            <a:extLst>
              <a:ext uri="{FF2B5EF4-FFF2-40B4-BE49-F238E27FC236}">
                <a16:creationId xmlns:a16="http://schemas.microsoft.com/office/drawing/2014/main" id="{ABD57F6A-40BF-58F6-8F79-CA5D9626EA48}"/>
              </a:ext>
            </a:extLst>
          </p:cNvPr>
          <p:cNvSpPr txBox="1">
            <a:spLocks/>
          </p:cNvSpPr>
          <p:nvPr/>
        </p:nvSpPr>
        <p:spPr>
          <a:xfrm>
            <a:off x="628650" y="1216025"/>
            <a:ext cx="7886700" cy="4071884"/>
          </a:xfrm>
          <a:prstGeom prst="rect">
            <a:avLst/>
          </a:prstGeom>
          <a:noFill/>
        </p:spPr>
        <p:txBody>
          <a:bodyPr wrap="square" rtlCol="0">
            <a:sp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600" dirty="0">
                <a:solidFill>
                  <a:srgbClr val="595959"/>
                </a:solidFill>
                <a:latin typeface="Trebuchet MS"/>
              </a:rPr>
              <a:t>FIELDS PROJECT – ERASMUS+ </a:t>
            </a:r>
            <a:r>
              <a:rPr lang="en-GB" sz="1600" dirty="0">
                <a:solidFill>
                  <a:srgbClr val="595959"/>
                </a:solidFill>
                <a:latin typeface="Trebuchet MS"/>
                <a:hlinkClick r:id="rId3"/>
              </a:rPr>
              <a:t>https://www.linkedin.com/company/fields-project-erasmus/</a:t>
            </a:r>
            <a:r>
              <a:rPr lang="en-GB" sz="1600" dirty="0">
                <a:solidFill>
                  <a:srgbClr val="595959"/>
                </a:solidFill>
                <a:latin typeface="Trebuchet MS"/>
              </a:rPr>
              <a:t>  </a:t>
            </a:r>
          </a:p>
          <a:p>
            <a:pPr marL="285750" indent="-285750"/>
            <a:r>
              <a:rPr lang="en-GB" sz="1600" b="1" dirty="0">
                <a:solidFill>
                  <a:srgbClr val="FF0000"/>
                </a:solidFill>
                <a:latin typeface="Trebuchet MS"/>
                <a:cs typeface="Trebuchet MS"/>
              </a:rPr>
              <a:t>To be Followed by all partners - Promoted in partners accounts </a:t>
            </a:r>
          </a:p>
          <a:p>
            <a:pPr marL="285750" indent="-285750"/>
            <a:r>
              <a:rPr lang="en-GB" sz="1600" dirty="0">
                <a:solidFill>
                  <a:srgbClr val="595959"/>
                </a:solidFill>
                <a:latin typeface="Trebuchet MS"/>
                <a:cs typeface="Trebuchet MS"/>
              </a:rPr>
              <a:t>News, pictures, events are published in English and/or partners languages</a:t>
            </a:r>
          </a:p>
          <a:p>
            <a:pPr marL="0" indent="0" algn="ctr">
              <a:buFont typeface="Arial" panose="020B0604020202020204" pitchFamily="34" charset="0"/>
              <a:buNone/>
            </a:pPr>
            <a:r>
              <a:rPr lang="en-GB" dirty="0">
                <a:solidFill>
                  <a:srgbClr val="595959"/>
                </a:solidFill>
                <a:latin typeface="Trebuchet MS"/>
                <a:ea typeface="Times New Roman" panose="02020603050405020304" pitchFamily="18" charset="0"/>
              </a:rPr>
              <a:t>Up </a:t>
            </a:r>
            <a:r>
              <a:rPr lang="en-GB" dirty="0">
                <a:solidFill>
                  <a:srgbClr val="595959"/>
                </a:solidFill>
                <a:latin typeface="Trebuchet MS"/>
              </a:rPr>
              <a:t>today 73 followers – +20 publications</a:t>
            </a:r>
          </a:p>
          <a:p>
            <a:pPr marL="0" indent="0" algn="ctr">
              <a:buFont typeface="Arial" panose="020B0604020202020204" pitchFamily="34" charset="0"/>
              <a:buNone/>
            </a:pPr>
            <a:endParaRPr lang="en-GB" dirty="0">
              <a:solidFill>
                <a:srgbClr val="595959"/>
              </a:solidFill>
              <a:latin typeface="Trebuchet MS"/>
            </a:endParaRPr>
          </a:p>
          <a:p>
            <a:pPr marL="0" indent="0" algn="ctr">
              <a:buFont typeface="Arial" panose="020B0604020202020204" pitchFamily="34" charset="0"/>
              <a:buNone/>
            </a:pPr>
            <a:endParaRPr lang="en-GB" dirty="0">
              <a:solidFill>
                <a:srgbClr val="595959"/>
              </a:solidFill>
              <a:latin typeface="Trebuchet MS"/>
            </a:endParaRPr>
          </a:p>
          <a:p>
            <a:pPr marL="0" indent="0" algn="ctr">
              <a:buFont typeface="Arial" panose="020B0604020202020204" pitchFamily="34" charset="0"/>
              <a:buNone/>
            </a:pPr>
            <a:endParaRPr lang="en-GB" dirty="0">
              <a:solidFill>
                <a:srgbClr val="595959"/>
              </a:solidFill>
              <a:latin typeface="Trebuchet MS"/>
            </a:endParaRPr>
          </a:p>
          <a:p>
            <a:pPr marL="0" indent="0" algn="ctr">
              <a:buFont typeface="Arial" panose="020B0604020202020204" pitchFamily="34" charset="0"/>
              <a:buNone/>
            </a:pPr>
            <a:endParaRPr lang="en-GB" dirty="0">
              <a:solidFill>
                <a:srgbClr val="595959"/>
              </a:solidFill>
              <a:latin typeface="Trebuchet MS"/>
            </a:endParaRPr>
          </a:p>
          <a:p>
            <a:pPr marL="0" indent="0" algn="ctr">
              <a:buFont typeface="Arial" panose="020B0604020202020204" pitchFamily="34" charset="0"/>
              <a:buNone/>
            </a:pPr>
            <a:endParaRPr lang="en-GB" dirty="0">
              <a:solidFill>
                <a:srgbClr val="595959"/>
              </a:solidFill>
              <a:latin typeface="Trebuchet MS"/>
            </a:endParaRPr>
          </a:p>
          <a:p>
            <a:pPr marL="0" indent="0" algn="ctr">
              <a:buFont typeface="Arial" panose="020B0604020202020204" pitchFamily="34" charset="0"/>
              <a:buNone/>
            </a:pPr>
            <a:r>
              <a:rPr lang="en-GB" dirty="0">
                <a:solidFill>
                  <a:srgbClr val="595959"/>
                </a:solidFill>
                <a:latin typeface="Trebuchet MS"/>
              </a:rPr>
              <a:t> </a:t>
            </a:r>
          </a:p>
        </p:txBody>
      </p:sp>
      <p:pic>
        <p:nvPicPr>
          <p:cNvPr id="3" name="Imagen 2">
            <a:extLst>
              <a:ext uri="{FF2B5EF4-FFF2-40B4-BE49-F238E27FC236}">
                <a16:creationId xmlns:a16="http://schemas.microsoft.com/office/drawing/2014/main" id="{D3D3533F-4807-5157-8C21-08C1BF19F6DB}"/>
              </a:ext>
            </a:extLst>
          </p:cNvPr>
          <p:cNvPicPr>
            <a:picLocks noChangeAspect="1"/>
          </p:cNvPicPr>
          <p:nvPr/>
        </p:nvPicPr>
        <p:blipFill>
          <a:blip r:embed="rId4"/>
          <a:stretch>
            <a:fillRect/>
          </a:stretch>
        </p:blipFill>
        <p:spPr>
          <a:xfrm>
            <a:off x="80318" y="2756634"/>
            <a:ext cx="5022507" cy="2505413"/>
          </a:xfrm>
          <a:prstGeom prst="rect">
            <a:avLst/>
          </a:prstGeom>
        </p:spPr>
      </p:pic>
      <p:pic>
        <p:nvPicPr>
          <p:cNvPr id="9" name="Imagen 8">
            <a:extLst>
              <a:ext uri="{FF2B5EF4-FFF2-40B4-BE49-F238E27FC236}">
                <a16:creationId xmlns:a16="http://schemas.microsoft.com/office/drawing/2014/main" id="{7B07933C-119B-435A-A252-7B5E2C84A0D8}"/>
              </a:ext>
            </a:extLst>
          </p:cNvPr>
          <p:cNvPicPr>
            <a:picLocks noChangeAspect="1"/>
          </p:cNvPicPr>
          <p:nvPr/>
        </p:nvPicPr>
        <p:blipFill>
          <a:blip r:embed="rId5"/>
          <a:stretch>
            <a:fillRect/>
          </a:stretch>
        </p:blipFill>
        <p:spPr>
          <a:xfrm>
            <a:off x="5102825" y="2966077"/>
            <a:ext cx="3713131" cy="2985186"/>
          </a:xfrm>
          <a:prstGeom prst="rect">
            <a:avLst/>
          </a:prstGeom>
        </p:spPr>
      </p:pic>
      <p:sp>
        <p:nvSpPr>
          <p:cNvPr id="7" name="Bocadillo nube: nube 6">
            <a:extLst>
              <a:ext uri="{FF2B5EF4-FFF2-40B4-BE49-F238E27FC236}">
                <a16:creationId xmlns:a16="http://schemas.microsoft.com/office/drawing/2014/main" id="{ACBBEBEE-1DE0-9377-CB2B-48B294119451}"/>
              </a:ext>
            </a:extLst>
          </p:cNvPr>
          <p:cNvSpPr/>
          <p:nvPr/>
        </p:nvSpPr>
        <p:spPr>
          <a:xfrm>
            <a:off x="5782128" y="253541"/>
            <a:ext cx="1878227"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166789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31</a:t>
            </a:fld>
            <a:endParaRPr lang="en-US" dirty="0"/>
          </a:p>
        </p:txBody>
      </p:sp>
      <p:pic>
        <p:nvPicPr>
          <p:cNvPr id="5" name="Imagen 4">
            <a:extLst>
              <a:ext uri="{FF2B5EF4-FFF2-40B4-BE49-F238E27FC236}">
                <a16:creationId xmlns:a16="http://schemas.microsoft.com/office/drawing/2014/main" id="{B95B44A2-A37F-4E08-A847-C86F533EFA9E}"/>
              </a:ext>
            </a:extLst>
          </p:cNvPr>
          <p:cNvPicPr>
            <a:picLocks noChangeAspect="1"/>
          </p:cNvPicPr>
          <p:nvPr/>
        </p:nvPicPr>
        <p:blipFill>
          <a:blip r:embed="rId2"/>
          <a:stretch>
            <a:fillRect/>
          </a:stretch>
        </p:blipFill>
        <p:spPr>
          <a:xfrm>
            <a:off x="221585" y="234494"/>
            <a:ext cx="2176461" cy="877900"/>
          </a:xfrm>
          <a:prstGeom prst="rect">
            <a:avLst/>
          </a:prstGeom>
        </p:spPr>
      </p:pic>
      <p:sp>
        <p:nvSpPr>
          <p:cNvPr id="3" name="Marcador de contenido 2">
            <a:extLst>
              <a:ext uri="{FF2B5EF4-FFF2-40B4-BE49-F238E27FC236}">
                <a16:creationId xmlns:a16="http://schemas.microsoft.com/office/drawing/2014/main" id="{9ED61546-05D6-7D7E-DEC2-C9AE38B1AB8B}"/>
              </a:ext>
            </a:extLst>
          </p:cNvPr>
          <p:cNvSpPr>
            <a:spLocks noGrp="1"/>
          </p:cNvSpPr>
          <p:nvPr>
            <p:ph idx="1"/>
          </p:nvPr>
        </p:nvSpPr>
        <p:spPr/>
        <p:txBody>
          <a:bodyPr/>
          <a:lstStyle/>
          <a:p>
            <a:endParaRPr lang="en-GB" sz="2000" dirty="0">
              <a:effectLst/>
              <a:latin typeface="Arial" panose="020B0604020202020204" pitchFamily="34" charset="0"/>
              <a:ea typeface="Times New Roman" panose="02020603050405020304" pitchFamily="18" charset="0"/>
            </a:endParaRPr>
          </a:p>
          <a:p>
            <a:pPr marL="0" indent="0">
              <a:buNone/>
            </a:pPr>
            <a:r>
              <a:rPr lang="en-GB" dirty="0">
                <a:ea typeface="Times New Roman" panose="02020603050405020304" pitchFamily="18" charset="0"/>
              </a:rPr>
              <a:t>FIELDS PROJECT ERASMUS</a:t>
            </a:r>
          </a:p>
          <a:p>
            <a:pPr marL="0" indent="0">
              <a:buNone/>
            </a:pPr>
            <a:r>
              <a:rPr lang="en-GB" sz="2000" dirty="0">
                <a:effectLst/>
                <a:latin typeface="Arial" panose="020B0604020202020204" pitchFamily="34" charset="0"/>
                <a:ea typeface="Times New Roman" panose="02020603050405020304" pitchFamily="18" charset="0"/>
                <a:hlinkClick r:id="rId3"/>
              </a:rPr>
              <a:t>https://www.facebook.com/fieldsproject.erasmus.1</a:t>
            </a:r>
            <a:endParaRPr lang="en-GB" sz="2000" dirty="0">
              <a:effectLst/>
              <a:latin typeface="Arial" panose="020B0604020202020204" pitchFamily="34" charset="0"/>
              <a:ea typeface="Times New Roman" panose="02020603050405020304" pitchFamily="18" charset="0"/>
            </a:endParaRPr>
          </a:p>
          <a:p>
            <a:pPr marL="0" indent="0">
              <a:buNone/>
            </a:pPr>
            <a:r>
              <a:rPr lang="en-GB" sz="2000" b="1" dirty="0">
                <a:solidFill>
                  <a:srgbClr val="FF0000"/>
                </a:solidFill>
                <a:latin typeface="Trebuchet MS"/>
                <a:cs typeface="Trebuchet MS"/>
              </a:rPr>
              <a:t>To be Followed by all partners - Promoted in partners accounts </a:t>
            </a:r>
          </a:p>
          <a:p>
            <a:pPr marL="0" indent="0">
              <a:buNone/>
            </a:pPr>
            <a:r>
              <a:rPr lang="en-GB" dirty="0">
                <a:solidFill>
                  <a:srgbClr val="595959"/>
                </a:solidFill>
                <a:latin typeface="Trebuchet MS"/>
                <a:ea typeface="Times New Roman" panose="02020603050405020304" pitchFamily="18" charset="0"/>
              </a:rPr>
              <a:t>Up </a:t>
            </a:r>
            <a:r>
              <a:rPr lang="en-GB" dirty="0">
                <a:solidFill>
                  <a:srgbClr val="595959"/>
                </a:solidFill>
                <a:latin typeface="Trebuchet MS"/>
              </a:rPr>
              <a:t>today 23 followers – +15publications</a:t>
            </a:r>
          </a:p>
          <a:p>
            <a:pPr marL="0" indent="0">
              <a:buNone/>
            </a:pPr>
            <a:endParaRPr lang="en-GB" sz="2000" b="1" dirty="0">
              <a:solidFill>
                <a:srgbClr val="FF0000"/>
              </a:solidFill>
              <a:latin typeface="Trebuchet MS"/>
              <a:cs typeface="Trebuchet MS"/>
            </a:endParaRPr>
          </a:p>
          <a:p>
            <a:pPr marL="0" indent="0">
              <a:buNone/>
            </a:pPr>
            <a:r>
              <a:rPr lang="en-GB" sz="2000" dirty="0">
                <a:effectLst/>
                <a:latin typeface="Arial" panose="020B0604020202020204" pitchFamily="34" charset="0"/>
                <a:ea typeface="Times New Roman" panose="02020603050405020304" pitchFamily="18" charset="0"/>
              </a:rPr>
              <a:t> </a:t>
            </a:r>
          </a:p>
          <a:p>
            <a:pPr marL="0" indent="0">
              <a:buNone/>
            </a:pPr>
            <a:endParaRPr lang="en-GB" dirty="0"/>
          </a:p>
        </p:txBody>
      </p:sp>
      <p:pic>
        <p:nvPicPr>
          <p:cNvPr id="7" name="Imagen 6">
            <a:extLst>
              <a:ext uri="{FF2B5EF4-FFF2-40B4-BE49-F238E27FC236}">
                <a16:creationId xmlns:a16="http://schemas.microsoft.com/office/drawing/2014/main" id="{21150150-AA65-E94B-69CE-FA9155C50DAD}"/>
              </a:ext>
            </a:extLst>
          </p:cNvPr>
          <p:cNvPicPr>
            <a:picLocks noChangeAspect="1"/>
          </p:cNvPicPr>
          <p:nvPr/>
        </p:nvPicPr>
        <p:blipFill>
          <a:blip r:embed="rId4"/>
          <a:stretch>
            <a:fillRect/>
          </a:stretch>
        </p:blipFill>
        <p:spPr>
          <a:xfrm>
            <a:off x="853452" y="2956123"/>
            <a:ext cx="6745954" cy="3020727"/>
          </a:xfrm>
          <a:prstGeom prst="rect">
            <a:avLst/>
          </a:prstGeom>
        </p:spPr>
      </p:pic>
      <p:sp>
        <p:nvSpPr>
          <p:cNvPr id="6" name="Bocadillo nube: nube 5">
            <a:extLst>
              <a:ext uri="{FF2B5EF4-FFF2-40B4-BE49-F238E27FC236}">
                <a16:creationId xmlns:a16="http://schemas.microsoft.com/office/drawing/2014/main" id="{4F210ED1-6A79-4DE8-D85C-3E322C72FECA}"/>
              </a:ext>
            </a:extLst>
          </p:cNvPr>
          <p:cNvSpPr/>
          <p:nvPr/>
        </p:nvSpPr>
        <p:spPr>
          <a:xfrm>
            <a:off x="5317144" y="862633"/>
            <a:ext cx="1878227"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3299788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32</a:t>
            </a:fld>
            <a:endParaRPr lang="en-US" dirty="0"/>
          </a:p>
        </p:txBody>
      </p:sp>
      <p:pic>
        <p:nvPicPr>
          <p:cNvPr id="6" name="Imagen 5">
            <a:extLst>
              <a:ext uri="{FF2B5EF4-FFF2-40B4-BE49-F238E27FC236}">
                <a16:creationId xmlns:a16="http://schemas.microsoft.com/office/drawing/2014/main" id="{27ADDBC5-7576-4448-A69C-D63AB2CB5C43}"/>
              </a:ext>
            </a:extLst>
          </p:cNvPr>
          <p:cNvPicPr>
            <a:picLocks noChangeAspect="1"/>
          </p:cNvPicPr>
          <p:nvPr/>
        </p:nvPicPr>
        <p:blipFill>
          <a:blip r:embed="rId2"/>
          <a:stretch>
            <a:fillRect/>
          </a:stretch>
        </p:blipFill>
        <p:spPr>
          <a:xfrm>
            <a:off x="409985" y="350304"/>
            <a:ext cx="2170364" cy="877900"/>
          </a:xfrm>
          <a:prstGeom prst="rect">
            <a:avLst/>
          </a:prstGeom>
        </p:spPr>
      </p:pic>
      <p:sp>
        <p:nvSpPr>
          <p:cNvPr id="3" name="Marcador de contenido 2">
            <a:extLst>
              <a:ext uri="{FF2B5EF4-FFF2-40B4-BE49-F238E27FC236}">
                <a16:creationId xmlns:a16="http://schemas.microsoft.com/office/drawing/2014/main" id="{B627B421-7C65-FDF5-E4B6-D479AAF8CD44}"/>
              </a:ext>
            </a:extLst>
          </p:cNvPr>
          <p:cNvSpPr>
            <a:spLocks noGrp="1"/>
          </p:cNvSpPr>
          <p:nvPr>
            <p:ph idx="1"/>
          </p:nvPr>
        </p:nvSpPr>
        <p:spPr/>
        <p:txBody>
          <a:bodyPr/>
          <a:lstStyle/>
          <a:p>
            <a:endParaRPr lang="es-ES" dirty="0"/>
          </a:p>
          <a:p>
            <a:pPr marL="0" indent="0">
              <a:buNone/>
            </a:pPr>
            <a:r>
              <a:rPr lang="en-GB" dirty="0">
                <a:solidFill>
                  <a:srgbClr val="595959"/>
                </a:solidFill>
                <a:latin typeface="Trebuchet MS"/>
              </a:rPr>
              <a:t>Fields Project Erasmus</a:t>
            </a:r>
          </a:p>
          <a:p>
            <a:pPr marL="0" indent="0">
              <a:buNone/>
            </a:pPr>
            <a:r>
              <a:rPr lang="en-GB" dirty="0"/>
              <a:t> </a:t>
            </a:r>
            <a:r>
              <a:rPr lang="en-GB" sz="2000" dirty="0">
                <a:effectLst/>
                <a:latin typeface="Arial" panose="020B0604020202020204" pitchFamily="34" charset="0"/>
                <a:ea typeface="Times New Roman" panose="02020603050405020304" pitchFamily="18" charset="0"/>
                <a:hlinkClick r:id="rId3"/>
              </a:rPr>
              <a:t>https://www.youtube.com/channel/UCKFCxHAmRdRLF9_axPy-eNg</a:t>
            </a:r>
            <a:r>
              <a:rPr lang="en-GB" sz="2000" dirty="0">
                <a:effectLst/>
                <a:latin typeface="Arial" panose="020B0604020202020204" pitchFamily="34" charset="0"/>
                <a:ea typeface="Times New Roman" panose="02020603050405020304" pitchFamily="18" charset="0"/>
              </a:rPr>
              <a:t>  </a:t>
            </a:r>
          </a:p>
          <a:p>
            <a:pPr marL="0" indent="0">
              <a:buNone/>
            </a:pPr>
            <a:r>
              <a:rPr lang="en-GB" b="1" dirty="0">
                <a:solidFill>
                  <a:srgbClr val="FF0000"/>
                </a:solidFill>
                <a:latin typeface="Trebuchet MS"/>
                <a:cs typeface="Trebuchet MS"/>
              </a:rPr>
              <a:t>To be f</a:t>
            </a:r>
            <a:r>
              <a:rPr lang="en-GB" sz="2000" b="1" dirty="0">
                <a:solidFill>
                  <a:srgbClr val="FF0000"/>
                </a:solidFill>
                <a:latin typeface="Trebuchet MS"/>
                <a:cs typeface="Trebuchet MS"/>
              </a:rPr>
              <a:t>ollowed by all partners - Promoted in partners accounts </a:t>
            </a:r>
          </a:p>
          <a:p>
            <a:pPr marL="0" indent="0">
              <a:buNone/>
            </a:pPr>
            <a:r>
              <a:rPr lang="en-GB" dirty="0">
                <a:solidFill>
                  <a:srgbClr val="595959"/>
                </a:solidFill>
                <a:latin typeface="Trebuchet MS"/>
              </a:rPr>
              <a:t>Up today 10 subscribers and 8 videos uploaded; it will be updated during the creation of training material and interviews with the trainers and trainees.</a:t>
            </a:r>
            <a:endParaRPr lang="it-IT" dirty="0">
              <a:solidFill>
                <a:srgbClr val="595959"/>
              </a:solidFill>
              <a:latin typeface="Trebuchet MS"/>
            </a:endParaRPr>
          </a:p>
          <a:p>
            <a:pPr marL="0" indent="0">
              <a:buNone/>
            </a:pPr>
            <a:endParaRPr lang="en-GB" sz="2000" b="1" dirty="0">
              <a:solidFill>
                <a:srgbClr val="FF0000"/>
              </a:solidFill>
              <a:latin typeface="Trebuchet MS"/>
              <a:cs typeface="Trebuchet MS"/>
            </a:endParaRPr>
          </a:p>
          <a:p>
            <a:pPr marL="0" indent="0">
              <a:buNone/>
            </a:pPr>
            <a:endParaRPr lang="es-ES" dirty="0"/>
          </a:p>
        </p:txBody>
      </p:sp>
      <p:pic>
        <p:nvPicPr>
          <p:cNvPr id="10" name="Imagen 9">
            <a:extLst>
              <a:ext uri="{FF2B5EF4-FFF2-40B4-BE49-F238E27FC236}">
                <a16:creationId xmlns:a16="http://schemas.microsoft.com/office/drawing/2014/main" id="{D75F35D2-3D95-A756-1626-FCF32714AB3D}"/>
              </a:ext>
            </a:extLst>
          </p:cNvPr>
          <p:cNvPicPr>
            <a:picLocks noChangeAspect="1"/>
          </p:cNvPicPr>
          <p:nvPr/>
        </p:nvPicPr>
        <p:blipFill>
          <a:blip r:embed="rId4"/>
          <a:stretch>
            <a:fillRect/>
          </a:stretch>
        </p:blipFill>
        <p:spPr>
          <a:xfrm>
            <a:off x="718236" y="3557903"/>
            <a:ext cx="7797114" cy="2197777"/>
          </a:xfrm>
          <a:prstGeom prst="rect">
            <a:avLst/>
          </a:prstGeom>
        </p:spPr>
      </p:pic>
      <p:sp>
        <p:nvSpPr>
          <p:cNvPr id="7" name="Bocadillo nube: nube 6">
            <a:extLst>
              <a:ext uri="{FF2B5EF4-FFF2-40B4-BE49-F238E27FC236}">
                <a16:creationId xmlns:a16="http://schemas.microsoft.com/office/drawing/2014/main" id="{650A168B-D37B-3CA0-9D1E-D69D1F268C21}"/>
              </a:ext>
            </a:extLst>
          </p:cNvPr>
          <p:cNvSpPr/>
          <p:nvPr/>
        </p:nvSpPr>
        <p:spPr>
          <a:xfrm>
            <a:off x="4143251" y="789254"/>
            <a:ext cx="1878227"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50153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B90DA-4338-42AE-9DEF-76E054116C67}"/>
              </a:ext>
            </a:extLst>
          </p:cNvPr>
          <p:cNvSpPr>
            <a:spLocks noGrp="1"/>
          </p:cNvSpPr>
          <p:nvPr>
            <p:ph type="title"/>
          </p:nvPr>
        </p:nvSpPr>
        <p:spPr>
          <a:xfrm>
            <a:off x="271849" y="248749"/>
            <a:ext cx="8243501" cy="540960"/>
          </a:xfrm>
        </p:spPr>
        <p:txBody>
          <a:bodyPr/>
          <a:lstStyle/>
          <a:p>
            <a:r>
              <a:rPr lang="es-ES" sz="2800" b="1" dirty="0"/>
              <a:t>NEXT ACTIVITIES TO FOSTER DISSEMINATION </a:t>
            </a:r>
            <a:br>
              <a:rPr lang="es-ES" sz="2800" b="1" dirty="0"/>
            </a:br>
            <a:endParaRPr lang="es-ES_tradnl" dirty="0"/>
          </a:p>
        </p:txBody>
      </p:sp>
      <p:sp>
        <p:nvSpPr>
          <p:cNvPr id="3" name="Marcador de contenido 2">
            <a:extLst>
              <a:ext uri="{FF2B5EF4-FFF2-40B4-BE49-F238E27FC236}">
                <a16:creationId xmlns:a16="http://schemas.microsoft.com/office/drawing/2014/main" id="{22024396-EAF9-4F2E-B4DE-524F2A67FA9B}"/>
              </a:ext>
            </a:extLst>
          </p:cNvPr>
          <p:cNvSpPr>
            <a:spLocks noGrp="1"/>
          </p:cNvSpPr>
          <p:nvPr>
            <p:ph idx="1"/>
          </p:nvPr>
        </p:nvSpPr>
        <p:spPr>
          <a:xfrm>
            <a:off x="450249" y="789709"/>
            <a:ext cx="7886700" cy="5641570"/>
          </a:xfrm>
        </p:spPr>
        <p:style>
          <a:lnRef idx="2">
            <a:schemeClr val="accent2"/>
          </a:lnRef>
          <a:fillRef idx="1">
            <a:schemeClr val="lt1"/>
          </a:fillRef>
          <a:effectRef idx="0">
            <a:schemeClr val="accent2"/>
          </a:effectRef>
          <a:fontRef idx="minor">
            <a:schemeClr val="dk1"/>
          </a:fontRef>
        </p:style>
        <p:txBody>
          <a:bodyPr/>
          <a:lstStyle/>
          <a:p>
            <a:pPr marL="285750" indent="-285750">
              <a:buFont typeface="Arial" panose="020B0604020202020204" pitchFamily="34" charset="0"/>
              <a:buChar char="•"/>
            </a:pPr>
            <a:r>
              <a:rPr lang="es-ES" b="1" dirty="0"/>
              <a:t>#3 NEWSLETTER </a:t>
            </a:r>
            <a:endParaRPr lang="es-ES" dirty="0"/>
          </a:p>
          <a:p>
            <a:pPr marL="285750" indent="-285750">
              <a:buFont typeface="Arial" panose="020B0604020202020204" pitchFamily="34" charset="0"/>
              <a:buChar char="•"/>
            </a:pPr>
            <a:r>
              <a:rPr lang="en-GB" b="1" dirty="0"/>
              <a:t>YouTube</a:t>
            </a:r>
          </a:p>
          <a:p>
            <a:pPr marL="0" indent="0">
              <a:buNone/>
            </a:pPr>
            <a:r>
              <a:rPr lang="en-GB" dirty="0"/>
              <a:t>Short videos from partners presenting the project and their institution involvement</a:t>
            </a:r>
          </a:p>
          <a:p>
            <a:pPr marL="0" indent="0">
              <a:buNone/>
            </a:pPr>
            <a:r>
              <a:rPr lang="en-GB" dirty="0"/>
              <a:t>Videos during training sessions</a:t>
            </a:r>
          </a:p>
          <a:p>
            <a:pPr marL="285750" indent="-285750">
              <a:buFont typeface="Arial" panose="020B0604020202020204" pitchFamily="34" charset="0"/>
              <a:buChar char="•"/>
            </a:pPr>
            <a:r>
              <a:rPr lang="en-GB" b="1" dirty="0"/>
              <a:t>NEXT PARTICIATION IN CONFERENCES? </a:t>
            </a:r>
            <a:r>
              <a:rPr lang="es-ES_tradnl" dirty="0"/>
              <a:t>             </a:t>
            </a:r>
          </a:p>
          <a:p>
            <a:pPr marL="285750" indent="-285750">
              <a:buFont typeface="Arial" panose="020B0604020202020204" pitchFamily="34" charset="0"/>
              <a:buChar char="•"/>
            </a:pPr>
            <a:endParaRPr lang="es-ES_tradnl" dirty="0"/>
          </a:p>
          <a:p>
            <a:pPr algn="ctr"/>
            <a:r>
              <a:rPr lang="es-ES_tradnl" sz="2400" b="1" dirty="0"/>
              <a:t>FIELDS SOCIAL MEDIA CHANNELS</a:t>
            </a:r>
          </a:p>
          <a:p>
            <a:pPr marL="0" indent="0">
              <a:buNone/>
            </a:pPr>
            <a:r>
              <a:rPr lang="es-ES_tradnl" b="1" dirty="0" err="1">
                <a:solidFill>
                  <a:srgbClr val="FF0000"/>
                </a:solidFill>
              </a:rPr>
              <a:t>All</a:t>
            </a:r>
            <a:r>
              <a:rPr lang="es-ES_tradnl" b="1" dirty="0">
                <a:solidFill>
                  <a:srgbClr val="FF0000"/>
                </a:solidFill>
              </a:rPr>
              <a:t> </a:t>
            </a:r>
            <a:r>
              <a:rPr lang="es-ES_tradnl" b="1" dirty="0" err="1">
                <a:solidFill>
                  <a:srgbClr val="FF0000"/>
                </a:solidFill>
              </a:rPr>
              <a:t>partners</a:t>
            </a:r>
            <a:r>
              <a:rPr lang="es-ES_tradnl" b="1" dirty="0">
                <a:solidFill>
                  <a:srgbClr val="FF0000"/>
                </a:solidFill>
              </a:rPr>
              <a:t> are </a:t>
            </a:r>
            <a:r>
              <a:rPr lang="es-ES_tradnl" b="1" dirty="0" err="1">
                <a:solidFill>
                  <a:srgbClr val="FF0000"/>
                </a:solidFill>
              </a:rPr>
              <a:t>requested</a:t>
            </a:r>
            <a:r>
              <a:rPr lang="es-ES_tradnl" b="1" dirty="0">
                <a:solidFill>
                  <a:srgbClr val="FF0000"/>
                </a:solidFill>
              </a:rPr>
              <a:t> </a:t>
            </a:r>
            <a:r>
              <a:rPr lang="es-ES_tradnl" b="1" dirty="0" err="1">
                <a:solidFill>
                  <a:srgbClr val="FF0000"/>
                </a:solidFill>
              </a:rPr>
              <a:t>to</a:t>
            </a:r>
            <a:r>
              <a:rPr lang="es-ES_tradnl" b="1" dirty="0">
                <a:solidFill>
                  <a:srgbClr val="FF0000"/>
                </a:solidFill>
              </a:rPr>
              <a:t> </a:t>
            </a:r>
            <a:r>
              <a:rPr lang="es-ES_tradnl" b="1" dirty="0" err="1">
                <a:solidFill>
                  <a:srgbClr val="FF0000"/>
                </a:solidFill>
              </a:rPr>
              <a:t>interact</a:t>
            </a:r>
            <a:r>
              <a:rPr lang="es-ES_tradnl" b="1" dirty="0">
                <a:solidFill>
                  <a:srgbClr val="FF0000"/>
                </a:solidFill>
              </a:rPr>
              <a:t> in FIELDS social media, </a:t>
            </a:r>
            <a:r>
              <a:rPr lang="es-ES_tradnl" b="1" dirty="0" err="1">
                <a:solidFill>
                  <a:srgbClr val="FF0000"/>
                </a:solidFill>
              </a:rPr>
              <a:t>to</a:t>
            </a:r>
            <a:r>
              <a:rPr lang="es-ES_tradnl" b="1" dirty="0">
                <a:solidFill>
                  <a:srgbClr val="FF0000"/>
                </a:solidFill>
              </a:rPr>
              <a:t> </a:t>
            </a:r>
            <a:r>
              <a:rPr lang="es-ES_tradnl" b="1" dirty="0" err="1">
                <a:solidFill>
                  <a:srgbClr val="FF0000"/>
                </a:solidFill>
              </a:rPr>
              <a:t>follow</a:t>
            </a:r>
            <a:r>
              <a:rPr lang="es-ES_tradnl" b="1" dirty="0">
                <a:solidFill>
                  <a:srgbClr val="FF0000"/>
                </a:solidFill>
              </a:rPr>
              <a:t> </a:t>
            </a:r>
            <a:r>
              <a:rPr lang="es-ES_tradnl" b="1" dirty="0" err="1">
                <a:solidFill>
                  <a:srgbClr val="FF0000"/>
                </a:solidFill>
              </a:rPr>
              <a:t>all</a:t>
            </a:r>
            <a:r>
              <a:rPr lang="es-ES_tradnl" b="1" dirty="0">
                <a:solidFill>
                  <a:srgbClr val="FF0000"/>
                </a:solidFill>
              </a:rPr>
              <a:t> </a:t>
            </a:r>
            <a:r>
              <a:rPr lang="es-ES_tradnl" b="1" dirty="0" err="1">
                <a:solidFill>
                  <a:srgbClr val="FF0000"/>
                </a:solidFill>
              </a:rPr>
              <a:t>of</a:t>
            </a:r>
            <a:r>
              <a:rPr lang="es-ES_tradnl" b="1" dirty="0">
                <a:solidFill>
                  <a:srgbClr val="FF0000"/>
                </a:solidFill>
              </a:rPr>
              <a:t> </a:t>
            </a:r>
            <a:r>
              <a:rPr lang="es-ES_tradnl" b="1" dirty="0" err="1">
                <a:solidFill>
                  <a:srgbClr val="FF0000"/>
                </a:solidFill>
              </a:rPr>
              <a:t>them</a:t>
            </a:r>
            <a:r>
              <a:rPr lang="es-ES_tradnl" b="1" dirty="0">
                <a:solidFill>
                  <a:srgbClr val="FF0000"/>
                </a:solidFill>
              </a:rPr>
              <a:t>, </a:t>
            </a:r>
            <a:r>
              <a:rPr lang="es-ES_tradnl" b="1" dirty="0" err="1">
                <a:solidFill>
                  <a:srgbClr val="FF0000"/>
                </a:solidFill>
              </a:rPr>
              <a:t>to</a:t>
            </a:r>
            <a:r>
              <a:rPr lang="es-ES_tradnl" b="1" dirty="0">
                <a:solidFill>
                  <a:srgbClr val="FF0000"/>
                </a:solidFill>
              </a:rPr>
              <a:t> </a:t>
            </a:r>
            <a:r>
              <a:rPr lang="es-ES_tradnl" b="1" dirty="0" err="1">
                <a:solidFill>
                  <a:srgbClr val="FF0000"/>
                </a:solidFill>
              </a:rPr>
              <a:t>name</a:t>
            </a:r>
            <a:r>
              <a:rPr lang="es-ES_tradnl" b="1" dirty="0">
                <a:solidFill>
                  <a:srgbClr val="FF0000"/>
                </a:solidFill>
              </a:rPr>
              <a:t> </a:t>
            </a:r>
            <a:r>
              <a:rPr lang="es-ES_tradnl" b="1" dirty="0" err="1">
                <a:solidFill>
                  <a:srgbClr val="FF0000"/>
                </a:solidFill>
              </a:rPr>
              <a:t>the</a:t>
            </a:r>
            <a:r>
              <a:rPr lang="es-ES_tradnl" b="1" dirty="0">
                <a:solidFill>
                  <a:srgbClr val="FF0000"/>
                </a:solidFill>
              </a:rPr>
              <a:t> Project in </a:t>
            </a:r>
            <a:r>
              <a:rPr lang="es-ES_tradnl" b="1" dirty="0" err="1">
                <a:solidFill>
                  <a:srgbClr val="FF0000"/>
                </a:solidFill>
              </a:rPr>
              <a:t>their</a:t>
            </a:r>
            <a:r>
              <a:rPr lang="es-ES_tradnl" b="1" dirty="0">
                <a:solidFill>
                  <a:srgbClr val="FF0000"/>
                </a:solidFill>
              </a:rPr>
              <a:t> </a:t>
            </a:r>
            <a:r>
              <a:rPr lang="es-ES_tradnl" b="1" dirty="0" err="1">
                <a:solidFill>
                  <a:srgbClr val="FF0000"/>
                </a:solidFill>
              </a:rPr>
              <a:t>publications</a:t>
            </a:r>
            <a:r>
              <a:rPr lang="es-ES_tradnl" b="1" dirty="0">
                <a:solidFill>
                  <a:srgbClr val="FF0000"/>
                </a:solidFill>
              </a:rPr>
              <a:t>, </a:t>
            </a:r>
            <a:r>
              <a:rPr lang="es-ES_tradnl" b="1" dirty="0" err="1">
                <a:solidFill>
                  <a:srgbClr val="FF0000"/>
                </a:solidFill>
              </a:rPr>
              <a:t>to</a:t>
            </a:r>
            <a:r>
              <a:rPr lang="es-ES_tradnl" b="1" dirty="0">
                <a:solidFill>
                  <a:srgbClr val="FF0000"/>
                </a:solidFill>
              </a:rPr>
              <a:t> </a:t>
            </a:r>
            <a:r>
              <a:rPr lang="es-ES_tradnl" b="1" dirty="0" err="1">
                <a:solidFill>
                  <a:srgbClr val="FF0000"/>
                </a:solidFill>
              </a:rPr>
              <a:t>increase</a:t>
            </a:r>
            <a:r>
              <a:rPr lang="es-ES_tradnl" b="1" dirty="0">
                <a:solidFill>
                  <a:srgbClr val="FF0000"/>
                </a:solidFill>
              </a:rPr>
              <a:t> </a:t>
            </a:r>
            <a:r>
              <a:rPr lang="es-ES_tradnl" b="1" dirty="0" err="1">
                <a:solidFill>
                  <a:srgbClr val="FF0000"/>
                </a:solidFill>
              </a:rPr>
              <a:t>their</a:t>
            </a:r>
            <a:r>
              <a:rPr lang="es-ES_tradnl" b="1" dirty="0">
                <a:solidFill>
                  <a:srgbClr val="FF0000"/>
                </a:solidFill>
              </a:rPr>
              <a:t>  </a:t>
            </a:r>
            <a:r>
              <a:rPr lang="es-ES_tradnl" b="1" dirty="0" err="1">
                <a:solidFill>
                  <a:srgbClr val="FF0000"/>
                </a:solidFill>
              </a:rPr>
              <a:t>involment</a:t>
            </a:r>
            <a:r>
              <a:rPr lang="es-ES_tradnl" b="1" dirty="0">
                <a:solidFill>
                  <a:srgbClr val="FF0000"/>
                </a:solidFill>
              </a:rPr>
              <a:t>.</a:t>
            </a:r>
          </a:p>
          <a:p>
            <a:pPr marL="0" indent="0" algn="ctr">
              <a:buNone/>
            </a:pPr>
            <a:r>
              <a:rPr lang="es-ES_tradnl" sz="2800" dirty="0">
                <a:solidFill>
                  <a:schemeClr val="tx1"/>
                </a:solidFill>
              </a:rPr>
              <a:t>WE NEED TO ATTRACK MORE STAKEHOLDERS!!!</a:t>
            </a:r>
          </a:p>
          <a:p>
            <a:pPr marL="0" indent="0" algn="ctr">
              <a:buNone/>
            </a:pPr>
            <a:endParaRPr lang="es-ES_tradnl" sz="2800" b="1" dirty="0">
              <a:solidFill>
                <a:srgbClr val="FF0000"/>
              </a:solidFill>
            </a:endParaRPr>
          </a:p>
        </p:txBody>
      </p:sp>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33</a:t>
            </a:fld>
            <a:endParaRPr lang="en-US" dirty="0"/>
          </a:p>
        </p:txBody>
      </p:sp>
      <p:sp>
        <p:nvSpPr>
          <p:cNvPr id="6" name="Explosión: 8 puntos 5">
            <a:extLst>
              <a:ext uri="{FF2B5EF4-FFF2-40B4-BE49-F238E27FC236}">
                <a16:creationId xmlns:a16="http://schemas.microsoft.com/office/drawing/2014/main" id="{A516A478-6F86-0083-D557-E3F81009A2B5}"/>
              </a:ext>
            </a:extLst>
          </p:cNvPr>
          <p:cNvSpPr/>
          <p:nvPr/>
        </p:nvSpPr>
        <p:spPr>
          <a:xfrm>
            <a:off x="6335156" y="2696094"/>
            <a:ext cx="2001793"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URGENT</a:t>
            </a:r>
            <a:endParaRPr lang="en-GB" dirty="0"/>
          </a:p>
        </p:txBody>
      </p:sp>
    </p:spTree>
    <p:extLst>
      <p:ext uri="{BB962C8B-B14F-4D97-AF65-F5344CB8AC3E}">
        <p14:creationId xmlns:p14="http://schemas.microsoft.com/office/powerpoint/2010/main" val="43883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999147" y="228457"/>
            <a:ext cx="7886700" cy="584501"/>
          </a:xfrm>
        </p:spPr>
        <p:txBody>
          <a:bodyPr>
            <a:normAutofit/>
          </a:bodyPr>
          <a:lstStyle/>
          <a:p>
            <a:pPr algn="r"/>
            <a:r>
              <a:rPr lang="it-IT" sz="2800" i="1" dirty="0"/>
              <a:t>Thank you for your attention!</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34</a:t>
            </a:fld>
            <a:endParaRPr lang="en-US" dirty="0"/>
          </a:p>
        </p:txBody>
      </p:sp>
      <p:sp>
        <p:nvSpPr>
          <p:cNvPr id="4" name="Υπότιτλος 3">
            <a:extLst>
              <a:ext uri="{FF2B5EF4-FFF2-40B4-BE49-F238E27FC236}">
                <a16:creationId xmlns:a16="http://schemas.microsoft.com/office/drawing/2014/main" id="{65DEBD90-D19D-44E1-83DF-43620783F382}"/>
              </a:ext>
            </a:extLst>
          </p:cNvPr>
          <p:cNvSpPr txBox="1">
            <a:spLocks/>
          </p:cNvSpPr>
          <p:nvPr/>
        </p:nvSpPr>
        <p:spPr>
          <a:xfrm>
            <a:off x="332572" y="5501154"/>
            <a:ext cx="7886700" cy="756592"/>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Concha Ávila, Spanish Food and Drink Federation - FIAB</a:t>
            </a:r>
          </a:p>
          <a:p>
            <a:pPr marL="0" indent="0">
              <a:buNone/>
            </a:pPr>
            <a:r>
              <a:rPr lang="en-US" sz="1800" dirty="0">
                <a:hlinkClick r:id="rId2"/>
              </a:rPr>
              <a:t>c.avila@fiab.es</a:t>
            </a:r>
            <a:r>
              <a:rPr lang="en-US" sz="1800" dirty="0"/>
              <a:t> </a:t>
            </a:r>
          </a:p>
        </p:txBody>
      </p:sp>
      <p:grpSp>
        <p:nvGrpSpPr>
          <p:cNvPr id="2149" name="Gruppo 2148">
            <a:extLst>
              <a:ext uri="{FF2B5EF4-FFF2-40B4-BE49-F238E27FC236}">
                <a16:creationId xmlns:a16="http://schemas.microsoft.com/office/drawing/2014/main" id="{6938B44A-796C-4CFD-94B0-2C4F5FE7FDF5}"/>
              </a:ext>
            </a:extLst>
          </p:cNvPr>
          <p:cNvGrpSpPr/>
          <p:nvPr/>
        </p:nvGrpSpPr>
        <p:grpSpPr>
          <a:xfrm>
            <a:off x="561976" y="1122198"/>
            <a:ext cx="8132385" cy="4247154"/>
            <a:chOff x="561976" y="1122198"/>
            <a:chExt cx="8132385" cy="4247154"/>
          </a:xfrm>
        </p:grpSpPr>
        <p:pic>
          <p:nvPicPr>
            <p:cNvPr id="155" name="Immagine 154">
              <a:extLst>
                <a:ext uri="{FF2B5EF4-FFF2-40B4-BE49-F238E27FC236}">
                  <a16:creationId xmlns:a16="http://schemas.microsoft.com/office/drawing/2014/main" id="{34EA405D-7F7D-4CE4-AC44-C236CD8B7B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id="{8DD5F0B0-0484-48DF-B7A9-B9B46AFE482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id="{2B203592-19AA-42CA-A1BA-9F8B4644638F}"/>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id="{07C8F74A-5B61-4244-AC15-10706D298CB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id="{54DED8C5-4414-4E48-8AEB-A0867ED7A17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id="{67FB50D9-F194-4C29-81BE-838AE0A9FC08}"/>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id="{0D94944F-48DD-4E80-A43F-2A1295C22B8C}"/>
                </a:ext>
              </a:extLst>
            </p:cNvPr>
            <p:cNvPicPr/>
            <p:nvPr/>
          </p:nvPicPr>
          <p:blipFill rotWithShape="1">
            <a:blip r:embed="rId9"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id="{2404C417-368E-470C-9A2C-4E49374F739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id="{20D1BF64-A832-40F0-A62A-EBC7EBC4470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id="{3E972B44-89D4-42F8-807F-698AAE4D15F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id="{D85BE486-DF54-4821-B308-F801734ACEA6}"/>
                </a:ext>
              </a:extLst>
            </p:cNvPr>
            <p:cNvPicPr/>
            <p:nvPr/>
          </p:nvPicPr>
          <p:blipFill rotWithShape="1">
            <a:blip r:embed="rId13"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id="{040B623A-5840-4891-8257-5CDE306CBD87}"/>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id="{8E6210E5-E849-4082-8E8B-2FB44B9F6AE1}"/>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id="{3DE2C529-1C42-4F48-9D05-EB49E8D73A80}"/>
                </a:ext>
              </a:extLst>
            </p:cNvPr>
            <p:cNvPicPr/>
            <p:nvPr/>
          </p:nvPicPr>
          <p:blipFill rotWithShape="1">
            <a:blip r:embed="rId16"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id="{B8E561EA-4662-49D6-A42A-9951162108C9}"/>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id="{8AE5AAAA-3266-4CD7-AA01-8EAA7EB5FF02}"/>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id="{388D9862-02F5-4341-A4A5-B603DFF1DEE3}"/>
                </a:ext>
              </a:extLst>
            </p:cNvPr>
            <p:cNvPicPr/>
            <p:nvPr/>
          </p:nvPicPr>
          <p:blipFill rotWithShape="1">
            <a:blip r:embed="rId19"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id="{D374DEEA-9D97-49A1-A352-D03136C75B70}"/>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a16="http://schemas.microsoft.com/office/drawing/2014/main" id="{F63ED7F2-F1EE-4802-A85B-A758D57978CE}"/>
                </a:ext>
              </a:extLst>
            </p:cNvPr>
            <p:cNvPicPr/>
            <p:nvPr/>
          </p:nvPicPr>
          <p:blipFill rotWithShape="1">
            <a:blip r:embed="rId21"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id="{EB65C0F9-62FA-423A-A329-01F40076CECC}"/>
                </a:ext>
              </a:extLst>
            </p:cNvPr>
            <p:cNvPicPr/>
            <p:nvPr/>
          </p:nvPicPr>
          <p:blipFill rotWithShape="1">
            <a:blip r:embed="rId22"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id="{6820BCA3-71D3-47C9-9109-3EC90BCE9EA8}"/>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id="{1C2F374F-A68E-4F67-A91B-C3622EC4343D}"/>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id="{1781EE73-C433-4285-9B2F-7C8815263BB3}"/>
                </a:ext>
              </a:extLst>
            </p:cNvPr>
            <p:cNvPicPr/>
            <p:nvPr/>
          </p:nvPicPr>
          <p:blipFill rotWithShape="1">
            <a:blip r:embed="rId25"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id="{14966F3A-BBCA-4683-86AB-274848120A01}"/>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a16="http://schemas.microsoft.com/office/drawing/2014/main" id="{B7C33491-C9D0-4F7F-82B5-C8EA3BF5914B}"/>
                </a:ext>
              </a:extLst>
            </p:cNvPr>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id="{699370E8-91AE-4D91-B524-913F3C8362B4}"/>
                </a:ext>
              </a:extLst>
            </p:cNvPr>
            <p:cNvPicPr/>
            <p:nvPr/>
          </p:nvPicPr>
          <p:blipFill rotWithShape="1">
            <a:blip r:embed="rId28"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id="{C9500430-FFFE-4FB9-A791-37E41B9A56F7}"/>
                </a:ext>
              </a:extLst>
            </p:cNvPr>
            <p:cNvPicPr/>
            <p:nvPr/>
          </p:nvPicPr>
          <p:blipFill rotWithShape="1">
            <a:blip r:embed="rId29"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id="{07CE7946-D4C5-422A-8BD5-E38C41AA389E}"/>
                </a:ext>
              </a:extLst>
            </p:cNvPr>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a16="http://schemas.microsoft.com/office/drawing/2014/main" id="{31598A49-4639-41A2-955D-0725493C4878}"/>
                </a:ext>
              </a:extLst>
            </p:cNvPr>
            <p:cNvPicPr/>
            <p:nvPr/>
          </p:nvPicPr>
          <p:blipFill>
            <a:blip r:embed="rId31"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a16="http://schemas.microsoft.com/office/drawing/2014/main" id="{87D5F2A2-C19E-46F5-9C15-30DCE78C3596}"/>
                </a:ext>
              </a:extLst>
            </p:cNvPr>
            <p:cNvPicPr/>
            <p:nvPr/>
          </p:nvPicPr>
          <p:blipFill>
            <a:blip r:embed="rId32">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id="{508248BB-8DFF-4B1C-88E0-6A1843C9EA65}"/>
                </a:ext>
              </a:extLst>
            </p:cNvPr>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Tree>
    <p:extLst>
      <p:ext uri="{BB962C8B-B14F-4D97-AF65-F5344CB8AC3E}">
        <p14:creationId xmlns:p14="http://schemas.microsoft.com/office/powerpoint/2010/main" val="410932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4</a:t>
            </a:fld>
            <a:endParaRPr lang="en-US"/>
          </a:p>
        </p:txBody>
      </p:sp>
      <p:sp>
        <p:nvSpPr>
          <p:cNvPr id="10" name="10 Forma libre">
            <a:extLst>
              <a:ext uri="{FF2B5EF4-FFF2-40B4-BE49-F238E27FC236}">
                <a16:creationId xmlns:a16="http://schemas.microsoft.com/office/drawing/2014/main" id="{E4141165-D70E-476E-A787-AC399B93F5A8}"/>
              </a:ext>
            </a:extLst>
          </p:cNvPr>
          <p:cNvSpPr/>
          <p:nvPr/>
        </p:nvSpPr>
        <p:spPr>
          <a:xfrm>
            <a:off x="628650" y="1034292"/>
            <a:ext cx="2150193" cy="855024"/>
          </a:xfrm>
          <a:custGeom>
            <a:avLst/>
            <a:gdLst>
              <a:gd name="connsiteX0" fmla="*/ 0 w 2096657"/>
              <a:gd name="connsiteY0" fmla="*/ 85502 h 855024"/>
              <a:gd name="connsiteX1" fmla="*/ 25043 w 2096657"/>
              <a:gd name="connsiteY1" fmla="*/ 25043 h 855024"/>
              <a:gd name="connsiteX2" fmla="*/ 85502 w 2096657"/>
              <a:gd name="connsiteY2" fmla="*/ 0 h 855024"/>
              <a:gd name="connsiteX3" fmla="*/ 2011155 w 2096657"/>
              <a:gd name="connsiteY3" fmla="*/ 0 h 855024"/>
              <a:gd name="connsiteX4" fmla="*/ 2071614 w 2096657"/>
              <a:gd name="connsiteY4" fmla="*/ 25043 h 855024"/>
              <a:gd name="connsiteX5" fmla="*/ 2096657 w 2096657"/>
              <a:gd name="connsiteY5" fmla="*/ 85502 h 855024"/>
              <a:gd name="connsiteX6" fmla="*/ 2096657 w 2096657"/>
              <a:gd name="connsiteY6" fmla="*/ 769522 h 855024"/>
              <a:gd name="connsiteX7" fmla="*/ 2071614 w 2096657"/>
              <a:gd name="connsiteY7" fmla="*/ 829981 h 855024"/>
              <a:gd name="connsiteX8" fmla="*/ 2011155 w 2096657"/>
              <a:gd name="connsiteY8" fmla="*/ 855024 h 855024"/>
              <a:gd name="connsiteX9" fmla="*/ 85502 w 2096657"/>
              <a:gd name="connsiteY9" fmla="*/ 855024 h 855024"/>
              <a:gd name="connsiteX10" fmla="*/ 25043 w 2096657"/>
              <a:gd name="connsiteY10" fmla="*/ 829981 h 855024"/>
              <a:gd name="connsiteX11" fmla="*/ 0 w 2096657"/>
              <a:gd name="connsiteY11" fmla="*/ 769522 h 855024"/>
              <a:gd name="connsiteX12" fmla="*/ 0 w 2096657"/>
              <a:gd name="connsiteY12" fmla="*/ 85502 h 85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6657" h="855024">
                <a:moveTo>
                  <a:pt x="0" y="85502"/>
                </a:moveTo>
                <a:cubicBezTo>
                  <a:pt x="0" y="62825"/>
                  <a:pt x="9008" y="41078"/>
                  <a:pt x="25043" y="25043"/>
                </a:cubicBezTo>
                <a:cubicBezTo>
                  <a:pt x="41078" y="9008"/>
                  <a:pt x="62826" y="0"/>
                  <a:pt x="85502" y="0"/>
                </a:cubicBezTo>
                <a:lnTo>
                  <a:pt x="2011155" y="0"/>
                </a:lnTo>
                <a:cubicBezTo>
                  <a:pt x="2033832" y="0"/>
                  <a:pt x="2055579" y="9008"/>
                  <a:pt x="2071614" y="25043"/>
                </a:cubicBezTo>
                <a:cubicBezTo>
                  <a:pt x="2087649" y="41078"/>
                  <a:pt x="2096657" y="62826"/>
                  <a:pt x="2096657" y="85502"/>
                </a:cubicBezTo>
                <a:lnTo>
                  <a:pt x="2096657" y="769522"/>
                </a:lnTo>
                <a:cubicBezTo>
                  <a:pt x="2096657" y="792199"/>
                  <a:pt x="2087649" y="813946"/>
                  <a:pt x="2071614" y="829981"/>
                </a:cubicBezTo>
                <a:cubicBezTo>
                  <a:pt x="2055579" y="846016"/>
                  <a:pt x="2033831" y="855024"/>
                  <a:pt x="2011155" y="855024"/>
                </a:cubicBezTo>
                <a:lnTo>
                  <a:pt x="85502" y="855024"/>
                </a:lnTo>
                <a:cubicBezTo>
                  <a:pt x="62825" y="855024"/>
                  <a:pt x="41078" y="846016"/>
                  <a:pt x="25043" y="829981"/>
                </a:cubicBezTo>
                <a:cubicBezTo>
                  <a:pt x="9008" y="813946"/>
                  <a:pt x="0" y="792198"/>
                  <a:pt x="0" y="769522"/>
                </a:cubicBezTo>
                <a:lnTo>
                  <a:pt x="0" y="85502"/>
                </a:lnTo>
                <a:close/>
              </a:path>
            </a:pathLst>
          </a:custGeom>
          <a:solidFill>
            <a:srgbClr val="1F497D"/>
          </a:solidFill>
          <a:ln w="25400" cap="flat" cmpd="sng" algn="ctr">
            <a:solidFill>
              <a:srgbClr val="002060"/>
            </a:solidFill>
            <a:prstDash val="solid"/>
          </a:ln>
          <a:effectLst/>
        </p:spPr>
        <p:txBody>
          <a:bodyPr spcFirstLastPara="0" vert="horz" wrap="square" lIns="86003" tIns="86003" rIns="86003" bIns="86003"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800" b="1" i="0" u="none" strike="noStrike" kern="0" cap="none" spc="0" normalizeH="0" baseline="0" noProof="0" dirty="0">
                <a:ln>
                  <a:noFill/>
                </a:ln>
                <a:solidFill>
                  <a:prstClr val="white"/>
                </a:solidFill>
                <a:effectLst/>
                <a:uLnTx/>
                <a:uFillTx/>
                <a:latin typeface="Calibri"/>
                <a:ea typeface="+mn-ea"/>
                <a:cs typeface="+mn-cs"/>
              </a:rPr>
              <a:t>LOGO</a:t>
            </a:r>
          </a:p>
        </p:txBody>
      </p:sp>
      <p:pic>
        <p:nvPicPr>
          <p:cNvPr id="11" name="Marcador de contenido 10" descr="Marca de verificación con relleno sólido">
            <a:extLst>
              <a:ext uri="{FF2B5EF4-FFF2-40B4-BE49-F238E27FC236}">
                <a16:creationId xmlns:a16="http://schemas.microsoft.com/office/drawing/2014/main" id="{01142711-8E73-4CF0-827B-81B07E9615C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14883" y="1311063"/>
            <a:ext cx="540960" cy="540960"/>
          </a:xfrm>
          <a:prstGeom prst="rect">
            <a:avLst/>
          </a:prstGeom>
        </p:spPr>
      </p:pic>
      <p:pic>
        <p:nvPicPr>
          <p:cNvPr id="14" name="Marcador de contenido 10" descr="Marca de verificación con relleno sólido">
            <a:extLst>
              <a:ext uri="{FF2B5EF4-FFF2-40B4-BE49-F238E27FC236}">
                <a16:creationId xmlns:a16="http://schemas.microsoft.com/office/drawing/2014/main" id="{BB3D264A-8ED4-4DDD-85ED-E8ED8ADABC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76773" y="1223211"/>
            <a:ext cx="540960" cy="556536"/>
          </a:xfrm>
          <a:prstGeom prst="rect">
            <a:avLst/>
          </a:prstGeom>
        </p:spPr>
      </p:pic>
      <p:pic>
        <p:nvPicPr>
          <p:cNvPr id="15" name="Marcador de contenido 10" descr="Marca de verificación con relleno sólido">
            <a:extLst>
              <a:ext uri="{FF2B5EF4-FFF2-40B4-BE49-F238E27FC236}">
                <a16:creationId xmlns:a16="http://schemas.microsoft.com/office/drawing/2014/main" id="{BF6BBA66-66EB-4AFA-B318-6CDA6D02D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883" y="2387110"/>
            <a:ext cx="540960" cy="494304"/>
          </a:xfrm>
          <a:prstGeom prst="rect">
            <a:avLst/>
          </a:prstGeom>
        </p:spPr>
      </p:pic>
      <p:sp>
        <p:nvSpPr>
          <p:cNvPr id="16" name="CuadroTexto 7">
            <a:extLst>
              <a:ext uri="{FF2B5EF4-FFF2-40B4-BE49-F238E27FC236}">
                <a16:creationId xmlns:a16="http://schemas.microsoft.com/office/drawing/2014/main" id="{9775826F-FAFA-4F37-BFA2-2FA7D74599C4}"/>
              </a:ext>
            </a:extLst>
          </p:cNvPr>
          <p:cNvSpPr txBox="1"/>
          <p:nvPr/>
        </p:nvSpPr>
        <p:spPr>
          <a:xfrm>
            <a:off x="3006187" y="2219695"/>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Leaflet available in English and all consortium languages</a:t>
            </a:r>
          </a:p>
          <a:p>
            <a:r>
              <a:rPr lang="en-GB" sz="1600" dirty="0">
                <a:solidFill>
                  <a:srgbClr val="595959"/>
                </a:solidFill>
                <a:latin typeface="Trebuchet MS"/>
                <a:cs typeface="Trebuchet MS"/>
                <a:hlinkClick r:id="rId4"/>
              </a:rPr>
              <a:t>http://www.erasmus-fields.eu/management/sites/default/files/documents/others/final/Leaflet_Front_ENG.pdf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 name="Imagen 1">
            <a:extLst>
              <a:ext uri="{FF2B5EF4-FFF2-40B4-BE49-F238E27FC236}">
                <a16:creationId xmlns:a16="http://schemas.microsoft.com/office/drawing/2014/main" id="{8981A8F8-CC80-4051-9269-4A1DA3C5033C}"/>
              </a:ext>
            </a:extLst>
          </p:cNvPr>
          <p:cNvPicPr>
            <a:picLocks noChangeAspect="1"/>
          </p:cNvPicPr>
          <p:nvPr/>
        </p:nvPicPr>
        <p:blipFill>
          <a:blip r:embed="rId5"/>
          <a:stretch>
            <a:fillRect/>
          </a:stretch>
        </p:blipFill>
        <p:spPr>
          <a:xfrm>
            <a:off x="304991" y="2167094"/>
            <a:ext cx="2176461" cy="877900"/>
          </a:xfrm>
          <a:prstGeom prst="rect">
            <a:avLst/>
          </a:prstGeom>
        </p:spPr>
      </p:pic>
      <p:pic>
        <p:nvPicPr>
          <p:cNvPr id="3" name="Imagen 2">
            <a:extLst>
              <a:ext uri="{FF2B5EF4-FFF2-40B4-BE49-F238E27FC236}">
                <a16:creationId xmlns:a16="http://schemas.microsoft.com/office/drawing/2014/main" id="{41B3BF87-1495-4B62-A822-6A5A11C775C1}"/>
              </a:ext>
            </a:extLst>
          </p:cNvPr>
          <p:cNvPicPr>
            <a:picLocks noChangeAspect="1"/>
          </p:cNvPicPr>
          <p:nvPr/>
        </p:nvPicPr>
        <p:blipFill>
          <a:blip r:embed="rId6"/>
          <a:stretch>
            <a:fillRect/>
          </a:stretch>
        </p:blipFill>
        <p:spPr>
          <a:xfrm>
            <a:off x="4299928" y="1012136"/>
            <a:ext cx="2176461" cy="877900"/>
          </a:xfrm>
          <a:prstGeom prst="rect">
            <a:avLst/>
          </a:prstGeom>
        </p:spPr>
      </p:pic>
      <p:pic>
        <p:nvPicPr>
          <p:cNvPr id="20" name="Imagen 19">
            <a:extLst>
              <a:ext uri="{FF2B5EF4-FFF2-40B4-BE49-F238E27FC236}">
                <a16:creationId xmlns:a16="http://schemas.microsoft.com/office/drawing/2014/main" id="{5259D028-C232-46F2-9B7D-B2273451C07C}"/>
              </a:ext>
            </a:extLst>
          </p:cNvPr>
          <p:cNvPicPr>
            <a:picLocks noChangeAspect="1"/>
          </p:cNvPicPr>
          <p:nvPr/>
        </p:nvPicPr>
        <p:blipFill>
          <a:blip r:embed="rId7"/>
          <a:stretch>
            <a:fillRect/>
          </a:stretch>
        </p:blipFill>
        <p:spPr>
          <a:xfrm>
            <a:off x="1555554" y="3360831"/>
            <a:ext cx="6259690" cy="3125348"/>
          </a:xfrm>
          <a:prstGeom prst="rect">
            <a:avLst/>
          </a:prstGeom>
        </p:spPr>
      </p:pic>
    </p:spTree>
    <p:extLst>
      <p:ext uri="{BB962C8B-B14F-4D97-AF65-F5344CB8AC3E}">
        <p14:creationId xmlns:p14="http://schemas.microsoft.com/office/powerpoint/2010/main" val="414428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5</a:t>
            </a:fld>
            <a:endParaRPr lang="en-US"/>
          </a:p>
        </p:txBody>
      </p:sp>
      <p:pic>
        <p:nvPicPr>
          <p:cNvPr id="17" name="Imagen 16">
            <a:extLst>
              <a:ext uri="{FF2B5EF4-FFF2-40B4-BE49-F238E27FC236}">
                <a16:creationId xmlns:a16="http://schemas.microsoft.com/office/drawing/2014/main" id="{403431FF-9634-44A0-B726-1A4D24F54726}"/>
              </a:ext>
            </a:extLst>
          </p:cNvPr>
          <p:cNvPicPr>
            <a:picLocks noChangeAspect="1"/>
          </p:cNvPicPr>
          <p:nvPr/>
        </p:nvPicPr>
        <p:blipFill>
          <a:blip r:embed="rId2"/>
          <a:stretch>
            <a:fillRect/>
          </a:stretch>
        </p:blipFill>
        <p:spPr>
          <a:xfrm>
            <a:off x="431651" y="1282502"/>
            <a:ext cx="2176461" cy="877900"/>
          </a:xfrm>
          <a:prstGeom prst="rect">
            <a:avLst/>
          </a:prstGeom>
        </p:spPr>
      </p:pic>
      <p:sp>
        <p:nvSpPr>
          <p:cNvPr id="21" name="CuadroTexto 7">
            <a:extLst>
              <a:ext uri="{FF2B5EF4-FFF2-40B4-BE49-F238E27FC236}">
                <a16:creationId xmlns:a16="http://schemas.microsoft.com/office/drawing/2014/main" id="{B0F540E2-9347-45FB-944C-4EED4F03F4CE}"/>
              </a:ext>
            </a:extLst>
          </p:cNvPr>
          <p:cNvSpPr txBox="1"/>
          <p:nvPr/>
        </p:nvSpPr>
        <p:spPr>
          <a:xfrm>
            <a:off x="2941744" y="1282502"/>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      Poster available in English and all consortium languages</a:t>
            </a:r>
          </a:p>
          <a:p>
            <a:r>
              <a:rPr lang="en-GB" sz="1600" dirty="0">
                <a:solidFill>
                  <a:srgbClr val="595959"/>
                </a:solidFill>
                <a:latin typeface="Trebuchet MS"/>
                <a:cs typeface="Trebuchet MS"/>
                <a:hlinkClick r:id="rId3"/>
              </a:rPr>
              <a:t>http://www.erasmus-fields.eu/management/sites/default/files/documents/others/final/Poster%20FIELDS_ENG.pdf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2" name="Gráfico 21" descr="Marca de verificación con relleno sólido">
            <a:extLst>
              <a:ext uri="{FF2B5EF4-FFF2-40B4-BE49-F238E27FC236}">
                <a16:creationId xmlns:a16="http://schemas.microsoft.com/office/drawing/2014/main" id="{64DC819A-1B2A-40D3-B915-CCA4811B1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5057" y="1282502"/>
            <a:ext cx="553374" cy="515816"/>
          </a:xfrm>
          <a:prstGeom prst="rect">
            <a:avLst/>
          </a:prstGeom>
        </p:spPr>
      </p:pic>
      <p:pic>
        <p:nvPicPr>
          <p:cNvPr id="23" name="Imagen 22">
            <a:extLst>
              <a:ext uri="{FF2B5EF4-FFF2-40B4-BE49-F238E27FC236}">
                <a16:creationId xmlns:a16="http://schemas.microsoft.com/office/drawing/2014/main" id="{D4D5CAA4-103C-4E7B-8CE6-29C22168D7BD}"/>
              </a:ext>
            </a:extLst>
          </p:cNvPr>
          <p:cNvPicPr>
            <a:picLocks noChangeAspect="1"/>
          </p:cNvPicPr>
          <p:nvPr/>
        </p:nvPicPr>
        <p:blipFill>
          <a:blip r:embed="rId6"/>
          <a:stretch>
            <a:fillRect/>
          </a:stretch>
        </p:blipFill>
        <p:spPr>
          <a:xfrm>
            <a:off x="2608112" y="2459791"/>
            <a:ext cx="3813558" cy="3774008"/>
          </a:xfrm>
          <a:prstGeom prst="rect">
            <a:avLst/>
          </a:prstGeom>
        </p:spPr>
      </p:pic>
    </p:spTree>
    <p:extLst>
      <p:ext uri="{BB962C8B-B14F-4D97-AF65-F5344CB8AC3E}">
        <p14:creationId xmlns:p14="http://schemas.microsoft.com/office/powerpoint/2010/main" val="301764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6</a:t>
            </a:fld>
            <a:endParaRPr lang="en-US"/>
          </a:p>
        </p:txBody>
      </p:sp>
      <p:pic>
        <p:nvPicPr>
          <p:cNvPr id="2" name="Imagen 1">
            <a:extLst>
              <a:ext uri="{FF2B5EF4-FFF2-40B4-BE49-F238E27FC236}">
                <a16:creationId xmlns:a16="http://schemas.microsoft.com/office/drawing/2014/main" id="{6FE4807D-1BE5-486C-875C-42F693283E55}"/>
              </a:ext>
            </a:extLst>
          </p:cNvPr>
          <p:cNvPicPr>
            <a:picLocks noChangeAspect="1"/>
          </p:cNvPicPr>
          <p:nvPr/>
        </p:nvPicPr>
        <p:blipFill>
          <a:blip r:embed="rId2"/>
          <a:stretch>
            <a:fillRect/>
          </a:stretch>
        </p:blipFill>
        <p:spPr>
          <a:xfrm>
            <a:off x="628650" y="1232177"/>
            <a:ext cx="2139881" cy="859611"/>
          </a:xfrm>
          <a:prstGeom prst="rect">
            <a:avLst/>
          </a:prstGeom>
        </p:spPr>
      </p:pic>
      <p:sp>
        <p:nvSpPr>
          <p:cNvPr id="10" name="CuadroTexto 7">
            <a:extLst>
              <a:ext uri="{FF2B5EF4-FFF2-40B4-BE49-F238E27FC236}">
                <a16:creationId xmlns:a16="http://schemas.microsoft.com/office/drawing/2014/main" id="{1606B023-A7C0-4879-A994-D9DB7B3F8FD4}"/>
              </a:ext>
            </a:extLst>
          </p:cNvPr>
          <p:cNvSpPr txBox="1"/>
          <p:nvPr/>
        </p:nvSpPr>
        <p:spPr>
          <a:xfrm>
            <a:off x="2799150" y="1369594"/>
            <a:ext cx="6254043" cy="584775"/>
          </a:xfrm>
          <a:prstGeom prst="rect">
            <a:avLst/>
          </a:prstGeom>
          <a:noFill/>
        </p:spPr>
        <p:txBody>
          <a:bodyPr wrap="square" rtlCol="0">
            <a:spAutoFit/>
          </a:bodyPr>
          <a:lstStyle/>
          <a:p>
            <a:r>
              <a:rPr lang="en-GB" sz="1600" dirty="0">
                <a:solidFill>
                  <a:srgbClr val="595959"/>
                </a:solidFill>
                <a:latin typeface="Trebuchet MS"/>
                <a:cs typeface="Trebuchet MS"/>
              </a:rPr>
              <a:t>            Hosting plan for 8 years (to ensure sustainability of the platform 4 years after Project’s end).</a:t>
            </a:r>
            <a:endParaRPr lang="en-GB" sz="1600" dirty="0">
              <a:solidFill>
                <a:srgbClr val="595959"/>
              </a:solidFill>
              <a:latin typeface="Trebuchet MS"/>
            </a:endParaRPr>
          </a:p>
        </p:txBody>
      </p:sp>
      <p:pic>
        <p:nvPicPr>
          <p:cNvPr id="11" name="Gráfico 10" descr="Marca de verificación con relleno sólido">
            <a:extLst>
              <a:ext uri="{FF2B5EF4-FFF2-40B4-BE49-F238E27FC236}">
                <a16:creationId xmlns:a16="http://schemas.microsoft.com/office/drawing/2014/main" id="{6D090199-062D-435D-B43E-ED1080C5DF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7579" y="1232177"/>
            <a:ext cx="532436" cy="523462"/>
          </a:xfrm>
          <a:prstGeom prst="rect">
            <a:avLst/>
          </a:prstGeom>
        </p:spPr>
      </p:pic>
      <p:sp>
        <p:nvSpPr>
          <p:cNvPr id="12" name="CuadroTexto 11">
            <a:extLst>
              <a:ext uri="{FF2B5EF4-FFF2-40B4-BE49-F238E27FC236}">
                <a16:creationId xmlns:a16="http://schemas.microsoft.com/office/drawing/2014/main" id="{5AA11A01-80DE-4FD0-99AA-4CE419F8856F}"/>
              </a:ext>
            </a:extLst>
          </p:cNvPr>
          <p:cNvSpPr txBox="1"/>
          <p:nvPr/>
        </p:nvSpPr>
        <p:spPr>
          <a:xfrm>
            <a:off x="3359897" y="2091786"/>
            <a:ext cx="4664596" cy="369332"/>
          </a:xfrm>
          <a:prstGeom prst="rect">
            <a:avLst/>
          </a:prstGeom>
          <a:noFill/>
        </p:spPr>
        <p:txBody>
          <a:bodyPr wrap="square">
            <a:spAutoFit/>
          </a:bodyPr>
          <a:lstStyle/>
          <a:p>
            <a:r>
              <a:rPr lang="es-ES_tradnl" dirty="0">
                <a:hlinkClick r:id="rId5"/>
              </a:rPr>
              <a:t>https://www.erasmus-fields.eu/</a:t>
            </a:r>
            <a:r>
              <a:rPr lang="es-ES_tradnl" dirty="0"/>
              <a:t> </a:t>
            </a:r>
          </a:p>
        </p:txBody>
      </p:sp>
      <p:pic>
        <p:nvPicPr>
          <p:cNvPr id="13" name="Imagen 12">
            <a:extLst>
              <a:ext uri="{FF2B5EF4-FFF2-40B4-BE49-F238E27FC236}">
                <a16:creationId xmlns:a16="http://schemas.microsoft.com/office/drawing/2014/main" id="{00350B41-44C4-48DF-A0C1-88EE17AE089A}"/>
              </a:ext>
            </a:extLst>
          </p:cNvPr>
          <p:cNvPicPr>
            <a:picLocks noChangeAspect="1"/>
          </p:cNvPicPr>
          <p:nvPr/>
        </p:nvPicPr>
        <p:blipFill>
          <a:blip r:embed="rId6"/>
          <a:stretch>
            <a:fillRect/>
          </a:stretch>
        </p:blipFill>
        <p:spPr>
          <a:xfrm>
            <a:off x="1571508" y="2764429"/>
            <a:ext cx="6151466" cy="3204736"/>
          </a:xfrm>
          <a:prstGeom prst="rect">
            <a:avLst/>
          </a:prstGeom>
        </p:spPr>
      </p:pic>
    </p:spTree>
    <p:extLst>
      <p:ext uri="{BB962C8B-B14F-4D97-AF65-F5344CB8AC3E}">
        <p14:creationId xmlns:p14="http://schemas.microsoft.com/office/powerpoint/2010/main" val="212032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7</a:t>
            </a:fld>
            <a:endParaRPr lang="en-US"/>
          </a:p>
        </p:txBody>
      </p:sp>
      <p:pic>
        <p:nvPicPr>
          <p:cNvPr id="2" name="Imagen 1">
            <a:extLst>
              <a:ext uri="{FF2B5EF4-FFF2-40B4-BE49-F238E27FC236}">
                <a16:creationId xmlns:a16="http://schemas.microsoft.com/office/drawing/2014/main" id="{53AEED01-BE92-4E41-BF9B-326292BB4791}"/>
              </a:ext>
            </a:extLst>
          </p:cNvPr>
          <p:cNvPicPr>
            <a:picLocks noChangeAspect="1"/>
          </p:cNvPicPr>
          <p:nvPr/>
        </p:nvPicPr>
        <p:blipFill>
          <a:blip r:embed="rId2"/>
          <a:stretch>
            <a:fillRect/>
          </a:stretch>
        </p:blipFill>
        <p:spPr>
          <a:xfrm>
            <a:off x="609651" y="1018301"/>
            <a:ext cx="2139881" cy="859611"/>
          </a:xfrm>
          <a:prstGeom prst="rect">
            <a:avLst/>
          </a:prstGeom>
        </p:spPr>
      </p:pic>
      <p:pic>
        <p:nvPicPr>
          <p:cNvPr id="8" name="Imagen 7">
            <a:extLst>
              <a:ext uri="{FF2B5EF4-FFF2-40B4-BE49-F238E27FC236}">
                <a16:creationId xmlns:a16="http://schemas.microsoft.com/office/drawing/2014/main" id="{DA24D855-9931-4FEA-931B-E75C78E6361D}"/>
              </a:ext>
            </a:extLst>
          </p:cNvPr>
          <p:cNvPicPr>
            <a:picLocks noChangeAspect="1"/>
          </p:cNvPicPr>
          <p:nvPr/>
        </p:nvPicPr>
        <p:blipFill>
          <a:blip r:embed="rId3"/>
          <a:stretch>
            <a:fillRect/>
          </a:stretch>
        </p:blipFill>
        <p:spPr>
          <a:xfrm>
            <a:off x="770039" y="2106504"/>
            <a:ext cx="7603922" cy="4251989"/>
          </a:xfrm>
          <a:prstGeom prst="rect">
            <a:avLst/>
          </a:prstGeom>
        </p:spPr>
      </p:pic>
    </p:spTree>
    <p:extLst>
      <p:ext uri="{BB962C8B-B14F-4D97-AF65-F5344CB8AC3E}">
        <p14:creationId xmlns:p14="http://schemas.microsoft.com/office/powerpoint/2010/main" val="81696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8</a:t>
            </a:fld>
            <a:endParaRPr lang="en-US"/>
          </a:p>
        </p:txBody>
      </p:sp>
      <p:pic>
        <p:nvPicPr>
          <p:cNvPr id="2" name="Imagen 1">
            <a:extLst>
              <a:ext uri="{FF2B5EF4-FFF2-40B4-BE49-F238E27FC236}">
                <a16:creationId xmlns:a16="http://schemas.microsoft.com/office/drawing/2014/main" id="{53AEED01-BE92-4E41-BF9B-326292BB4791}"/>
              </a:ext>
            </a:extLst>
          </p:cNvPr>
          <p:cNvPicPr>
            <a:picLocks noChangeAspect="1"/>
          </p:cNvPicPr>
          <p:nvPr/>
        </p:nvPicPr>
        <p:blipFill>
          <a:blip r:embed="rId2"/>
          <a:stretch>
            <a:fillRect/>
          </a:stretch>
        </p:blipFill>
        <p:spPr>
          <a:xfrm>
            <a:off x="609651" y="1018301"/>
            <a:ext cx="2139881" cy="859611"/>
          </a:xfrm>
          <a:prstGeom prst="rect">
            <a:avLst/>
          </a:prstGeom>
        </p:spPr>
      </p:pic>
      <p:pic>
        <p:nvPicPr>
          <p:cNvPr id="4" name="Imagen 3">
            <a:extLst>
              <a:ext uri="{FF2B5EF4-FFF2-40B4-BE49-F238E27FC236}">
                <a16:creationId xmlns:a16="http://schemas.microsoft.com/office/drawing/2014/main" id="{C6BF295B-C1EE-FBFF-BAFC-F0CDC828C497}"/>
              </a:ext>
            </a:extLst>
          </p:cNvPr>
          <p:cNvPicPr>
            <a:picLocks noChangeAspect="1"/>
          </p:cNvPicPr>
          <p:nvPr/>
        </p:nvPicPr>
        <p:blipFill>
          <a:blip r:embed="rId3"/>
          <a:stretch>
            <a:fillRect/>
          </a:stretch>
        </p:blipFill>
        <p:spPr>
          <a:xfrm>
            <a:off x="447932" y="2106503"/>
            <a:ext cx="8291384" cy="3733195"/>
          </a:xfrm>
          <a:prstGeom prst="rect">
            <a:avLst/>
          </a:prstGeom>
        </p:spPr>
      </p:pic>
    </p:spTree>
    <p:extLst>
      <p:ext uri="{BB962C8B-B14F-4D97-AF65-F5344CB8AC3E}">
        <p14:creationId xmlns:p14="http://schemas.microsoft.com/office/powerpoint/2010/main" val="425838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1430B59-1BA3-4364-A9E0-AB54961AE348}"/>
              </a:ext>
            </a:extLst>
          </p:cNvPr>
          <p:cNvSpPr>
            <a:spLocks noGrp="1"/>
          </p:cNvSpPr>
          <p:nvPr>
            <p:ph type="sldNum" sz="quarter" idx="12"/>
          </p:nvPr>
        </p:nvSpPr>
        <p:spPr/>
        <p:txBody>
          <a:bodyPr/>
          <a:lstStyle/>
          <a:p>
            <a:fld id="{C94A9C6C-1472-49E2-A08D-475DB4E3CBD3}" type="slidenum">
              <a:rPr lang="en-US" smtClean="0"/>
              <a:pPr/>
              <a:t>9</a:t>
            </a:fld>
            <a:endParaRPr lang="en-US" dirty="0"/>
          </a:p>
        </p:txBody>
      </p:sp>
      <p:sp>
        <p:nvSpPr>
          <p:cNvPr id="9" name="CasellaDiTesto 8">
            <a:extLst>
              <a:ext uri="{FF2B5EF4-FFF2-40B4-BE49-F238E27FC236}">
                <a16:creationId xmlns:a16="http://schemas.microsoft.com/office/drawing/2014/main" id="{09EC8273-144E-4DBC-AB40-79457FE5717F}"/>
              </a:ext>
            </a:extLst>
          </p:cNvPr>
          <p:cNvSpPr txBox="1"/>
          <p:nvPr/>
        </p:nvSpPr>
        <p:spPr>
          <a:xfrm>
            <a:off x="2255261" y="1802470"/>
            <a:ext cx="4572000" cy="369332"/>
          </a:xfrm>
          <a:prstGeom prst="rect">
            <a:avLst/>
          </a:prstGeom>
          <a:noFill/>
        </p:spPr>
        <p:txBody>
          <a:bodyPr wrap="square">
            <a:spAutoFit/>
          </a:bodyPr>
          <a:lstStyle/>
          <a:p>
            <a:r>
              <a:rPr lang="it-IT" dirty="0"/>
              <a:t>Public website – Analytics Average 30 days</a:t>
            </a:r>
          </a:p>
        </p:txBody>
      </p:sp>
      <p:pic>
        <p:nvPicPr>
          <p:cNvPr id="15" name="Immagine 14">
            <a:extLst>
              <a:ext uri="{FF2B5EF4-FFF2-40B4-BE49-F238E27FC236}">
                <a16:creationId xmlns:a16="http://schemas.microsoft.com/office/drawing/2014/main" id="{6745B432-D4B6-4D2F-96A5-7296EEC6A397}"/>
              </a:ext>
            </a:extLst>
          </p:cNvPr>
          <p:cNvPicPr>
            <a:picLocks noChangeAspect="1"/>
          </p:cNvPicPr>
          <p:nvPr/>
        </p:nvPicPr>
        <p:blipFill>
          <a:blip r:embed="rId2"/>
          <a:stretch>
            <a:fillRect/>
          </a:stretch>
        </p:blipFill>
        <p:spPr>
          <a:xfrm>
            <a:off x="838039" y="2396633"/>
            <a:ext cx="7467921" cy="3197370"/>
          </a:xfrm>
          <a:prstGeom prst="rect">
            <a:avLst/>
          </a:prstGeom>
        </p:spPr>
      </p:pic>
      <p:pic>
        <p:nvPicPr>
          <p:cNvPr id="10" name="Imagen 9">
            <a:extLst>
              <a:ext uri="{FF2B5EF4-FFF2-40B4-BE49-F238E27FC236}">
                <a16:creationId xmlns:a16="http://schemas.microsoft.com/office/drawing/2014/main" id="{8ECA3AAC-D0B2-69E5-69FC-85032C5D397D}"/>
              </a:ext>
            </a:extLst>
          </p:cNvPr>
          <p:cNvPicPr>
            <a:picLocks noChangeAspect="1"/>
          </p:cNvPicPr>
          <p:nvPr/>
        </p:nvPicPr>
        <p:blipFill>
          <a:blip r:embed="rId3"/>
          <a:stretch>
            <a:fillRect/>
          </a:stretch>
        </p:blipFill>
        <p:spPr>
          <a:xfrm>
            <a:off x="115380" y="934714"/>
            <a:ext cx="2139881" cy="859611"/>
          </a:xfrm>
          <a:prstGeom prst="rect">
            <a:avLst/>
          </a:prstGeom>
        </p:spPr>
      </p:pic>
      <p:sp>
        <p:nvSpPr>
          <p:cNvPr id="11" name="Τίτλος 6">
            <a:extLst>
              <a:ext uri="{FF2B5EF4-FFF2-40B4-BE49-F238E27FC236}">
                <a16:creationId xmlns:a16="http://schemas.microsoft.com/office/drawing/2014/main" id="{FFF16D80-603D-396B-EAA9-665784DE8B65}"/>
              </a:ext>
            </a:extLst>
          </p:cNvPr>
          <p:cNvSpPr>
            <a:spLocks noGrp="1"/>
          </p:cNvSpPr>
          <p:nvPr>
            <p:ph type="title"/>
          </p:nvPr>
        </p:nvSpPr>
        <p:spPr>
          <a:xfrm>
            <a:off x="628650" y="248749"/>
            <a:ext cx="7886700" cy="540960"/>
          </a:xfrm>
        </p:spPr>
        <p:txBody>
          <a:bodyPr/>
          <a:lstStyle/>
          <a:p>
            <a:r>
              <a:rPr lang="en-US" dirty="0"/>
              <a:t>COMMUNICATION MATERIAL</a:t>
            </a:r>
          </a:p>
        </p:txBody>
      </p:sp>
      <p:sp>
        <p:nvSpPr>
          <p:cNvPr id="2" name="Bocadillo nube: nube 1">
            <a:extLst>
              <a:ext uri="{FF2B5EF4-FFF2-40B4-BE49-F238E27FC236}">
                <a16:creationId xmlns:a16="http://schemas.microsoft.com/office/drawing/2014/main" id="{9788A2C7-0846-A8C2-B051-0A6AD3870E0D}"/>
              </a:ext>
            </a:extLst>
          </p:cNvPr>
          <p:cNvSpPr/>
          <p:nvPr/>
        </p:nvSpPr>
        <p:spPr>
          <a:xfrm>
            <a:off x="5832388" y="847707"/>
            <a:ext cx="1643449"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UPDATED</a:t>
            </a:r>
            <a:endParaRPr lang="en-GB" dirty="0"/>
          </a:p>
        </p:txBody>
      </p:sp>
    </p:spTree>
    <p:extLst>
      <p:ext uri="{BB962C8B-B14F-4D97-AF65-F5344CB8AC3E}">
        <p14:creationId xmlns:p14="http://schemas.microsoft.com/office/powerpoint/2010/main" val="1103797105"/>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3912</TotalTime>
  <Words>1477</Words>
  <Application>Microsoft Office PowerPoint</Application>
  <PresentationFormat>Affichage à l'écran (4:3)</PresentationFormat>
  <Paragraphs>232</Paragraphs>
  <Slides>34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Arial</vt:lpstr>
      <vt:lpstr>Bahnschrift Light Condensed</vt:lpstr>
      <vt:lpstr>Calibri</vt:lpstr>
      <vt:lpstr>Roboto</vt:lpstr>
      <vt:lpstr>Roboto-Regular</vt:lpstr>
      <vt:lpstr>Times New Roman</vt:lpstr>
      <vt:lpstr>Trebuchet MS</vt:lpstr>
      <vt:lpstr>Wingdings</vt:lpstr>
      <vt:lpstr>CoLLaboratE-ThemeNew</vt:lpstr>
      <vt:lpstr>T 7.2 Communication and Dissemination Campaign</vt:lpstr>
      <vt:lpstr>Présentation PowerPoint</vt:lpstr>
      <vt:lpstr>WP7 – task 7.2 </vt:lpstr>
      <vt:lpstr>COMMUNICATION MATERIAL</vt:lpstr>
      <vt:lpstr>COMMUNICATION MATERIAL</vt:lpstr>
      <vt:lpstr>COMMUNICATION MATERIAL</vt:lpstr>
      <vt:lpstr>COMMUNICATION MATERIAL</vt:lpstr>
      <vt:lpstr>COMMUNICATION MATERIAL</vt:lpstr>
      <vt:lpstr>COMMUNICATION MATERIAL</vt:lpstr>
      <vt:lpstr>COMMUNICATION MATERIAL</vt:lpstr>
      <vt:lpstr>COMMUNICATION MATERIAL</vt:lpstr>
      <vt:lpstr>COMMUNICATION MATERIAL</vt:lpstr>
      <vt:lpstr>ARTICLES AND PRESS RELEASES</vt:lpstr>
      <vt:lpstr>ARTICLES AND PRESS RELEASES</vt:lpstr>
      <vt:lpstr>ARTICLES AND PRESS RELEASES</vt:lpstr>
      <vt:lpstr>ARTICLES AND PRESS RELEASES</vt:lpstr>
      <vt:lpstr>PROJECT PRESENTATIONS</vt:lpstr>
      <vt:lpstr>PROJECT PRESENTATIONS</vt:lpstr>
      <vt:lpstr>PROJECT PRESENTATIONS</vt:lpstr>
      <vt:lpstr>PROJECT PRESENTATIONS March 2021 – May 2022</vt:lpstr>
      <vt:lpstr>PROJECT PRESENTATIONS March 2021 – May 2022</vt:lpstr>
      <vt:lpstr>PROJECT PRESENTATIONS March 2021 – May 2022</vt:lpstr>
      <vt:lpstr>PROJECT PRESENTATIONS March 2021 – May 2022</vt:lpstr>
      <vt:lpstr>PROJECT PRESENTATIONS March 2021 – May 2022</vt:lpstr>
      <vt:lpstr>PROJECT PRESENTATIONS March 2021 – May 2022</vt:lpstr>
      <vt:lpstr>PROJECT PRESENTATIONS March 2021 – May 2022</vt:lpstr>
      <vt:lpstr>PROJECT PRESENTATIONS March 2021 – May 2022</vt:lpstr>
      <vt:lpstr>SOCIAL NETWORKS</vt:lpstr>
      <vt:lpstr>Présentation PowerPoint</vt:lpstr>
      <vt:lpstr>Présentation PowerPoint</vt:lpstr>
      <vt:lpstr>Présentation PowerPoint</vt:lpstr>
      <vt:lpstr>Présentation PowerPoint</vt:lpstr>
      <vt:lpstr>NEXT ACTIVITIES TO FOSTER DISSEMINATION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Gemma CORNUAU</cp:lastModifiedBy>
  <cp:revision>133</cp:revision>
  <dcterms:created xsi:type="dcterms:W3CDTF">2018-10-15T13:11:22Z</dcterms:created>
  <dcterms:modified xsi:type="dcterms:W3CDTF">2022-05-30T13:51:45Z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