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6" r:id="rId2"/>
    <p:sldId id="257" r:id="rId3"/>
    <p:sldId id="287" r:id="rId4"/>
    <p:sldId id="286" r:id="rId5"/>
    <p:sldId id="289" r:id="rId6"/>
    <p:sldId id="290" r:id="rId7"/>
    <p:sldId id="292" r:id="rId8"/>
    <p:sldId id="294" r:id="rId9"/>
    <p:sldId id="295" r:id="rId10"/>
    <p:sldId id="297" r:id="rId11"/>
    <p:sldId id="296" r:id="rId12"/>
    <p:sldId id="299" r:id="rId13"/>
    <p:sldId id="300" r:id="rId14"/>
    <p:sldId id="261" r:id="rId15"/>
    <p:sldId id="301" r:id="rId16"/>
    <p:sldId id="302" r:id="rId17"/>
    <p:sldId id="303" r:id="rId18"/>
    <p:sldId id="304" r:id="rId19"/>
    <p:sldId id="293" r:id="rId20"/>
    <p:sldId id="305" r:id="rId21"/>
    <p:sldId id="306" r:id="rId22"/>
    <p:sldId id="307" r:id="rId23"/>
    <p:sldId id="308" r:id="rId24"/>
    <p:sldId id="298" r:id="rId25"/>
    <p:sldId id="309" r:id="rId26"/>
    <p:sldId id="310" r:id="rId27"/>
    <p:sldId id="311" r:id="rId28"/>
    <p:sldId id="312" r:id="rId29"/>
    <p:sldId id="313" r:id="rId30"/>
    <p:sldId id="291" r:id="rId31"/>
    <p:sldId id="314" r:id="rId32"/>
    <p:sldId id="315" r:id="rId33"/>
    <p:sldId id="316" r:id="rId34"/>
    <p:sldId id="317" r:id="rId35"/>
    <p:sldId id="318" r:id="rId36"/>
    <p:sldId id="319" r:id="rId37"/>
    <p:sldId id="320" r:id="rId38"/>
    <p:sldId id="321" r:id="rId39"/>
    <p:sldId id="322" r:id="rId40"/>
    <p:sldId id="323" r:id="rId41"/>
    <p:sldId id="28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4033"/>
    <a:srgbClr val="8C5C16"/>
    <a:srgbClr val="2A8ECE"/>
    <a:srgbClr val="2B8ECE"/>
    <a:srgbClr val="2B8FCE"/>
    <a:srgbClr val="87CDD1"/>
    <a:srgbClr val="304A89"/>
    <a:srgbClr val="2C8FCE"/>
    <a:srgbClr val="344F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79665" autoAdjust="0"/>
  </p:normalViewPr>
  <p:slideViewPr>
    <p:cSldViewPr snapToGrid="0">
      <p:cViewPr varScale="1">
        <p:scale>
          <a:sx n="65" d="100"/>
          <a:sy n="65" d="100"/>
        </p:scale>
        <p:origin x="135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9B23E-DEB0-4420-BC71-D8B3CD1A85A1}" type="datetimeFigureOut">
              <a:rPr lang="en-US" smtClean="0"/>
              <a:pPr/>
              <a:t>3/17/2021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3957E-673A-4113-866E-902DC5EB0489}" type="slidenum">
              <a:rPr lang="en-US" smtClean="0"/>
              <a:pPr/>
              <a:t>‹N°›</a:t>
            </a:fld>
            <a:endParaRPr lang="en-US"/>
          </a:p>
        </p:txBody>
      </p:sp>
    </p:spTree>
    <p:extLst>
      <p:ext uri="{BB962C8B-B14F-4D97-AF65-F5344CB8AC3E}">
        <p14:creationId xmlns:p14="http://schemas.microsoft.com/office/powerpoint/2010/main" val="229367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90B3957E-673A-4113-866E-902DC5EB0489}" type="slidenum">
              <a:rPr lang="en-US" smtClean="0"/>
              <a:pPr/>
              <a:t>1</a:t>
            </a:fld>
            <a:endParaRPr lang="en-US"/>
          </a:p>
        </p:txBody>
      </p:sp>
    </p:spTree>
    <p:extLst>
      <p:ext uri="{BB962C8B-B14F-4D97-AF65-F5344CB8AC3E}">
        <p14:creationId xmlns:p14="http://schemas.microsoft.com/office/powerpoint/2010/main" val="1391599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0B3957E-673A-4113-866E-902DC5EB048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0B3957E-673A-4113-866E-902DC5EB0489}"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90B3957E-673A-4113-866E-902DC5EB0489}" type="slidenum">
              <a:rPr lang="en-US" smtClean="0"/>
              <a:t>13</a:t>
            </a:fld>
            <a:endParaRPr lang="en-US"/>
          </a:p>
        </p:txBody>
      </p:sp>
    </p:spTree>
    <p:extLst>
      <p:ext uri="{BB962C8B-B14F-4D97-AF65-F5344CB8AC3E}">
        <p14:creationId xmlns:p14="http://schemas.microsoft.com/office/powerpoint/2010/main" val="139159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0B3957E-673A-4113-866E-902DC5EB048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0B3957E-673A-4113-866E-902DC5EB048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0B3957E-673A-4113-866E-902DC5EB048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0B3957E-673A-4113-866E-902DC5EB048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0B3957E-673A-4113-866E-902DC5EB048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dirty="0" err="1"/>
              <a:t>We</a:t>
            </a:r>
            <a:r>
              <a:rPr lang="de-AT" dirty="0"/>
              <a:t> </a:t>
            </a:r>
            <a:r>
              <a:rPr lang="de-AT" dirty="0" err="1"/>
              <a:t>defined</a:t>
            </a:r>
            <a:r>
              <a:rPr lang="de-AT" baseline="0" dirty="0"/>
              <a:t> a „</a:t>
            </a:r>
            <a:r>
              <a:rPr lang="de-AT" baseline="0" dirty="0" err="1"/>
              <a:t>procedure</a:t>
            </a:r>
            <a:r>
              <a:rPr lang="de-AT" baseline="0" dirty="0"/>
              <a:t>“ </a:t>
            </a:r>
            <a:endParaRPr lang="de-DE" dirty="0"/>
          </a:p>
        </p:txBody>
      </p:sp>
      <p:sp>
        <p:nvSpPr>
          <p:cNvPr id="4" name="Foliennummernplatzhalter 3"/>
          <p:cNvSpPr>
            <a:spLocks noGrp="1"/>
          </p:cNvSpPr>
          <p:nvPr>
            <p:ph type="sldNum" sz="quarter" idx="10"/>
          </p:nvPr>
        </p:nvSpPr>
        <p:spPr/>
        <p:txBody>
          <a:bodyPr/>
          <a:lstStyle/>
          <a:p>
            <a:fld id="{90B3957E-673A-4113-866E-902DC5EB048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0B3957E-673A-4113-866E-902DC5EB048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0B3957E-673A-4113-866E-902DC5EB048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942109" y="2136070"/>
            <a:ext cx="10363200" cy="699626"/>
          </a:xfrm>
          <a:prstGeom prst="rect">
            <a:avLst/>
          </a:prstGeom>
        </p:spPr>
        <p:txBody>
          <a:bodyPr anchor="t">
            <a:normAutofit/>
          </a:bodyPr>
          <a:lstStyle>
            <a:lvl1pPr algn="ctr">
              <a:defRPr sz="4000">
                <a:solidFill>
                  <a:srgbClr val="2C8FCE"/>
                </a:solidFill>
              </a:defRPr>
            </a:lvl1pPr>
          </a:lstStyle>
          <a:p>
            <a:r>
              <a:rPr lang="en-US" dirty="0"/>
              <a:t>Click to edit Master title style</a:t>
            </a:r>
          </a:p>
        </p:txBody>
      </p:sp>
      <p:sp>
        <p:nvSpPr>
          <p:cNvPr id="3" name="Subtitle 2"/>
          <p:cNvSpPr>
            <a:spLocks noGrp="1"/>
          </p:cNvSpPr>
          <p:nvPr>
            <p:ph type="subTitle" idx="1"/>
          </p:nvPr>
        </p:nvSpPr>
        <p:spPr>
          <a:xfrm>
            <a:off x="1535083" y="3184201"/>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Imagen 63">
            <a:extLst>
              <a:ext uri="{FF2B5EF4-FFF2-40B4-BE49-F238E27FC236}">
                <a16:creationId xmlns:a16="http://schemas.microsoft.com/office/drawing/2014/main" id="{9640C764-0693-4692-88CD-79560008EF3B}"/>
              </a:ext>
            </a:extLst>
          </p:cNvPr>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502260" y="602951"/>
            <a:ext cx="3367208" cy="720462"/>
          </a:xfrm>
          <a:prstGeom prst="rect">
            <a:avLst/>
          </a:prstGeom>
          <a:noFill/>
        </p:spPr>
      </p:pic>
      <p:grpSp>
        <p:nvGrpSpPr>
          <p:cNvPr id="10" name="Gruppo 9">
            <a:extLst>
              <a:ext uri="{FF2B5EF4-FFF2-40B4-BE49-F238E27FC236}">
                <a16:creationId xmlns:a16="http://schemas.microsoft.com/office/drawing/2014/main" id="{02C40B21-B539-4F12-961A-C154654FD5BB}"/>
              </a:ext>
            </a:extLst>
          </p:cNvPr>
          <p:cNvGrpSpPr/>
          <p:nvPr userDrawn="1"/>
        </p:nvGrpSpPr>
        <p:grpSpPr>
          <a:xfrm>
            <a:off x="1" y="6236599"/>
            <a:ext cx="12191999" cy="635256"/>
            <a:chOff x="0" y="5126182"/>
            <a:chExt cx="12192000" cy="670976"/>
          </a:xfrm>
        </p:grpSpPr>
        <p:sp>
          <p:nvSpPr>
            <p:cNvPr id="11" name="Rettangolo 10">
              <a:extLst>
                <a:ext uri="{FF2B5EF4-FFF2-40B4-BE49-F238E27FC236}">
                  <a16:creationId xmlns:a16="http://schemas.microsoft.com/office/drawing/2014/main" id="{6DF0E9FC-401C-4D00-B672-23319FEF56CC}"/>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2" name="Immagine 11">
              <a:extLst>
                <a:ext uri="{FF2B5EF4-FFF2-40B4-BE49-F238E27FC236}">
                  <a16:creationId xmlns:a16="http://schemas.microsoft.com/office/drawing/2014/main" id="{D106D06E-DDDC-4659-ABF3-6D91D3E5A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3" name="Rettangolo 12">
              <a:extLst>
                <a:ext uri="{FF2B5EF4-FFF2-40B4-BE49-F238E27FC236}">
                  <a16:creationId xmlns:a16="http://schemas.microsoft.com/office/drawing/2014/main" id="{36CC2890-2385-4EE6-BA34-9FF031F07B14}"/>
                </a:ext>
              </a:extLst>
            </p:cNvPr>
            <p:cNvSpPr/>
            <p:nvPr/>
          </p:nvSpPr>
          <p:spPr>
            <a:xfrm>
              <a:off x="1884219" y="5126182"/>
              <a:ext cx="10307781"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4" name="CasellaDiTesto 13">
              <a:extLst>
                <a:ext uri="{FF2B5EF4-FFF2-40B4-BE49-F238E27FC236}">
                  <a16:creationId xmlns:a16="http://schemas.microsoft.com/office/drawing/2014/main" id="{06BE790D-D487-4934-961F-0F4A02FF4DBE}"/>
                </a:ext>
              </a:extLst>
            </p:cNvPr>
            <p:cNvSpPr txBox="1"/>
            <p:nvPr/>
          </p:nvSpPr>
          <p:spPr>
            <a:xfrm>
              <a:off x="1927239" y="5201603"/>
              <a:ext cx="10264760" cy="520133"/>
            </a:xfrm>
            <a:prstGeom prst="rect">
              <a:avLst/>
            </a:prstGeom>
            <a:noFill/>
          </p:spPr>
          <p:txBody>
            <a:bodyPr wrap="square" rtlCol="0">
              <a:spAutoFit/>
            </a:bodyPr>
            <a:lstStyle/>
            <a:p>
              <a:r>
                <a:rPr lang="en-GB" sz="1300" dirty="0">
                  <a:solidFill>
                    <a:srgbClr val="864033"/>
                  </a:solidFill>
                  <a:effectLst/>
                  <a:latin typeface="Bahnschrift Light Condensed" panose="020B0502040204020203" pitchFamily="34" charset="0"/>
                </a:rPr>
                <a:t>ADDRESSING THE CURRENT AND FUTURE SKILL NEEDS FOR SUSTAINABILITY, DIGITALIZATION </a:t>
              </a:r>
              <a:br>
                <a:rPr lang="en-GB" sz="1300" dirty="0">
                  <a:solidFill>
                    <a:srgbClr val="864033"/>
                  </a:solidFill>
                  <a:effectLst/>
                  <a:latin typeface="Bahnschrift Light Condensed" panose="020B0502040204020203" pitchFamily="34" charset="0"/>
                </a:rPr>
              </a:br>
              <a:r>
                <a:rPr lang="en-GB" sz="13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pic>
        <p:nvPicPr>
          <p:cNvPr id="5" name="Immagine 4">
            <a:extLst>
              <a:ext uri="{FF2B5EF4-FFF2-40B4-BE49-F238E27FC236}">
                <a16:creationId xmlns:a16="http://schemas.microsoft.com/office/drawing/2014/main" id="{4EB48FB0-2033-4B3F-99A1-2F7E07CD3EC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205" b="8936"/>
          <a:stretch/>
        </p:blipFill>
        <p:spPr>
          <a:xfrm>
            <a:off x="322533" y="139393"/>
            <a:ext cx="2425100" cy="1709133"/>
          </a:xfrm>
          <a:prstGeom prst="rect">
            <a:avLst/>
          </a:prstGeom>
        </p:spPr>
      </p:pic>
    </p:spTree>
    <p:extLst>
      <p:ext uri="{BB962C8B-B14F-4D97-AF65-F5344CB8AC3E}">
        <p14:creationId xmlns:p14="http://schemas.microsoft.com/office/powerpoint/2010/main" val="387390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838200" y="248749"/>
            <a:ext cx="10515600" cy="540960"/>
          </a:xfrm>
          <a:prstGeom prst="rect">
            <a:avLst/>
          </a:prstGeom>
        </p:spPr>
        <p:txBody>
          <a:bodyPr/>
          <a:lstStyle>
            <a:lvl1pPr>
              <a:defRPr>
                <a:solidFill>
                  <a:srgbClr val="2B8ECE"/>
                </a:solidFill>
              </a:defRPr>
            </a:lvl1pPr>
          </a:lstStyle>
          <a:p>
            <a:r>
              <a:rPr lang="en-US" dirty="0"/>
              <a:t>Click to edit Master title style</a:t>
            </a:r>
          </a:p>
        </p:txBody>
      </p:sp>
      <p:sp>
        <p:nvSpPr>
          <p:cNvPr id="3" name="Content Placeholder 2"/>
          <p:cNvSpPr>
            <a:spLocks noGrp="1"/>
          </p:cNvSpPr>
          <p:nvPr>
            <p:ph idx="1"/>
          </p:nvPr>
        </p:nvSpPr>
        <p:spPr>
          <a:xfrm>
            <a:off x="838200" y="881150"/>
            <a:ext cx="10515600" cy="564157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27724" y="6614616"/>
            <a:ext cx="2743200" cy="231648"/>
          </a:xfrm>
        </p:spPr>
        <p:txBody>
          <a:bodyPr/>
          <a:lstStyle>
            <a:lvl1pPr>
              <a:defRPr>
                <a:solidFill>
                  <a:schemeClr val="tx1"/>
                </a:solidFill>
              </a:defRPr>
            </a:lvl1pPr>
          </a:lstStyle>
          <a:p>
            <a:fld id="{C94A9C6C-1472-49E2-A08D-475DB4E3CBD3}" type="slidenum">
              <a:rPr lang="en-US" smtClean="0"/>
              <a:pPr/>
              <a:t>‹N°›</a:t>
            </a:fld>
            <a:endParaRPr lang="en-US" dirty="0"/>
          </a:p>
        </p:txBody>
      </p:sp>
      <p:cxnSp>
        <p:nvCxnSpPr>
          <p:cNvPr id="7" name="Ευθεία γραμμή σύνδεσης 6"/>
          <p:cNvCxnSpPr/>
          <p:nvPr/>
        </p:nvCxnSpPr>
        <p:spPr>
          <a:xfrm>
            <a:off x="838200" y="702148"/>
            <a:ext cx="10515600" cy="0"/>
          </a:xfrm>
          <a:prstGeom prst="line">
            <a:avLst/>
          </a:prstGeom>
          <a:ln w="28575">
            <a:solidFill>
              <a:srgbClr val="2A8ECE"/>
            </a:solidFill>
          </a:ln>
        </p:spPr>
        <p:style>
          <a:lnRef idx="1">
            <a:schemeClr val="accent1"/>
          </a:lnRef>
          <a:fillRef idx="0">
            <a:schemeClr val="accent1"/>
          </a:fillRef>
          <a:effectRef idx="0">
            <a:schemeClr val="accent1"/>
          </a:effectRef>
          <a:fontRef idx="minor">
            <a:schemeClr val="tx1"/>
          </a:fontRef>
        </p:style>
      </p:cxnSp>
      <p:grpSp>
        <p:nvGrpSpPr>
          <p:cNvPr id="8" name="Gruppo 7">
            <a:extLst>
              <a:ext uri="{FF2B5EF4-FFF2-40B4-BE49-F238E27FC236}">
                <a16:creationId xmlns:a16="http://schemas.microsoft.com/office/drawing/2014/main" id="{21D46DD2-AB32-4FC0-B24C-6DE6102BB473}"/>
              </a:ext>
            </a:extLst>
          </p:cNvPr>
          <p:cNvGrpSpPr/>
          <p:nvPr userDrawn="1"/>
        </p:nvGrpSpPr>
        <p:grpSpPr>
          <a:xfrm>
            <a:off x="-1" y="6318703"/>
            <a:ext cx="11637820" cy="540960"/>
            <a:chOff x="0" y="5126182"/>
            <a:chExt cx="11819413" cy="670976"/>
          </a:xfrm>
        </p:grpSpPr>
        <p:sp>
          <p:nvSpPr>
            <p:cNvPr id="9" name="Rettangolo 8">
              <a:extLst>
                <a:ext uri="{FF2B5EF4-FFF2-40B4-BE49-F238E27FC236}">
                  <a16:creationId xmlns:a16="http://schemas.microsoft.com/office/drawing/2014/main" id="{EB989505-A38D-465C-9787-FD2E06AB96BE}"/>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0" name="Immagine 9">
              <a:extLst>
                <a:ext uri="{FF2B5EF4-FFF2-40B4-BE49-F238E27FC236}">
                  <a16:creationId xmlns:a16="http://schemas.microsoft.com/office/drawing/2014/main" id="{CA87E740-4759-49BC-AFFC-111A262D15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1" name="Rettangolo 10">
              <a:extLst>
                <a:ext uri="{FF2B5EF4-FFF2-40B4-BE49-F238E27FC236}">
                  <a16:creationId xmlns:a16="http://schemas.microsoft.com/office/drawing/2014/main" id="{9B6C6BB8-11E9-4237-BBB1-74E8EDF69250}"/>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2" name="CasellaDiTesto 11">
              <a:extLst>
                <a:ext uri="{FF2B5EF4-FFF2-40B4-BE49-F238E27FC236}">
                  <a16:creationId xmlns:a16="http://schemas.microsoft.com/office/drawing/2014/main" id="{A8FE9357-9FAC-4BA8-AD06-F61E740EF8EB}"/>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026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rgbClr val="2A8ECE"/>
                </a:solidFill>
              </a:defRPr>
            </a:lvl1pPr>
          </a:lstStyle>
          <a:p>
            <a:r>
              <a:rPr lang="en-US" dirty="0"/>
              <a:t>Click to edit Master title style</a:t>
            </a:r>
          </a:p>
        </p:txBody>
      </p:sp>
      <p:sp>
        <p:nvSpPr>
          <p:cNvPr id="4" name="Date Placeholder 3"/>
          <p:cNvSpPr>
            <a:spLocks noGrp="1"/>
          </p:cNvSpPr>
          <p:nvPr>
            <p:ph type="dt" sz="half" idx="10"/>
          </p:nvPr>
        </p:nvSpPr>
        <p:spPr>
          <a:xfrm>
            <a:off x="0" y="6483650"/>
            <a:ext cx="1689101" cy="243839"/>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66473"/>
            <a:ext cx="4114800" cy="2438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51772" y="6614160"/>
            <a:ext cx="27432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7" name="Gruppo 16">
            <a:extLst>
              <a:ext uri="{FF2B5EF4-FFF2-40B4-BE49-F238E27FC236}">
                <a16:creationId xmlns:a16="http://schemas.microsoft.com/office/drawing/2014/main" id="{6CA81CF2-B7CD-4ED7-9B9F-3BCC1910A869}"/>
              </a:ext>
            </a:extLst>
          </p:cNvPr>
          <p:cNvGrpSpPr/>
          <p:nvPr userDrawn="1"/>
        </p:nvGrpSpPr>
        <p:grpSpPr>
          <a:xfrm>
            <a:off x="-1" y="6318703"/>
            <a:ext cx="11637820" cy="540960"/>
            <a:chOff x="0" y="5126182"/>
            <a:chExt cx="11819413" cy="670976"/>
          </a:xfrm>
        </p:grpSpPr>
        <p:sp>
          <p:nvSpPr>
            <p:cNvPr id="18" name="Rettangolo 17">
              <a:extLst>
                <a:ext uri="{FF2B5EF4-FFF2-40B4-BE49-F238E27FC236}">
                  <a16:creationId xmlns:a16="http://schemas.microsoft.com/office/drawing/2014/main" id="{D93949EF-7AE7-4E65-AF3F-CD5ADF8F5515}"/>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9" name="Immagine 18">
              <a:extLst>
                <a:ext uri="{FF2B5EF4-FFF2-40B4-BE49-F238E27FC236}">
                  <a16:creationId xmlns:a16="http://schemas.microsoft.com/office/drawing/2014/main" id="{27FCC7BF-54AF-4798-A62E-C0F586B3BA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20" name="Rettangolo 19">
              <a:extLst>
                <a:ext uri="{FF2B5EF4-FFF2-40B4-BE49-F238E27FC236}">
                  <a16:creationId xmlns:a16="http://schemas.microsoft.com/office/drawing/2014/main" id="{55EBD42A-B62B-4763-8CF8-A29870C61F06}"/>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CasellaDiTesto 20">
              <a:extLst>
                <a:ext uri="{FF2B5EF4-FFF2-40B4-BE49-F238E27FC236}">
                  <a16:creationId xmlns:a16="http://schemas.microsoft.com/office/drawing/2014/main" id="{4B2581C8-E50F-4DC4-B7F1-39A5A4DDF722}"/>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237581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51772" y="6614160"/>
            <a:ext cx="2743200" cy="231648"/>
          </a:xfrm>
        </p:spPr>
        <p:txBody>
          <a:bodyPr/>
          <a:lstStyle>
            <a:lvl1pPr>
              <a:defRPr>
                <a:solidFill>
                  <a:schemeClr val="tx1"/>
                </a:solidFill>
              </a:defRPr>
            </a:lvl1pPr>
          </a:lstStyle>
          <a:p>
            <a:fld id="{C94A9C6C-1472-49E2-A08D-475DB4E3CBD3}" type="slidenum">
              <a:rPr lang="en-US" smtClean="0"/>
              <a:pPr/>
              <a:t>‹N°›</a:t>
            </a:fld>
            <a:endParaRPr lang="en-US" dirty="0"/>
          </a:p>
        </p:txBody>
      </p:sp>
      <p:grpSp>
        <p:nvGrpSpPr>
          <p:cNvPr id="14" name="Gruppo 13">
            <a:extLst>
              <a:ext uri="{FF2B5EF4-FFF2-40B4-BE49-F238E27FC236}">
                <a16:creationId xmlns:a16="http://schemas.microsoft.com/office/drawing/2014/main" id="{7D6CA9C0-C26E-4AA0-9CFE-E3E66B516B81}"/>
              </a:ext>
            </a:extLst>
          </p:cNvPr>
          <p:cNvGrpSpPr/>
          <p:nvPr userDrawn="1"/>
        </p:nvGrpSpPr>
        <p:grpSpPr>
          <a:xfrm>
            <a:off x="-1" y="6318703"/>
            <a:ext cx="11637820" cy="540960"/>
            <a:chOff x="0" y="5126182"/>
            <a:chExt cx="11819413" cy="670976"/>
          </a:xfrm>
        </p:grpSpPr>
        <p:sp>
          <p:nvSpPr>
            <p:cNvPr id="15" name="Rettangolo 14">
              <a:extLst>
                <a:ext uri="{FF2B5EF4-FFF2-40B4-BE49-F238E27FC236}">
                  <a16:creationId xmlns:a16="http://schemas.microsoft.com/office/drawing/2014/main" id="{A6AAFBF5-10B0-4415-8947-B9C726B17F2A}"/>
                </a:ext>
              </a:extLst>
            </p:cNvPr>
            <p:cNvSpPr/>
            <p:nvPr/>
          </p:nvSpPr>
          <p:spPr>
            <a:xfrm>
              <a:off x="0" y="5126182"/>
              <a:ext cx="1884219" cy="670976"/>
            </a:xfrm>
            <a:prstGeom prst="rect">
              <a:avLst/>
            </a:prstGeom>
            <a:solidFill>
              <a:srgbClr val="87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rgbClr val="87CDD1"/>
                </a:solidFill>
              </a:endParaRPr>
            </a:p>
          </p:txBody>
        </p:sp>
        <p:pic>
          <p:nvPicPr>
            <p:cNvPr id="16" name="Immagine 15">
              <a:extLst>
                <a:ext uri="{FF2B5EF4-FFF2-40B4-BE49-F238E27FC236}">
                  <a16:creationId xmlns:a16="http://schemas.microsoft.com/office/drawing/2014/main" id="{0B47C1E8-81ED-4CAD-8B2D-AE119A273C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727" y="5274006"/>
              <a:ext cx="1316181" cy="386609"/>
            </a:xfrm>
            <a:prstGeom prst="rect">
              <a:avLst/>
            </a:prstGeom>
          </p:spPr>
        </p:pic>
        <p:sp>
          <p:nvSpPr>
            <p:cNvPr id="17" name="Rettangolo 16">
              <a:extLst>
                <a:ext uri="{FF2B5EF4-FFF2-40B4-BE49-F238E27FC236}">
                  <a16:creationId xmlns:a16="http://schemas.microsoft.com/office/drawing/2014/main" id="{53C32AD3-63DB-4347-A884-DD5358849423}"/>
                </a:ext>
              </a:extLst>
            </p:cNvPr>
            <p:cNvSpPr/>
            <p:nvPr/>
          </p:nvSpPr>
          <p:spPr>
            <a:xfrm>
              <a:off x="1884219" y="5126182"/>
              <a:ext cx="9935194" cy="670976"/>
            </a:xfrm>
            <a:prstGeom prst="rect">
              <a:avLst/>
            </a:prstGeom>
            <a:gradFill flip="none" rotWithShape="1">
              <a:gsLst>
                <a:gs pos="0">
                  <a:srgbClr val="2A8ECE"/>
                </a:gs>
                <a:gs pos="86000">
                  <a:srgbClr val="298DCE">
                    <a:tint val="44500"/>
                    <a:satMod val="160000"/>
                  </a:srgbClr>
                </a:gs>
                <a:gs pos="100000">
                  <a:srgbClr val="298DCE">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CasellaDiTesto 17">
              <a:extLst>
                <a:ext uri="{FF2B5EF4-FFF2-40B4-BE49-F238E27FC236}">
                  <a16:creationId xmlns:a16="http://schemas.microsoft.com/office/drawing/2014/main" id="{4F4EC232-2EA9-4F6A-AFC7-84AED1593B84}"/>
                </a:ext>
              </a:extLst>
            </p:cNvPr>
            <p:cNvSpPr txBox="1"/>
            <p:nvPr/>
          </p:nvSpPr>
          <p:spPr>
            <a:xfrm>
              <a:off x="1927239" y="5201604"/>
              <a:ext cx="9892174" cy="572623"/>
            </a:xfrm>
            <a:prstGeom prst="rect">
              <a:avLst/>
            </a:prstGeom>
            <a:noFill/>
          </p:spPr>
          <p:txBody>
            <a:bodyPr wrap="square" rtlCol="0">
              <a:spAutoFit/>
            </a:bodyPr>
            <a:lstStyle/>
            <a:p>
              <a:r>
                <a:rPr lang="en-GB" sz="1200" dirty="0">
                  <a:solidFill>
                    <a:srgbClr val="864033"/>
                  </a:solidFill>
                  <a:effectLst/>
                  <a:latin typeface="Bahnschrift Light Condensed" panose="020B0502040204020203" pitchFamily="34" charset="0"/>
                </a:rPr>
                <a:t>ADDRESSING THE CURRENT AND FUTURE SKILL NEEDS FOR SUSTAINABILITY, DIGITALIZATION </a:t>
              </a:r>
              <a:br>
                <a:rPr lang="en-GB" sz="1200" dirty="0">
                  <a:solidFill>
                    <a:srgbClr val="864033"/>
                  </a:solidFill>
                  <a:effectLst/>
                  <a:latin typeface="Bahnschrift Light Condensed" panose="020B0502040204020203" pitchFamily="34" charset="0"/>
                </a:rPr>
              </a:br>
              <a:r>
                <a:rPr lang="en-GB" sz="1200" dirty="0">
                  <a:solidFill>
                    <a:srgbClr val="864033"/>
                  </a:solidFill>
                  <a:effectLst/>
                  <a:latin typeface="Bahnschrift Light Condensed" panose="020B0502040204020203" pitchFamily="34" charset="0"/>
                </a:rPr>
                <a:t>AND THE BIO-ECONOMY IN AGRICULTURE: EUROPEAN SKILLS AGENDA AND STRATEGY - AGREEMENT 612664-EPP-1-2019-1-IT-EPPKA2-SSA-B</a:t>
              </a:r>
            </a:p>
          </p:txBody>
        </p:sp>
      </p:grpSp>
    </p:spTree>
    <p:extLst>
      <p:ext uri="{BB962C8B-B14F-4D97-AF65-F5344CB8AC3E}">
        <p14:creationId xmlns:p14="http://schemas.microsoft.com/office/powerpoint/2010/main" val="1757158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51772" y="6614160"/>
            <a:ext cx="2743200" cy="231648"/>
          </a:xfrm>
          <a:prstGeom prst="rect">
            <a:avLst/>
          </a:prstGeom>
        </p:spPr>
        <p:txBody>
          <a:bodyPr vert="horz" lIns="91440" tIns="45720" rIns="91440" bIns="45720" rtlCol="0" anchor="ctr"/>
          <a:lstStyle>
            <a:lvl1pPr algn="r">
              <a:defRPr sz="1050">
                <a:solidFill>
                  <a:schemeClr val="bg1"/>
                </a:solidFill>
              </a:defRPr>
            </a:lvl1pPr>
          </a:lstStyle>
          <a:p>
            <a:fld id="{C94A9C6C-1472-49E2-A08D-475DB4E3CBD3}" type="slidenum">
              <a:rPr lang="en-US" smtClean="0"/>
              <a:pPr/>
              <a:t>‹N°›</a:t>
            </a:fld>
            <a:endParaRPr lang="en-US" dirty="0"/>
          </a:p>
        </p:txBody>
      </p:sp>
    </p:spTree>
    <p:extLst>
      <p:ext uri="{BB962C8B-B14F-4D97-AF65-F5344CB8AC3E}">
        <p14:creationId xmlns:p14="http://schemas.microsoft.com/office/powerpoint/2010/main" val="3324550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400" rtl="0" eaLnBrk="1" latinLnBrk="0" hangingPunct="1">
        <a:lnSpc>
          <a:spcPct val="90000"/>
        </a:lnSpc>
        <a:spcBef>
          <a:spcPct val="0"/>
        </a:spcBef>
        <a:buNone/>
        <a:defRPr sz="2800"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cotillon@actia-asso.eu" TargetMode="External"/><Relationship Id="rId7" Type="http://schemas.openxmlformats.org/officeDocument/2006/relationships/hyperlink" Target="mailto:julian.drausinger@lva.a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katharina.stollewerk@lva.at" TargetMode="External"/><Relationship Id="rId5" Type="http://schemas.openxmlformats.org/officeDocument/2006/relationships/hyperlink" Target="mailto:c.avila@fiab.es" TargetMode="External"/><Relationship Id="rId4" Type="http://schemas.openxmlformats.org/officeDocument/2006/relationships/hyperlink" Target="mailto:g.cornuau@actia-asso.e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drive/u/0/folders/1-ZRCyHZNro5XpHQ-swPgK7S4EVnr3uXz"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avila@fiab.e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erasmus-fields.eu/management/sites/default/files/documents/others/final/Leaflet_Front_ENG.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erasmus-fields.eu/management/sites/default/files/documents/others/final/Poster%20FIELDS_ENG.pdf"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7.sv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erasmus-fields.eu/" TargetMode="External"/><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file/d/1C7EuFCRBlURtfPpazVyqXDHnWJUY18fb/view"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spreadsheets/d/14b9k2-4Y8dLpMDcj96kjVGMneQS8Aijm/edit#gid=723198398"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uclm.es/es/noticias/noticias2020/febrero/ciudad-real/proyecto_fields" TargetMode="External"/><Relationship Id="rId3" Type="http://schemas.openxmlformats.org/officeDocument/2006/relationships/hyperlink" Target="https://fiab.es/project/fields/" TargetMode="External"/><Relationship Id="rId7" Type="http://schemas.openxmlformats.org/officeDocument/2006/relationships/hyperlink" Target="https://www.confagri.pt/imprensa/fields-identificacao-das-necessidades-atuais-competencias-sustentabilidade-digitalizacao-bioeconomia-na-agricultura/" TargetMode="External"/><Relationship Id="rId2" Type="http://schemas.openxmlformats.org/officeDocument/2006/relationships/hyperlink" Target="https://www.actia-asso.eu/en/projets/fields/" TargetMode="External"/><Relationship Id="rId1" Type="http://schemas.openxmlformats.org/officeDocument/2006/relationships/slideLayout" Target="../slideLayouts/slideLayout2.xml"/><Relationship Id="rId6" Type="http://schemas.openxmlformats.org/officeDocument/2006/relationships/hyperlink" Target="https://www.iseki-food.net/projects/project-overview" TargetMode="External"/><Relationship Id="rId5" Type="http://schemas.openxmlformats.org/officeDocument/2006/relationships/hyperlink" Target="http://www.agro-alimentarias.coop/noticias/ver/OTA1MQ==" TargetMode="External"/><Relationship Id="rId10" Type="http://schemas.openxmlformats.org/officeDocument/2006/relationships/hyperlink" Target="https://www.disafa.unito.it/do/progetti.pl/Show?_id=m865" TargetMode="External"/><Relationship Id="rId4" Type="http://schemas.openxmlformats.org/officeDocument/2006/relationships/hyperlink" Target="https://www.lva.at/lebensmittelversuchsanstalt/technet/europaeische-forschung-european-food-research/aktuelleprojekte/298-fields.html" TargetMode="External"/><Relationship Id="rId9" Type="http://schemas.openxmlformats.org/officeDocument/2006/relationships/hyperlink" Target="https://www.sevt.gr/en/european-programs/GMON/field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evt.gr/en/european-programs-details/HMmMvg/fields-european-project" TargetMode="External"/><Relationship Id="rId2" Type="http://schemas.openxmlformats.org/officeDocument/2006/relationships/hyperlink" Target="http://mkt.confagri.pt/vl/dbbf1219edf2a6-a62d22773b53ab4c1165ffca24eipe1k6jge19Ose4-459-f051" TargetMode="External"/><Relationship Id="rId1" Type="http://schemas.openxmlformats.org/officeDocument/2006/relationships/slideLayout" Target="../slideLayouts/slideLayout2.xml"/><Relationship Id="rId5" Type="http://schemas.openxmlformats.org/officeDocument/2006/relationships/hyperlink" Target="https://www.iseki-food.net/have-your-say-future-skills-needed-agri-food-and-forestry-sectors" TargetMode="External"/><Relationship Id="rId4" Type="http://schemas.openxmlformats.org/officeDocument/2006/relationships/hyperlink" Target="https://fiab.es/fiab-participa-en-el-proyecto-fields-para-formar-en-sostenibilidad-bioeconomia-y-digitalizacion-a-los-trabajadores-del-sector-agroindustria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ercacei.com/noticia/52092/actualidad/fields-el-mayor-proyecto-europeo-para-la-formacion-de-agricultores.html" TargetMode="External"/><Relationship Id="rId7" Type="http://schemas.openxmlformats.org/officeDocument/2006/relationships/image" Target="../media/image33.png"/><Relationship Id="rId2" Type="http://schemas.openxmlformats.org/officeDocument/2006/relationships/hyperlink" Target="https://issuu.com/mondo_agricolo/docs/mondo_agricolo_3_2020_issuu"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agricolae.eu/parte-fields-il-piu-grande-progetto-formativo-europeo-per-l-agroalimentare-italia-capofila-con-confagricoltura-e-universita-torino/"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confagri.pt/imprensa/fields-identificacao-das-necessidades-atuais-competencias-sustentabilidade-digitalizacao-bioeconomia-na-agricultura/"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fooddynamics.org/fooddynamics2020/program/program.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s://www.youtube.com/channel/UCKFCxHAmRdRLF9_axPy-eNg" TargetMode="External"/><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hyperlink" Target="https://www.facebook.com/Fields-Project-Erasmus-115331017260054" TargetMode="External"/><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hyperlink" Target="https://www.linkedin.com/company/fields-project-erasmus/?viewAsMember=true" TargetMode="External"/><Relationship Id="rId5" Type="http://schemas.openxmlformats.org/officeDocument/2006/relationships/image" Target="../media/image44.png"/><Relationship Id="rId10" Type="http://schemas.openxmlformats.org/officeDocument/2006/relationships/hyperlink" Target="https://twitter.com/SprojectField" TargetMode="External"/><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jpeg"/><Relationship Id="rId18" Type="http://schemas.openxmlformats.org/officeDocument/2006/relationships/image" Target="../media/image84.png"/><Relationship Id="rId26" Type="http://schemas.openxmlformats.org/officeDocument/2006/relationships/image" Target="../media/image92.jpeg"/><Relationship Id="rId3" Type="http://schemas.openxmlformats.org/officeDocument/2006/relationships/image" Target="../media/image69.png"/><Relationship Id="rId21" Type="http://schemas.openxmlformats.org/officeDocument/2006/relationships/image" Target="../media/image87.png"/><Relationship Id="rId7" Type="http://schemas.openxmlformats.org/officeDocument/2006/relationships/image" Target="../media/image73.png"/><Relationship Id="rId12" Type="http://schemas.openxmlformats.org/officeDocument/2006/relationships/image" Target="../media/image78.tiff"/><Relationship Id="rId17" Type="http://schemas.openxmlformats.org/officeDocument/2006/relationships/image" Target="../media/image83.jpeg"/><Relationship Id="rId25" Type="http://schemas.openxmlformats.org/officeDocument/2006/relationships/image" Target="../media/image91.png"/><Relationship Id="rId2" Type="http://schemas.openxmlformats.org/officeDocument/2006/relationships/image" Target="../media/image68.png"/><Relationship Id="rId16" Type="http://schemas.openxmlformats.org/officeDocument/2006/relationships/image" Target="../media/image82.png"/><Relationship Id="rId20" Type="http://schemas.openxmlformats.org/officeDocument/2006/relationships/image" Target="../media/image86.jpeg"/><Relationship Id="rId29" Type="http://schemas.openxmlformats.org/officeDocument/2006/relationships/image" Target="../media/image95.jpeg"/><Relationship Id="rId1" Type="http://schemas.openxmlformats.org/officeDocument/2006/relationships/slideLayout" Target="../slideLayouts/slideLayout3.xml"/><Relationship Id="rId6" Type="http://schemas.openxmlformats.org/officeDocument/2006/relationships/image" Target="../media/image72.jpeg"/><Relationship Id="rId11" Type="http://schemas.openxmlformats.org/officeDocument/2006/relationships/image" Target="../media/image77.jpeg"/><Relationship Id="rId24" Type="http://schemas.openxmlformats.org/officeDocument/2006/relationships/image" Target="../media/image90.png"/><Relationship Id="rId32" Type="http://schemas.openxmlformats.org/officeDocument/2006/relationships/image" Target="../media/image98.png"/><Relationship Id="rId5" Type="http://schemas.openxmlformats.org/officeDocument/2006/relationships/image" Target="../media/image71.png"/><Relationship Id="rId15" Type="http://schemas.openxmlformats.org/officeDocument/2006/relationships/image" Target="../media/image81.jpeg"/><Relationship Id="rId23" Type="http://schemas.openxmlformats.org/officeDocument/2006/relationships/image" Target="../media/image89.jpeg"/><Relationship Id="rId28" Type="http://schemas.openxmlformats.org/officeDocument/2006/relationships/image" Target="../media/image94.png"/><Relationship Id="rId10" Type="http://schemas.openxmlformats.org/officeDocument/2006/relationships/image" Target="../media/image76.png"/><Relationship Id="rId19" Type="http://schemas.openxmlformats.org/officeDocument/2006/relationships/image" Target="../media/image85.jpeg"/><Relationship Id="rId31" Type="http://schemas.openxmlformats.org/officeDocument/2006/relationships/image" Target="../media/image97.png"/><Relationship Id="rId4" Type="http://schemas.openxmlformats.org/officeDocument/2006/relationships/image" Target="../media/image70.png"/><Relationship Id="rId9" Type="http://schemas.openxmlformats.org/officeDocument/2006/relationships/image" Target="../media/image75.jpeg"/><Relationship Id="rId14" Type="http://schemas.openxmlformats.org/officeDocument/2006/relationships/image" Target="../media/image80.jpeg"/><Relationship Id="rId22" Type="http://schemas.openxmlformats.org/officeDocument/2006/relationships/image" Target="../media/image88.jpeg"/><Relationship Id="rId27" Type="http://schemas.openxmlformats.org/officeDocument/2006/relationships/image" Target="../media/image93.jpeg"/><Relationship Id="rId30" Type="http://schemas.openxmlformats.org/officeDocument/2006/relationships/image" Target="../media/image96.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rive.google.com/file/d/14b9k2-4Y8dLpMDcj96kjVGMneQS8Aijm/view?usp=shar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55648" y="1848751"/>
            <a:ext cx="8680704" cy="1268522"/>
          </a:xfrm>
        </p:spPr>
        <p:txBody>
          <a:bodyPr anchor="ctr" anchorCtr="0">
            <a:noAutofit/>
          </a:bodyPr>
          <a:lstStyle/>
          <a:p>
            <a:r>
              <a:rPr lang="en-US" sz="4400" dirty="0">
                <a:solidFill>
                  <a:srgbClr val="2B8FCE"/>
                </a:solidFill>
              </a:rPr>
              <a:t>WP7 – Dissemination and Communication</a:t>
            </a:r>
          </a:p>
        </p:txBody>
      </p:sp>
      <p:sp>
        <p:nvSpPr>
          <p:cNvPr id="7" name="Υπότιτλος 2"/>
          <p:cNvSpPr txBox="1">
            <a:spLocks/>
          </p:cNvSpPr>
          <p:nvPr/>
        </p:nvSpPr>
        <p:spPr>
          <a:xfrm>
            <a:off x="2667000" y="3516923"/>
            <a:ext cx="6858000" cy="251575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virtual consortium meeting</a:t>
            </a:r>
          </a:p>
          <a:p>
            <a:r>
              <a:rPr lang="en-US" sz="1800" dirty="0"/>
              <a:t>17</a:t>
            </a:r>
            <a:r>
              <a:rPr lang="en-US" sz="1800" baseline="30000" dirty="0"/>
              <a:t>th</a:t>
            </a:r>
            <a:r>
              <a:rPr lang="en-US" sz="1800" dirty="0"/>
              <a:t> of March, 2021</a:t>
            </a:r>
          </a:p>
          <a:p>
            <a:r>
              <a:rPr lang="fr-FR" sz="1800" spc="-5" dirty="0">
                <a:latin typeface="Arial"/>
                <a:cs typeface="Arial"/>
              </a:rPr>
              <a:t>ACTIA - Christophe Cotillon - </a:t>
            </a:r>
            <a:r>
              <a:rPr lang="fr-FR" sz="1800" u="sng" spc="-5" dirty="0">
                <a:solidFill>
                  <a:srgbClr val="0562C1"/>
                </a:solidFill>
                <a:uFill>
                  <a:solidFill>
                    <a:srgbClr val="0462C0"/>
                  </a:solidFill>
                </a:uFill>
                <a:latin typeface="Arial"/>
                <a:cs typeface="Arial"/>
                <a:hlinkClick r:id="rId3"/>
              </a:rPr>
              <a:t>c.cotillon@actia-asso.eu </a:t>
            </a:r>
            <a:r>
              <a:rPr lang="fr-FR" sz="1800" spc="-5" dirty="0">
                <a:solidFill>
                  <a:srgbClr val="0562C1"/>
                </a:solidFill>
                <a:latin typeface="Arial"/>
                <a:cs typeface="Arial"/>
              </a:rPr>
              <a:t> </a:t>
            </a:r>
          </a:p>
          <a:p>
            <a:r>
              <a:rPr lang="fr-FR" sz="1800" spc="-5" dirty="0">
                <a:latin typeface="Arial"/>
                <a:cs typeface="Arial"/>
              </a:rPr>
              <a:t>ACTIA – Gemma Cornuau – </a:t>
            </a:r>
            <a:r>
              <a:rPr lang="fr-FR" sz="1800" u="sng" spc="-5" dirty="0">
                <a:solidFill>
                  <a:srgbClr val="0562C1"/>
                </a:solidFill>
                <a:uFill>
                  <a:solidFill>
                    <a:srgbClr val="0462C0"/>
                  </a:solidFill>
                </a:uFill>
                <a:latin typeface="Arial"/>
                <a:cs typeface="Arial"/>
                <a:hlinkClick r:id="rId4"/>
              </a:rPr>
              <a:t>g.cornuau@actia-asso.eu </a:t>
            </a:r>
            <a:r>
              <a:rPr lang="fr-FR" sz="1800" spc="-5" dirty="0">
                <a:solidFill>
                  <a:srgbClr val="0562C1"/>
                </a:solidFill>
                <a:latin typeface="Arial"/>
                <a:cs typeface="Arial"/>
              </a:rPr>
              <a:t> </a:t>
            </a:r>
          </a:p>
          <a:p>
            <a:r>
              <a:rPr lang="fr-FR" sz="1800" spc="-5" dirty="0">
                <a:latin typeface="Arial"/>
                <a:cs typeface="Arial"/>
              </a:rPr>
              <a:t>FIAB – </a:t>
            </a:r>
            <a:r>
              <a:rPr lang="fr-FR" sz="1800" spc="-5" dirty="0" err="1">
                <a:latin typeface="Arial"/>
                <a:cs typeface="Arial"/>
              </a:rPr>
              <a:t>Conchà</a:t>
            </a:r>
            <a:r>
              <a:rPr lang="fr-FR" sz="1800" spc="-5" dirty="0">
                <a:latin typeface="Arial"/>
                <a:cs typeface="Arial"/>
              </a:rPr>
              <a:t> Avila –</a:t>
            </a:r>
            <a:r>
              <a:rPr lang="fr-FR" sz="1800" spc="15" dirty="0">
                <a:latin typeface="Arial"/>
                <a:cs typeface="Arial"/>
              </a:rPr>
              <a:t> </a:t>
            </a:r>
            <a:r>
              <a:rPr lang="fr-FR" sz="1800" u="sng" spc="-5" dirty="0">
                <a:solidFill>
                  <a:srgbClr val="0562C1"/>
                </a:solidFill>
                <a:uFill>
                  <a:solidFill>
                    <a:srgbClr val="0462C0"/>
                  </a:solidFill>
                </a:uFill>
                <a:latin typeface="Arial"/>
                <a:cs typeface="Arial"/>
                <a:hlinkClick r:id="rId5"/>
              </a:rPr>
              <a:t>c.avila@fiab.es</a:t>
            </a:r>
            <a:endParaRPr lang="en-US" sz="1800" dirty="0"/>
          </a:p>
          <a:p>
            <a:r>
              <a:rPr lang="en-US" sz="1800" dirty="0"/>
              <a:t>LVA - Katharina Stollewerk, </a:t>
            </a:r>
            <a:r>
              <a:rPr lang="en-US" sz="1800" dirty="0">
                <a:hlinkClick r:id="rId6"/>
              </a:rPr>
              <a:t>katharina.stollewerk@lva.at</a:t>
            </a:r>
            <a:endParaRPr lang="en-US" sz="1800" dirty="0"/>
          </a:p>
          <a:p>
            <a:r>
              <a:rPr lang="en-US" sz="1800" dirty="0"/>
              <a:t>LVA - Julian Drausinger, </a:t>
            </a:r>
            <a:r>
              <a:rPr lang="en-US" sz="1800" dirty="0">
                <a:hlinkClick r:id="rId7"/>
              </a:rPr>
              <a:t>julian.drausinger@lva.at</a:t>
            </a:r>
            <a:endParaRPr lang="en-US" sz="1800" dirty="0"/>
          </a:p>
          <a:p>
            <a:endParaRPr lang="en-US" sz="1800" dirty="0"/>
          </a:p>
        </p:txBody>
      </p:sp>
    </p:spTree>
    <p:extLst>
      <p:ext uri="{BB962C8B-B14F-4D97-AF65-F5344CB8AC3E}">
        <p14:creationId xmlns:p14="http://schemas.microsoft.com/office/powerpoint/2010/main" val="420093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838200" y="248749"/>
            <a:ext cx="11162016" cy="540960"/>
          </a:xfrm>
        </p:spPr>
        <p:txBody>
          <a:bodyPr/>
          <a:lstStyle/>
          <a:p>
            <a:r>
              <a:rPr lang="en-US" sz="2600" dirty="0"/>
              <a:t>T7.1  Dissemination Plan – Surveillance actions (2 + 3)</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pPr/>
              <a:t>10</a:t>
            </a:fld>
            <a:endParaRPr lang="en-US"/>
          </a:p>
        </p:txBody>
      </p:sp>
      <p:sp>
        <p:nvSpPr>
          <p:cNvPr id="8" name="Θέση περιεχομένου 7"/>
          <p:cNvSpPr txBox="1">
            <a:spLocks/>
          </p:cNvSpPr>
          <p:nvPr/>
        </p:nvSpPr>
        <p:spPr>
          <a:xfrm>
            <a:off x="421724" y="1041890"/>
            <a:ext cx="10972316" cy="304025"/>
          </a:xfrm>
          <a:prstGeom prst="rect">
            <a:avLst/>
          </a:prstGeom>
          <a:solidFill>
            <a:schemeClr val="bg1"/>
          </a:solidFill>
        </p:spPr>
        <p:txBody>
          <a:bodyPr/>
          <a:lstStyle/>
          <a:p>
            <a:pPr>
              <a:lnSpc>
                <a:spcPct val="90000"/>
              </a:lnSpc>
              <a:spcBef>
                <a:spcPts val="1000"/>
              </a:spcBef>
              <a:buFont typeface="Arial" pitchFamily="34" charset="0"/>
              <a:buChar char="•"/>
            </a:pPr>
            <a:r>
              <a:rPr kumimoji="0" lang="de-AT"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Goal</a:t>
            </a:r>
            <a:r>
              <a:rPr kumimoji="0" lang="de-AT" sz="20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AT" sz="2000" b="0" i="0" u="none" strike="noStrike" kern="1200" cap="none" spc="0" normalizeH="0" noProof="0" dirty="0" err="1">
                <a:ln>
                  <a:noFill/>
                </a:ln>
                <a:solidFill>
                  <a:schemeClr val="tx1"/>
                </a:solidFill>
                <a:effectLst/>
                <a:uLnTx/>
                <a:uFillTx/>
                <a:latin typeface="Arial" panose="020B0604020202020204" pitchFamily="34" charset="0"/>
                <a:ea typeface="+mn-ea"/>
                <a:cs typeface="Arial" panose="020B0604020202020204" pitchFamily="34" charset="0"/>
              </a:rPr>
              <a:t>achievement</a:t>
            </a:r>
            <a:r>
              <a:rPr kumimoji="0" lang="de-AT" sz="20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AT" sz="2000" b="0" i="0" u="none" strike="noStrike" kern="1200" cap="none" spc="0" normalizeH="0" noProof="0" dirty="0" err="1">
                <a:ln>
                  <a:noFill/>
                </a:ln>
                <a:solidFill>
                  <a:schemeClr val="tx1"/>
                </a:solidFill>
                <a:effectLst/>
                <a:uLnTx/>
                <a:uFillTx/>
                <a:latin typeface="Arial" panose="020B0604020202020204" pitchFamily="34" charset="0"/>
                <a:ea typeface="+mn-ea"/>
                <a:cs typeface="Arial" panose="020B0604020202020204" pitchFamily="34" charset="0"/>
              </a:rPr>
              <a:t>excel</a:t>
            </a:r>
            <a:r>
              <a:rPr kumimoji="0" lang="de-AT" sz="20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AT" sz="2000" b="0" i="0" u="none" strike="noStrike" kern="1200" cap="none" spc="0" normalizeH="0" noProof="0" dirty="0" err="1">
                <a:ln>
                  <a:noFill/>
                </a:ln>
                <a:solidFill>
                  <a:schemeClr val="tx1"/>
                </a:solidFill>
                <a:effectLst/>
                <a:uLnTx/>
                <a:uFillTx/>
                <a:latin typeface="Arial" panose="020B0604020202020204" pitchFamily="34" charset="0"/>
                <a:ea typeface="+mn-ea"/>
                <a:cs typeface="Arial" panose="020B0604020202020204" pitchFamily="34" charset="0"/>
              </a:rPr>
              <a:t>file</a:t>
            </a:r>
            <a:br>
              <a:rPr kumimoji="0" lang="de-AT" sz="20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br>
            <a:r>
              <a:rPr lang="en-GB" sz="2000" dirty="0">
                <a:hlinkClick r:id="rId3"/>
              </a:rPr>
              <a:t> https://drive.google.com/drive/u/0/folders/1-ZRCyHZNro5XpHQ-swPgK7S4EVnr3uXz</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6146" name="Picture 2"/>
          <p:cNvPicPr>
            <a:picLocks noChangeAspect="1" noChangeArrowheads="1"/>
          </p:cNvPicPr>
          <p:nvPr/>
        </p:nvPicPr>
        <p:blipFill>
          <a:blip r:embed="rId4" cstate="print"/>
          <a:srcRect b="22111"/>
          <a:stretch>
            <a:fillRect/>
          </a:stretch>
        </p:blipFill>
        <p:spPr bwMode="auto">
          <a:xfrm>
            <a:off x="1387011" y="1777429"/>
            <a:ext cx="7972746" cy="3493071"/>
          </a:xfrm>
          <a:prstGeom prst="rect">
            <a:avLst/>
          </a:prstGeom>
          <a:noFill/>
          <a:ln w="9525">
            <a:noFill/>
            <a:miter lim="800000"/>
            <a:headEnd/>
            <a:tailEnd/>
          </a:ln>
        </p:spPr>
      </p:pic>
      <p:sp>
        <p:nvSpPr>
          <p:cNvPr id="9" name="Θέση περιεχομένου 7"/>
          <p:cNvSpPr txBox="1">
            <a:spLocks/>
          </p:cNvSpPr>
          <p:nvPr/>
        </p:nvSpPr>
        <p:spPr>
          <a:xfrm>
            <a:off x="406642" y="5639187"/>
            <a:ext cx="10972316" cy="304025"/>
          </a:xfrm>
          <a:prstGeom prst="rect">
            <a:avLst/>
          </a:prstGeom>
          <a:solidFill>
            <a:schemeClr val="bg1"/>
          </a:solidFill>
        </p:spPr>
        <p:txBody>
          <a:bodyPr/>
          <a:lstStyle/>
          <a:p>
            <a:pPr marL="0" lvl="2">
              <a:lnSpc>
                <a:spcPct val="90000"/>
              </a:lnSpc>
              <a:spcBef>
                <a:spcPts val="1000"/>
              </a:spcBef>
              <a:buFont typeface="Arial" pitchFamily="34" charset="0"/>
              <a:buChar char="•"/>
            </a:pPr>
            <a:r>
              <a:rPr lang="en-US" sz="2000" dirty="0">
                <a:latin typeface="Arial" panose="020B0604020202020204" pitchFamily="34" charset="0"/>
                <a:cs typeface="Arial" panose="020B0604020202020204" pitchFamily="34" charset="0"/>
              </a:rPr>
              <a:t>Annual dissemination report per year (FIAB)</a:t>
            </a:r>
          </a:p>
        </p:txBody>
      </p:sp>
    </p:spTree>
    <p:extLst>
      <p:ext uri="{BB962C8B-B14F-4D97-AF65-F5344CB8AC3E}">
        <p14:creationId xmlns:p14="http://schemas.microsoft.com/office/powerpoint/2010/main" val="414428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838200" y="248749"/>
            <a:ext cx="11162016" cy="540960"/>
          </a:xfrm>
        </p:spPr>
        <p:txBody>
          <a:bodyPr/>
          <a:lstStyle/>
          <a:p>
            <a:r>
              <a:rPr lang="en-US" sz="2600" dirty="0"/>
              <a:t>T7.1  Dissemination Plan – Appendix I</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pPr/>
              <a:t>11</a:t>
            </a:fld>
            <a:endParaRPr lang="en-US"/>
          </a:p>
        </p:txBody>
      </p:sp>
      <p:pic>
        <p:nvPicPr>
          <p:cNvPr id="3074" name="Picture 2"/>
          <p:cNvPicPr>
            <a:picLocks noChangeAspect="1" noChangeArrowheads="1"/>
          </p:cNvPicPr>
          <p:nvPr/>
        </p:nvPicPr>
        <p:blipFill>
          <a:blip r:embed="rId3" cstate="print"/>
          <a:srcRect l="10937" t="21927" r="7060" b="13796"/>
          <a:stretch>
            <a:fillRect/>
          </a:stretch>
        </p:blipFill>
        <p:spPr bwMode="auto">
          <a:xfrm>
            <a:off x="522693" y="1028700"/>
            <a:ext cx="10996207" cy="4848225"/>
          </a:xfrm>
          <a:prstGeom prst="rect">
            <a:avLst/>
          </a:prstGeom>
          <a:noFill/>
          <a:ln w="9525">
            <a:noFill/>
            <a:miter lim="800000"/>
            <a:headEnd/>
            <a:tailEnd/>
          </a:ln>
        </p:spPr>
      </p:pic>
    </p:spTree>
    <p:extLst>
      <p:ext uri="{BB962C8B-B14F-4D97-AF65-F5344CB8AC3E}">
        <p14:creationId xmlns:p14="http://schemas.microsoft.com/office/powerpoint/2010/main" val="41442853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20938" t="25741" r="21979" b="10741"/>
          <a:stretch>
            <a:fillRect/>
          </a:stretch>
        </p:blipFill>
        <p:spPr bwMode="auto">
          <a:xfrm>
            <a:off x="1351347" y="857250"/>
            <a:ext cx="8745153" cy="5473700"/>
          </a:xfrm>
          <a:prstGeom prst="rect">
            <a:avLst/>
          </a:prstGeom>
          <a:noFill/>
          <a:ln w="9525">
            <a:noFill/>
            <a:miter lim="800000"/>
            <a:headEnd/>
            <a:tailEnd/>
          </a:ln>
        </p:spPr>
      </p:pic>
      <p:sp>
        <p:nvSpPr>
          <p:cNvPr id="7" name="Τίτλος 6"/>
          <p:cNvSpPr>
            <a:spLocks noGrp="1"/>
          </p:cNvSpPr>
          <p:nvPr>
            <p:ph type="title"/>
          </p:nvPr>
        </p:nvSpPr>
        <p:spPr>
          <a:xfrm>
            <a:off x="838200" y="248749"/>
            <a:ext cx="11162016" cy="540960"/>
          </a:xfrm>
        </p:spPr>
        <p:txBody>
          <a:bodyPr/>
          <a:lstStyle/>
          <a:p>
            <a:r>
              <a:rPr lang="en-US" sz="2600" dirty="0"/>
              <a:t>T7.1  Dissemination Plan – Appendix II</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pPr/>
              <a:t>12</a:t>
            </a:fld>
            <a:endParaRPr lang="en-US"/>
          </a:p>
        </p:txBody>
      </p:sp>
      <p:sp>
        <p:nvSpPr>
          <p:cNvPr id="8" name="Θέση περιεχομένου 7"/>
          <p:cNvSpPr txBox="1">
            <a:spLocks/>
          </p:cNvSpPr>
          <p:nvPr/>
        </p:nvSpPr>
        <p:spPr>
          <a:xfrm>
            <a:off x="4246893" y="1863823"/>
            <a:ext cx="3698214" cy="324573"/>
          </a:xfrm>
          <a:prstGeom prst="rect">
            <a:avLst/>
          </a:prstGeom>
          <a:solidFill>
            <a:schemeClr val="bg1"/>
          </a:solidFill>
        </p:spPr>
        <p:txBody>
          <a:bodyPr/>
          <a:lstStyle/>
          <a:p>
            <a:pPr marL="0" lvl="2">
              <a:lnSpc>
                <a:spcPct val="90000"/>
              </a:lnSpc>
              <a:spcBef>
                <a:spcPts val="1000"/>
              </a:spcBef>
            </a:pPr>
            <a:r>
              <a:rPr lang="en-US" sz="2000" dirty="0">
                <a:latin typeface="Arial" panose="020B0604020202020204" pitchFamily="34" charset="0"/>
                <a:cs typeface="Arial" panose="020B0604020202020204" pitchFamily="34" charset="0"/>
              </a:rPr>
              <a:t>List includes all deliverables</a:t>
            </a:r>
          </a:p>
        </p:txBody>
      </p:sp>
    </p:spTree>
    <p:extLst>
      <p:ext uri="{BB962C8B-B14F-4D97-AF65-F5344CB8AC3E}">
        <p14:creationId xmlns:p14="http://schemas.microsoft.com/office/powerpoint/2010/main" val="41442853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55648" y="1848751"/>
            <a:ext cx="8680704" cy="1268522"/>
          </a:xfrm>
        </p:spPr>
        <p:txBody>
          <a:bodyPr anchor="ctr" anchorCtr="0">
            <a:noAutofit/>
          </a:bodyPr>
          <a:lstStyle/>
          <a:p>
            <a:pPr algn="ctr"/>
            <a:r>
              <a:rPr lang="en-US" sz="4400" b="1" dirty="0">
                <a:solidFill>
                  <a:srgbClr val="1F497D"/>
                </a:solidFill>
                <a:latin typeface="Trebuchet MS"/>
                <a:cs typeface="Trebuchet MS"/>
              </a:rPr>
              <a:t>T 7.2 Communication and Dissemination Campaign</a:t>
            </a:r>
          </a:p>
        </p:txBody>
      </p:sp>
      <p:sp>
        <p:nvSpPr>
          <p:cNvPr id="4" name="Υπότιτλος 3"/>
          <p:cNvSpPr>
            <a:spLocks noGrp="1"/>
          </p:cNvSpPr>
          <p:nvPr>
            <p:ph type="subTitle" idx="1"/>
          </p:nvPr>
        </p:nvSpPr>
        <p:spPr>
          <a:xfrm>
            <a:off x="2667000" y="3798844"/>
            <a:ext cx="6858000" cy="966378"/>
          </a:xfrm>
        </p:spPr>
        <p:txBody>
          <a:bodyPr>
            <a:normAutofit/>
          </a:bodyPr>
          <a:lstStyle/>
          <a:p>
            <a:endParaRPr lang="en-US" dirty="0"/>
          </a:p>
          <a:p>
            <a:r>
              <a:rPr lang="en-US" dirty="0"/>
              <a:t>Concha Ávila – </a:t>
            </a:r>
            <a:r>
              <a:rPr lang="en-US" dirty="0">
                <a:hlinkClick r:id="rId3"/>
              </a:rPr>
              <a:t>c.avila@fiab.es</a:t>
            </a:r>
            <a:r>
              <a:rPr lang="en-US" dirty="0"/>
              <a:t> </a:t>
            </a:r>
          </a:p>
          <a:p>
            <a:endParaRPr lang="en-US" dirty="0"/>
          </a:p>
        </p:txBody>
      </p:sp>
      <p:sp>
        <p:nvSpPr>
          <p:cNvPr id="6" name="Υπότιτλος 2"/>
          <p:cNvSpPr txBox="1">
            <a:spLocks/>
          </p:cNvSpPr>
          <p:nvPr/>
        </p:nvSpPr>
        <p:spPr>
          <a:xfrm>
            <a:off x="2667000" y="3397844"/>
            <a:ext cx="6858000" cy="9663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p>
        </p:txBody>
      </p:sp>
      <p:sp>
        <p:nvSpPr>
          <p:cNvPr id="7" name="Υπότιτλος 2"/>
          <p:cNvSpPr txBox="1">
            <a:spLocks/>
          </p:cNvSpPr>
          <p:nvPr/>
        </p:nvSpPr>
        <p:spPr>
          <a:xfrm>
            <a:off x="2541709" y="5045794"/>
            <a:ext cx="6858000" cy="12740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4</a:t>
            </a:r>
            <a:r>
              <a:rPr lang="en-US" sz="1800" b="1" baseline="30000" dirty="0"/>
              <a:t>th</a:t>
            </a:r>
            <a:r>
              <a:rPr lang="en-US" sz="1800" b="1" dirty="0"/>
              <a:t> Consortium meeting</a:t>
            </a:r>
          </a:p>
          <a:p>
            <a:r>
              <a:rPr lang="en-US" sz="1800" dirty="0"/>
              <a:t>17</a:t>
            </a:r>
            <a:r>
              <a:rPr lang="en-US" sz="1800" baseline="30000" dirty="0"/>
              <a:t>th</a:t>
            </a:r>
            <a:r>
              <a:rPr lang="en-US" sz="1800" dirty="0"/>
              <a:t> March 2021</a:t>
            </a:r>
          </a:p>
          <a:p>
            <a:endParaRPr lang="en-US" sz="1800" dirty="0"/>
          </a:p>
        </p:txBody>
      </p:sp>
      <p:pic>
        <p:nvPicPr>
          <p:cNvPr id="8" name="Imagen 7">
            <a:extLst>
              <a:ext uri="{FF2B5EF4-FFF2-40B4-BE49-F238E27FC236}">
                <a16:creationId xmlns:a16="http://schemas.microsoft.com/office/drawing/2014/main" id="{38435FA3-31CF-4BDC-863C-C93F74090335}"/>
              </a:ext>
            </a:extLst>
          </p:cNvPr>
          <p:cNvPicPr>
            <a:picLocks noChangeAspect="1"/>
          </p:cNvPicPr>
          <p:nvPr/>
        </p:nvPicPr>
        <p:blipFill>
          <a:blip r:embed="rId4"/>
          <a:stretch>
            <a:fillRect/>
          </a:stretch>
        </p:blipFill>
        <p:spPr>
          <a:xfrm>
            <a:off x="5066942" y="3263439"/>
            <a:ext cx="1807534" cy="867522"/>
          </a:xfrm>
          <a:prstGeom prst="rect">
            <a:avLst/>
          </a:prstGeom>
        </p:spPr>
      </p:pic>
    </p:spTree>
    <p:extLst>
      <p:ext uri="{BB962C8B-B14F-4D97-AF65-F5344CB8AC3E}">
        <p14:creationId xmlns:p14="http://schemas.microsoft.com/office/powerpoint/2010/main" val="2780013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solidFill>
                  <a:srgbClr val="2C8FCE"/>
                </a:solidFill>
              </a:rPr>
              <a:t>WP7 – task 7.2 </a:t>
            </a:r>
          </a:p>
        </p:txBody>
      </p:sp>
      <p:sp>
        <p:nvSpPr>
          <p:cNvPr id="8" name="Θέση περιεχομένου 7"/>
          <p:cNvSpPr>
            <a:spLocks noGrp="1"/>
          </p:cNvSpPr>
          <p:nvPr>
            <p:ph idx="1"/>
          </p:nvPr>
        </p:nvSpPr>
        <p:spPr/>
        <p:txBody>
          <a:bodyPr>
            <a:normAutofit/>
          </a:bodyPr>
          <a:lstStyle/>
          <a:p>
            <a:pPr marL="0" indent="0">
              <a:buNone/>
            </a:pPr>
            <a:r>
              <a:rPr lang="en-US" dirty="0"/>
              <a:t>Task Leader: FIAB</a:t>
            </a:r>
          </a:p>
          <a:p>
            <a:pPr marL="0" indent="0">
              <a:buNone/>
            </a:pPr>
            <a:r>
              <a:rPr lang="en-US" dirty="0"/>
              <a:t>Partners involved: all</a:t>
            </a:r>
          </a:p>
          <a:p>
            <a:pPr marL="0" indent="0">
              <a:buNone/>
            </a:pPr>
            <a:r>
              <a:rPr lang="en-US" dirty="0"/>
              <a:t>From month 1 to 48</a:t>
            </a:r>
          </a:p>
          <a:p>
            <a:pPr marL="0" indent="0">
              <a:buNone/>
            </a:pPr>
            <a:endParaRPr lang="en-US" dirty="0"/>
          </a:p>
          <a:p>
            <a:pPr algn="l"/>
            <a:r>
              <a:rPr lang="en-US" dirty="0"/>
              <a:t>The aim of communication and dissemination campaign is to ensure that the program will be spread effectively to the stakeholders</a:t>
            </a:r>
          </a:p>
          <a:p>
            <a:pPr marL="0" indent="0">
              <a:buNone/>
            </a:pPr>
            <a:endParaRPr lang="en-US" dirty="0"/>
          </a:p>
          <a:p>
            <a:pPr algn="l"/>
            <a:r>
              <a:rPr lang="en-US" dirty="0"/>
              <a:t>Main Objectives are to developed and implement this campaign to ensure broad awareness rising of the project outcomes to the target groups by creating dissemination material as website, leaflet, poster, newsletters, social media channels, by organizing workshops and conferences, by presenting the project in external conferences/meetings at national and international level and by the publication of FIELDS goals and outputs in specialized magazines. </a:t>
            </a:r>
          </a:p>
          <a:p>
            <a:pPr marL="0" indent="0" algn="l">
              <a:buNone/>
            </a:pPr>
            <a:r>
              <a:rPr lang="en-US" dirty="0"/>
              <a:t> </a:t>
            </a:r>
          </a:p>
          <a:p>
            <a:pPr marL="0" indent="0">
              <a:buNone/>
            </a:pPr>
            <a:endParaRPr lang="nb-NO" dirty="0"/>
          </a:p>
          <a:p>
            <a:pPr marL="0" indent="0">
              <a:buNone/>
            </a:pPr>
            <a:endParaRPr lang="en-US" dirty="0"/>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14</a:t>
            </a:fld>
            <a:endParaRPr lang="en-US"/>
          </a:p>
        </p:txBody>
      </p:sp>
    </p:spTree>
    <p:extLst>
      <p:ext uri="{BB962C8B-B14F-4D97-AF65-F5344CB8AC3E}">
        <p14:creationId xmlns:p14="http://schemas.microsoft.com/office/powerpoint/2010/main" val="376290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15</a:t>
            </a:fld>
            <a:endParaRPr lang="en-US"/>
          </a:p>
        </p:txBody>
      </p:sp>
      <p:sp>
        <p:nvSpPr>
          <p:cNvPr id="10" name="10 Forma libre">
            <a:extLst>
              <a:ext uri="{FF2B5EF4-FFF2-40B4-BE49-F238E27FC236}">
                <a16:creationId xmlns:a16="http://schemas.microsoft.com/office/drawing/2014/main" id="{E4141165-D70E-476E-A787-AC399B93F5A8}"/>
              </a:ext>
            </a:extLst>
          </p:cNvPr>
          <p:cNvSpPr/>
          <p:nvPr/>
        </p:nvSpPr>
        <p:spPr>
          <a:xfrm>
            <a:off x="2152651" y="1034292"/>
            <a:ext cx="2150193" cy="855024"/>
          </a:xfrm>
          <a:custGeom>
            <a:avLst/>
            <a:gdLst>
              <a:gd name="connsiteX0" fmla="*/ 0 w 2096657"/>
              <a:gd name="connsiteY0" fmla="*/ 85502 h 855024"/>
              <a:gd name="connsiteX1" fmla="*/ 25043 w 2096657"/>
              <a:gd name="connsiteY1" fmla="*/ 25043 h 855024"/>
              <a:gd name="connsiteX2" fmla="*/ 85502 w 2096657"/>
              <a:gd name="connsiteY2" fmla="*/ 0 h 855024"/>
              <a:gd name="connsiteX3" fmla="*/ 2011155 w 2096657"/>
              <a:gd name="connsiteY3" fmla="*/ 0 h 855024"/>
              <a:gd name="connsiteX4" fmla="*/ 2071614 w 2096657"/>
              <a:gd name="connsiteY4" fmla="*/ 25043 h 855024"/>
              <a:gd name="connsiteX5" fmla="*/ 2096657 w 2096657"/>
              <a:gd name="connsiteY5" fmla="*/ 85502 h 855024"/>
              <a:gd name="connsiteX6" fmla="*/ 2096657 w 2096657"/>
              <a:gd name="connsiteY6" fmla="*/ 769522 h 855024"/>
              <a:gd name="connsiteX7" fmla="*/ 2071614 w 2096657"/>
              <a:gd name="connsiteY7" fmla="*/ 829981 h 855024"/>
              <a:gd name="connsiteX8" fmla="*/ 2011155 w 2096657"/>
              <a:gd name="connsiteY8" fmla="*/ 855024 h 855024"/>
              <a:gd name="connsiteX9" fmla="*/ 85502 w 2096657"/>
              <a:gd name="connsiteY9" fmla="*/ 855024 h 855024"/>
              <a:gd name="connsiteX10" fmla="*/ 25043 w 2096657"/>
              <a:gd name="connsiteY10" fmla="*/ 829981 h 855024"/>
              <a:gd name="connsiteX11" fmla="*/ 0 w 2096657"/>
              <a:gd name="connsiteY11" fmla="*/ 769522 h 855024"/>
              <a:gd name="connsiteX12" fmla="*/ 0 w 2096657"/>
              <a:gd name="connsiteY12" fmla="*/ 85502 h 85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6657" h="855024">
                <a:moveTo>
                  <a:pt x="0" y="85502"/>
                </a:moveTo>
                <a:cubicBezTo>
                  <a:pt x="0" y="62825"/>
                  <a:pt x="9008" y="41078"/>
                  <a:pt x="25043" y="25043"/>
                </a:cubicBezTo>
                <a:cubicBezTo>
                  <a:pt x="41078" y="9008"/>
                  <a:pt x="62826" y="0"/>
                  <a:pt x="85502" y="0"/>
                </a:cubicBezTo>
                <a:lnTo>
                  <a:pt x="2011155" y="0"/>
                </a:lnTo>
                <a:cubicBezTo>
                  <a:pt x="2033832" y="0"/>
                  <a:pt x="2055579" y="9008"/>
                  <a:pt x="2071614" y="25043"/>
                </a:cubicBezTo>
                <a:cubicBezTo>
                  <a:pt x="2087649" y="41078"/>
                  <a:pt x="2096657" y="62826"/>
                  <a:pt x="2096657" y="85502"/>
                </a:cubicBezTo>
                <a:lnTo>
                  <a:pt x="2096657" y="769522"/>
                </a:lnTo>
                <a:cubicBezTo>
                  <a:pt x="2096657" y="792199"/>
                  <a:pt x="2087649" y="813946"/>
                  <a:pt x="2071614" y="829981"/>
                </a:cubicBezTo>
                <a:cubicBezTo>
                  <a:pt x="2055579" y="846016"/>
                  <a:pt x="2033831" y="855024"/>
                  <a:pt x="2011155" y="855024"/>
                </a:cubicBezTo>
                <a:lnTo>
                  <a:pt x="85502" y="855024"/>
                </a:lnTo>
                <a:cubicBezTo>
                  <a:pt x="62825" y="855024"/>
                  <a:pt x="41078" y="846016"/>
                  <a:pt x="25043" y="829981"/>
                </a:cubicBezTo>
                <a:cubicBezTo>
                  <a:pt x="9008" y="813946"/>
                  <a:pt x="0" y="792198"/>
                  <a:pt x="0" y="769522"/>
                </a:cubicBezTo>
                <a:lnTo>
                  <a:pt x="0" y="85502"/>
                </a:lnTo>
                <a:close/>
              </a:path>
            </a:pathLst>
          </a:custGeom>
          <a:solidFill>
            <a:srgbClr val="1F497D"/>
          </a:solidFill>
          <a:ln w="25400" cap="flat" cmpd="sng" algn="ctr">
            <a:solidFill>
              <a:srgbClr val="002060"/>
            </a:solidFill>
            <a:prstDash val="solid"/>
          </a:ln>
          <a:effectLst/>
        </p:spPr>
        <p:txBody>
          <a:bodyPr spcFirstLastPara="0" vert="horz" wrap="square" lIns="86003" tIns="86003" rIns="86003" bIns="86003" numCol="1" spcCol="1270" anchor="ctr" anchorCtr="0">
            <a:noAutofit/>
          </a:bodyPr>
          <a:lstStyle/>
          <a:p>
            <a:pPr algn="ctr" defTabSz="711200">
              <a:lnSpc>
                <a:spcPct val="90000"/>
              </a:lnSpc>
              <a:spcBef>
                <a:spcPct val="0"/>
              </a:spcBef>
              <a:spcAft>
                <a:spcPct val="35000"/>
              </a:spcAft>
              <a:defRPr/>
            </a:pPr>
            <a:r>
              <a:rPr lang="es-ES" b="1" kern="0" dirty="0">
                <a:solidFill>
                  <a:prstClr val="white"/>
                </a:solidFill>
                <a:latin typeface="Calibri"/>
              </a:rPr>
              <a:t>LOGO</a:t>
            </a:r>
          </a:p>
        </p:txBody>
      </p:sp>
      <p:pic>
        <p:nvPicPr>
          <p:cNvPr id="11" name="Marcador de contenido 10" descr="Marca de verificación con relleno sólido">
            <a:extLst>
              <a:ext uri="{FF2B5EF4-FFF2-40B4-BE49-F238E27FC236}">
                <a16:creationId xmlns:a16="http://schemas.microsoft.com/office/drawing/2014/main" id="{01142711-8E73-4CF0-827B-81B07E9615C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738883" y="1311063"/>
            <a:ext cx="540960" cy="540960"/>
          </a:xfrm>
          <a:prstGeom prst="rect">
            <a:avLst/>
          </a:prstGeom>
        </p:spPr>
      </p:pic>
      <p:pic>
        <p:nvPicPr>
          <p:cNvPr id="14" name="Marcador de contenido 10" descr="Marca de verificación con relleno sólido">
            <a:extLst>
              <a:ext uri="{FF2B5EF4-FFF2-40B4-BE49-F238E27FC236}">
                <a16:creationId xmlns:a16="http://schemas.microsoft.com/office/drawing/2014/main" id="{BB3D264A-8ED4-4DDD-85ED-E8ED8ADABC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00773" y="1223211"/>
            <a:ext cx="540960" cy="556536"/>
          </a:xfrm>
          <a:prstGeom prst="rect">
            <a:avLst/>
          </a:prstGeom>
        </p:spPr>
      </p:pic>
      <p:pic>
        <p:nvPicPr>
          <p:cNvPr id="15" name="Marcador de contenido 10" descr="Marca de verificación con relleno sólido">
            <a:extLst>
              <a:ext uri="{FF2B5EF4-FFF2-40B4-BE49-F238E27FC236}">
                <a16:creationId xmlns:a16="http://schemas.microsoft.com/office/drawing/2014/main" id="{BF6BBA66-66EB-4AFA-B318-6CDA6D02D2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4883" y="2387110"/>
            <a:ext cx="540960" cy="494304"/>
          </a:xfrm>
          <a:prstGeom prst="rect">
            <a:avLst/>
          </a:prstGeom>
        </p:spPr>
      </p:pic>
      <p:sp>
        <p:nvSpPr>
          <p:cNvPr id="16" name="CuadroTexto 7">
            <a:extLst>
              <a:ext uri="{FF2B5EF4-FFF2-40B4-BE49-F238E27FC236}">
                <a16:creationId xmlns:a16="http://schemas.microsoft.com/office/drawing/2014/main" id="{9775826F-FAFA-4F37-BFA2-2FA7D74599C4}"/>
              </a:ext>
            </a:extLst>
          </p:cNvPr>
          <p:cNvSpPr txBox="1"/>
          <p:nvPr/>
        </p:nvSpPr>
        <p:spPr>
          <a:xfrm>
            <a:off x="4530188" y="2219696"/>
            <a:ext cx="6259689" cy="1323439"/>
          </a:xfrm>
          <a:prstGeom prst="rect">
            <a:avLst/>
          </a:prstGeom>
          <a:noFill/>
        </p:spPr>
        <p:txBody>
          <a:bodyPr wrap="square" rtlCol="0">
            <a:spAutoFit/>
          </a:bodyPr>
          <a:lstStyle/>
          <a:p>
            <a:r>
              <a:rPr lang="en-GB" sz="1600" dirty="0">
                <a:solidFill>
                  <a:srgbClr val="595959"/>
                </a:solidFill>
                <a:latin typeface="Trebuchet MS"/>
                <a:cs typeface="Trebuchet MS"/>
              </a:rPr>
              <a:t>        Leaflet available in English and all consortium languages</a:t>
            </a:r>
          </a:p>
          <a:p>
            <a:r>
              <a:rPr lang="en-GB" sz="1600" dirty="0">
                <a:solidFill>
                  <a:srgbClr val="595959"/>
                </a:solidFill>
                <a:latin typeface="Trebuchet MS"/>
                <a:cs typeface="Trebuchet MS"/>
                <a:hlinkClick r:id="rId4"/>
              </a:rPr>
              <a:t>http://www.erasmus-fields.eu/management/sites/default/files/documents/others/final/Leaflet_Front_ENG.pdf</a:t>
            </a:r>
            <a:r>
              <a:rPr lang="en-GB" sz="1600" dirty="0">
                <a:solidFill>
                  <a:srgbClr val="595959"/>
                </a:solidFill>
                <a:latin typeface="Trebuchet MS"/>
                <a:cs typeface="Trebuchet MS"/>
              </a:rPr>
              <a:t> </a:t>
            </a:r>
          </a:p>
          <a:p>
            <a:endParaRPr lang="en-GB" sz="1600" dirty="0">
              <a:solidFill>
                <a:srgbClr val="595959"/>
              </a:solidFill>
              <a:latin typeface="Trebuchet MS"/>
              <a:cs typeface="Trebuchet MS"/>
            </a:endParaRPr>
          </a:p>
        </p:txBody>
      </p:sp>
      <p:pic>
        <p:nvPicPr>
          <p:cNvPr id="2" name="Imagen 1">
            <a:extLst>
              <a:ext uri="{FF2B5EF4-FFF2-40B4-BE49-F238E27FC236}">
                <a16:creationId xmlns:a16="http://schemas.microsoft.com/office/drawing/2014/main" id="{8981A8F8-CC80-4051-9269-4A1DA3C5033C}"/>
              </a:ext>
            </a:extLst>
          </p:cNvPr>
          <p:cNvPicPr>
            <a:picLocks noChangeAspect="1"/>
          </p:cNvPicPr>
          <p:nvPr/>
        </p:nvPicPr>
        <p:blipFill>
          <a:blip r:embed="rId5"/>
          <a:stretch>
            <a:fillRect/>
          </a:stretch>
        </p:blipFill>
        <p:spPr>
          <a:xfrm>
            <a:off x="1828992" y="2167094"/>
            <a:ext cx="2176461" cy="877900"/>
          </a:xfrm>
          <a:prstGeom prst="rect">
            <a:avLst/>
          </a:prstGeom>
        </p:spPr>
      </p:pic>
      <p:pic>
        <p:nvPicPr>
          <p:cNvPr id="3" name="Imagen 2">
            <a:extLst>
              <a:ext uri="{FF2B5EF4-FFF2-40B4-BE49-F238E27FC236}">
                <a16:creationId xmlns:a16="http://schemas.microsoft.com/office/drawing/2014/main" id="{41B3BF87-1495-4B62-A822-6A5A11C775C1}"/>
              </a:ext>
            </a:extLst>
          </p:cNvPr>
          <p:cNvPicPr>
            <a:picLocks noChangeAspect="1"/>
          </p:cNvPicPr>
          <p:nvPr/>
        </p:nvPicPr>
        <p:blipFill>
          <a:blip r:embed="rId6"/>
          <a:stretch>
            <a:fillRect/>
          </a:stretch>
        </p:blipFill>
        <p:spPr>
          <a:xfrm>
            <a:off x="5823929" y="1012136"/>
            <a:ext cx="2176461" cy="877900"/>
          </a:xfrm>
          <a:prstGeom prst="rect">
            <a:avLst/>
          </a:prstGeom>
        </p:spPr>
      </p:pic>
      <p:pic>
        <p:nvPicPr>
          <p:cNvPr id="20" name="Imagen 19">
            <a:extLst>
              <a:ext uri="{FF2B5EF4-FFF2-40B4-BE49-F238E27FC236}">
                <a16:creationId xmlns:a16="http://schemas.microsoft.com/office/drawing/2014/main" id="{5259D028-C232-46F2-9B7D-B2273451C07C}"/>
              </a:ext>
            </a:extLst>
          </p:cNvPr>
          <p:cNvPicPr>
            <a:picLocks noChangeAspect="1"/>
          </p:cNvPicPr>
          <p:nvPr/>
        </p:nvPicPr>
        <p:blipFill>
          <a:blip r:embed="rId7"/>
          <a:stretch>
            <a:fillRect/>
          </a:stretch>
        </p:blipFill>
        <p:spPr>
          <a:xfrm>
            <a:off x="3079554" y="3360831"/>
            <a:ext cx="6259690" cy="3125348"/>
          </a:xfrm>
          <a:prstGeom prst="rect">
            <a:avLst/>
          </a:prstGeom>
        </p:spPr>
      </p:pic>
    </p:spTree>
    <p:extLst>
      <p:ext uri="{BB962C8B-B14F-4D97-AF65-F5344CB8AC3E}">
        <p14:creationId xmlns:p14="http://schemas.microsoft.com/office/powerpoint/2010/main" val="210582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16</a:t>
            </a:fld>
            <a:endParaRPr lang="en-US"/>
          </a:p>
        </p:txBody>
      </p:sp>
      <p:pic>
        <p:nvPicPr>
          <p:cNvPr id="17" name="Imagen 16">
            <a:extLst>
              <a:ext uri="{FF2B5EF4-FFF2-40B4-BE49-F238E27FC236}">
                <a16:creationId xmlns:a16="http://schemas.microsoft.com/office/drawing/2014/main" id="{403431FF-9634-44A0-B726-1A4D24F54726}"/>
              </a:ext>
            </a:extLst>
          </p:cNvPr>
          <p:cNvPicPr>
            <a:picLocks noChangeAspect="1"/>
          </p:cNvPicPr>
          <p:nvPr/>
        </p:nvPicPr>
        <p:blipFill>
          <a:blip r:embed="rId2"/>
          <a:stretch>
            <a:fillRect/>
          </a:stretch>
        </p:blipFill>
        <p:spPr>
          <a:xfrm>
            <a:off x="1955652" y="1282502"/>
            <a:ext cx="2176461" cy="877900"/>
          </a:xfrm>
          <a:prstGeom prst="rect">
            <a:avLst/>
          </a:prstGeom>
        </p:spPr>
      </p:pic>
      <p:sp>
        <p:nvSpPr>
          <p:cNvPr id="21" name="CuadroTexto 7">
            <a:extLst>
              <a:ext uri="{FF2B5EF4-FFF2-40B4-BE49-F238E27FC236}">
                <a16:creationId xmlns:a16="http://schemas.microsoft.com/office/drawing/2014/main" id="{B0F540E2-9347-45FB-944C-4EED4F03F4CE}"/>
              </a:ext>
            </a:extLst>
          </p:cNvPr>
          <p:cNvSpPr txBox="1"/>
          <p:nvPr/>
        </p:nvSpPr>
        <p:spPr>
          <a:xfrm>
            <a:off x="4465745" y="1282503"/>
            <a:ext cx="6259689" cy="1323439"/>
          </a:xfrm>
          <a:prstGeom prst="rect">
            <a:avLst/>
          </a:prstGeom>
          <a:noFill/>
        </p:spPr>
        <p:txBody>
          <a:bodyPr wrap="square" rtlCol="0">
            <a:spAutoFit/>
          </a:bodyPr>
          <a:lstStyle/>
          <a:p>
            <a:r>
              <a:rPr lang="en-GB" sz="1600" dirty="0">
                <a:solidFill>
                  <a:srgbClr val="595959"/>
                </a:solidFill>
                <a:latin typeface="Trebuchet MS"/>
                <a:cs typeface="Trebuchet MS"/>
              </a:rPr>
              <a:t>      Poster available in English and all consortium languages</a:t>
            </a:r>
          </a:p>
          <a:p>
            <a:r>
              <a:rPr lang="en-GB" sz="1600" dirty="0">
                <a:solidFill>
                  <a:srgbClr val="595959"/>
                </a:solidFill>
                <a:latin typeface="Trebuchet MS"/>
                <a:cs typeface="Trebuchet MS"/>
                <a:hlinkClick r:id="rId3"/>
              </a:rPr>
              <a:t>http://www.erasmus-fields.eu/management/sites/default/files/documents/others/final/Poster%20FIELDS_ENG.pdf</a:t>
            </a:r>
            <a:r>
              <a:rPr lang="en-GB" sz="1600" dirty="0">
                <a:solidFill>
                  <a:srgbClr val="595959"/>
                </a:solidFill>
                <a:latin typeface="Trebuchet MS"/>
                <a:cs typeface="Trebuchet MS"/>
              </a:rPr>
              <a:t> </a:t>
            </a:r>
          </a:p>
          <a:p>
            <a:endParaRPr lang="en-GB" sz="1600" dirty="0">
              <a:solidFill>
                <a:srgbClr val="595959"/>
              </a:solidFill>
              <a:latin typeface="Trebuchet MS"/>
              <a:cs typeface="Trebuchet MS"/>
            </a:endParaRPr>
          </a:p>
        </p:txBody>
      </p:sp>
      <p:pic>
        <p:nvPicPr>
          <p:cNvPr id="22" name="Gráfico 21" descr="Marca de verificación con relleno sólido">
            <a:extLst>
              <a:ext uri="{FF2B5EF4-FFF2-40B4-BE49-F238E27FC236}">
                <a16:creationId xmlns:a16="http://schemas.microsoft.com/office/drawing/2014/main" id="{64DC819A-1B2A-40D3-B915-CCA4811B19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89057" y="1282502"/>
            <a:ext cx="553374" cy="515816"/>
          </a:xfrm>
          <a:prstGeom prst="rect">
            <a:avLst/>
          </a:prstGeom>
        </p:spPr>
      </p:pic>
      <p:pic>
        <p:nvPicPr>
          <p:cNvPr id="23" name="Imagen 22">
            <a:extLst>
              <a:ext uri="{FF2B5EF4-FFF2-40B4-BE49-F238E27FC236}">
                <a16:creationId xmlns:a16="http://schemas.microsoft.com/office/drawing/2014/main" id="{D4D5CAA4-103C-4E7B-8CE6-29C22168D7BD}"/>
              </a:ext>
            </a:extLst>
          </p:cNvPr>
          <p:cNvPicPr>
            <a:picLocks noChangeAspect="1"/>
          </p:cNvPicPr>
          <p:nvPr/>
        </p:nvPicPr>
        <p:blipFill>
          <a:blip r:embed="rId6"/>
          <a:stretch>
            <a:fillRect/>
          </a:stretch>
        </p:blipFill>
        <p:spPr>
          <a:xfrm>
            <a:off x="4132112" y="2459791"/>
            <a:ext cx="3813558" cy="3774008"/>
          </a:xfrm>
          <a:prstGeom prst="rect">
            <a:avLst/>
          </a:prstGeom>
        </p:spPr>
      </p:pic>
    </p:spTree>
    <p:extLst>
      <p:ext uri="{BB962C8B-B14F-4D97-AF65-F5344CB8AC3E}">
        <p14:creationId xmlns:p14="http://schemas.microsoft.com/office/powerpoint/2010/main" val="301764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17</a:t>
            </a:fld>
            <a:endParaRPr lang="en-US"/>
          </a:p>
        </p:txBody>
      </p:sp>
      <p:pic>
        <p:nvPicPr>
          <p:cNvPr id="2" name="Imagen 1">
            <a:extLst>
              <a:ext uri="{FF2B5EF4-FFF2-40B4-BE49-F238E27FC236}">
                <a16:creationId xmlns:a16="http://schemas.microsoft.com/office/drawing/2014/main" id="{6FE4807D-1BE5-486C-875C-42F693283E55}"/>
              </a:ext>
            </a:extLst>
          </p:cNvPr>
          <p:cNvPicPr>
            <a:picLocks noChangeAspect="1"/>
          </p:cNvPicPr>
          <p:nvPr/>
        </p:nvPicPr>
        <p:blipFill>
          <a:blip r:embed="rId2"/>
          <a:stretch>
            <a:fillRect/>
          </a:stretch>
        </p:blipFill>
        <p:spPr>
          <a:xfrm>
            <a:off x="2152651" y="1232178"/>
            <a:ext cx="2139881" cy="859611"/>
          </a:xfrm>
          <a:prstGeom prst="rect">
            <a:avLst/>
          </a:prstGeom>
        </p:spPr>
      </p:pic>
      <p:sp>
        <p:nvSpPr>
          <p:cNvPr id="10" name="CuadroTexto 7">
            <a:extLst>
              <a:ext uri="{FF2B5EF4-FFF2-40B4-BE49-F238E27FC236}">
                <a16:creationId xmlns:a16="http://schemas.microsoft.com/office/drawing/2014/main" id="{1606B023-A7C0-4879-A994-D9DB7B3F8FD4}"/>
              </a:ext>
            </a:extLst>
          </p:cNvPr>
          <p:cNvSpPr txBox="1"/>
          <p:nvPr/>
        </p:nvSpPr>
        <p:spPr>
          <a:xfrm>
            <a:off x="4323151" y="1369595"/>
            <a:ext cx="6254043" cy="584775"/>
          </a:xfrm>
          <a:prstGeom prst="rect">
            <a:avLst/>
          </a:prstGeom>
          <a:noFill/>
        </p:spPr>
        <p:txBody>
          <a:bodyPr wrap="square" rtlCol="0">
            <a:spAutoFit/>
          </a:bodyPr>
          <a:lstStyle/>
          <a:p>
            <a:r>
              <a:rPr lang="en-GB" sz="1600" dirty="0">
                <a:solidFill>
                  <a:srgbClr val="595959"/>
                </a:solidFill>
                <a:latin typeface="Trebuchet MS"/>
                <a:cs typeface="Trebuchet MS"/>
              </a:rPr>
              <a:t>            Hosting plan for 8 years (to ensure sustainability of the platform 4 years after Project’s end).</a:t>
            </a:r>
            <a:endParaRPr lang="en-GB" sz="1600" dirty="0">
              <a:solidFill>
                <a:srgbClr val="595959"/>
              </a:solidFill>
              <a:latin typeface="Trebuchet MS"/>
            </a:endParaRPr>
          </a:p>
        </p:txBody>
      </p:sp>
      <p:pic>
        <p:nvPicPr>
          <p:cNvPr id="11" name="Gráfico 10" descr="Marca de verificación con relleno sólido">
            <a:extLst>
              <a:ext uri="{FF2B5EF4-FFF2-40B4-BE49-F238E27FC236}">
                <a16:creationId xmlns:a16="http://schemas.microsoft.com/office/drawing/2014/main" id="{6D090199-062D-435D-B43E-ED1080C5DF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1579" y="1232177"/>
            <a:ext cx="532436" cy="523462"/>
          </a:xfrm>
          <a:prstGeom prst="rect">
            <a:avLst/>
          </a:prstGeom>
        </p:spPr>
      </p:pic>
      <p:sp>
        <p:nvSpPr>
          <p:cNvPr id="12" name="CuadroTexto 11">
            <a:extLst>
              <a:ext uri="{FF2B5EF4-FFF2-40B4-BE49-F238E27FC236}">
                <a16:creationId xmlns:a16="http://schemas.microsoft.com/office/drawing/2014/main" id="{5AA11A01-80DE-4FD0-99AA-4CE419F8856F}"/>
              </a:ext>
            </a:extLst>
          </p:cNvPr>
          <p:cNvSpPr txBox="1"/>
          <p:nvPr/>
        </p:nvSpPr>
        <p:spPr>
          <a:xfrm>
            <a:off x="4883897" y="2091786"/>
            <a:ext cx="4664596" cy="369332"/>
          </a:xfrm>
          <a:prstGeom prst="rect">
            <a:avLst/>
          </a:prstGeom>
          <a:noFill/>
        </p:spPr>
        <p:txBody>
          <a:bodyPr wrap="square">
            <a:spAutoFit/>
          </a:bodyPr>
          <a:lstStyle/>
          <a:p>
            <a:r>
              <a:rPr lang="es-ES_tradnl" dirty="0">
                <a:hlinkClick r:id="rId5"/>
              </a:rPr>
              <a:t>https://www.erasmus-fields.eu/</a:t>
            </a:r>
            <a:r>
              <a:rPr lang="es-ES_tradnl" dirty="0"/>
              <a:t> </a:t>
            </a:r>
          </a:p>
        </p:txBody>
      </p:sp>
      <p:pic>
        <p:nvPicPr>
          <p:cNvPr id="13" name="Imagen 12">
            <a:extLst>
              <a:ext uri="{FF2B5EF4-FFF2-40B4-BE49-F238E27FC236}">
                <a16:creationId xmlns:a16="http://schemas.microsoft.com/office/drawing/2014/main" id="{00350B41-44C4-48DF-A0C1-88EE17AE089A}"/>
              </a:ext>
            </a:extLst>
          </p:cNvPr>
          <p:cNvPicPr>
            <a:picLocks noChangeAspect="1"/>
          </p:cNvPicPr>
          <p:nvPr/>
        </p:nvPicPr>
        <p:blipFill>
          <a:blip r:embed="rId6"/>
          <a:stretch>
            <a:fillRect/>
          </a:stretch>
        </p:blipFill>
        <p:spPr>
          <a:xfrm>
            <a:off x="3095508" y="2764429"/>
            <a:ext cx="6151466" cy="3204736"/>
          </a:xfrm>
          <a:prstGeom prst="rect">
            <a:avLst/>
          </a:prstGeom>
        </p:spPr>
      </p:pic>
    </p:spTree>
    <p:extLst>
      <p:ext uri="{BB962C8B-B14F-4D97-AF65-F5344CB8AC3E}">
        <p14:creationId xmlns:p14="http://schemas.microsoft.com/office/powerpoint/2010/main" val="2120322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18</a:t>
            </a:fld>
            <a:endParaRPr lang="en-US"/>
          </a:p>
        </p:txBody>
      </p:sp>
      <p:pic>
        <p:nvPicPr>
          <p:cNvPr id="2" name="Imagen 1">
            <a:extLst>
              <a:ext uri="{FF2B5EF4-FFF2-40B4-BE49-F238E27FC236}">
                <a16:creationId xmlns:a16="http://schemas.microsoft.com/office/drawing/2014/main" id="{53AEED01-BE92-4E41-BF9B-326292BB4791}"/>
              </a:ext>
            </a:extLst>
          </p:cNvPr>
          <p:cNvPicPr>
            <a:picLocks noChangeAspect="1"/>
          </p:cNvPicPr>
          <p:nvPr/>
        </p:nvPicPr>
        <p:blipFill>
          <a:blip r:embed="rId2"/>
          <a:stretch>
            <a:fillRect/>
          </a:stretch>
        </p:blipFill>
        <p:spPr>
          <a:xfrm>
            <a:off x="2133652" y="1018302"/>
            <a:ext cx="2139881" cy="859611"/>
          </a:xfrm>
          <a:prstGeom prst="rect">
            <a:avLst/>
          </a:prstGeom>
        </p:spPr>
      </p:pic>
      <p:pic>
        <p:nvPicPr>
          <p:cNvPr id="8" name="Imagen 7">
            <a:extLst>
              <a:ext uri="{FF2B5EF4-FFF2-40B4-BE49-F238E27FC236}">
                <a16:creationId xmlns:a16="http://schemas.microsoft.com/office/drawing/2014/main" id="{DA24D855-9931-4FEA-931B-E75C78E6361D}"/>
              </a:ext>
            </a:extLst>
          </p:cNvPr>
          <p:cNvPicPr>
            <a:picLocks noChangeAspect="1"/>
          </p:cNvPicPr>
          <p:nvPr/>
        </p:nvPicPr>
        <p:blipFill>
          <a:blip r:embed="rId3"/>
          <a:stretch>
            <a:fillRect/>
          </a:stretch>
        </p:blipFill>
        <p:spPr>
          <a:xfrm>
            <a:off x="2294039" y="2106505"/>
            <a:ext cx="7603922" cy="4251989"/>
          </a:xfrm>
          <a:prstGeom prst="rect">
            <a:avLst/>
          </a:prstGeom>
        </p:spPr>
      </p:pic>
    </p:spTree>
    <p:extLst>
      <p:ext uri="{BB962C8B-B14F-4D97-AF65-F5344CB8AC3E}">
        <p14:creationId xmlns:p14="http://schemas.microsoft.com/office/powerpoint/2010/main" val="81696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19</a:t>
            </a:fld>
            <a:endParaRPr lang="en-US"/>
          </a:p>
        </p:txBody>
      </p:sp>
      <p:pic>
        <p:nvPicPr>
          <p:cNvPr id="2" name="Imagen 1">
            <a:extLst>
              <a:ext uri="{FF2B5EF4-FFF2-40B4-BE49-F238E27FC236}">
                <a16:creationId xmlns:a16="http://schemas.microsoft.com/office/drawing/2014/main" id="{4BADB1B9-0F66-43FB-97F7-C4D451839729}"/>
              </a:ext>
            </a:extLst>
          </p:cNvPr>
          <p:cNvPicPr>
            <a:picLocks noChangeAspect="1"/>
          </p:cNvPicPr>
          <p:nvPr/>
        </p:nvPicPr>
        <p:blipFill>
          <a:blip r:embed="rId2"/>
          <a:stretch>
            <a:fillRect/>
          </a:stretch>
        </p:blipFill>
        <p:spPr>
          <a:xfrm>
            <a:off x="2011011" y="1192060"/>
            <a:ext cx="2139881" cy="865707"/>
          </a:xfrm>
          <a:prstGeom prst="rect">
            <a:avLst/>
          </a:prstGeom>
        </p:spPr>
      </p:pic>
      <p:sp>
        <p:nvSpPr>
          <p:cNvPr id="5" name="CuadroTexto 4">
            <a:extLst>
              <a:ext uri="{FF2B5EF4-FFF2-40B4-BE49-F238E27FC236}">
                <a16:creationId xmlns:a16="http://schemas.microsoft.com/office/drawing/2014/main" id="{709E596D-8467-42E6-8393-1C559C6181CD}"/>
              </a:ext>
            </a:extLst>
          </p:cNvPr>
          <p:cNvSpPr txBox="1"/>
          <p:nvPr/>
        </p:nvSpPr>
        <p:spPr>
          <a:xfrm>
            <a:off x="4311857" y="1379832"/>
            <a:ext cx="6265336" cy="1107996"/>
          </a:xfrm>
          <a:prstGeom prst="rect">
            <a:avLst/>
          </a:prstGeom>
          <a:noFill/>
        </p:spPr>
        <p:txBody>
          <a:bodyPr wrap="square" rtlCol="0">
            <a:spAutoFit/>
          </a:bodyPr>
          <a:lstStyle/>
          <a:p>
            <a:r>
              <a:rPr lang="en-GB" b="1" dirty="0">
                <a:solidFill>
                  <a:srgbClr val="595959"/>
                </a:solidFill>
                <a:latin typeface="Trebuchet MS"/>
                <a:cs typeface="Trebuchet MS"/>
              </a:rPr>
              <a:t> #1 </a:t>
            </a:r>
            <a:r>
              <a:rPr lang="en-GB" sz="1600" dirty="0">
                <a:solidFill>
                  <a:srgbClr val="595959"/>
                </a:solidFill>
                <a:latin typeface="Trebuchet MS"/>
                <a:cs typeface="Trebuchet MS"/>
              </a:rPr>
              <a:t>In English and translated in all partners’ languages.</a:t>
            </a:r>
          </a:p>
          <a:p>
            <a:endParaRPr lang="en-GB" sz="1600" dirty="0">
              <a:solidFill>
                <a:srgbClr val="595959"/>
              </a:solidFill>
              <a:latin typeface="Trebuchet MS"/>
              <a:cs typeface="Trebuchet MS"/>
            </a:endParaRPr>
          </a:p>
          <a:p>
            <a:r>
              <a:rPr lang="en-GB" sz="1600" dirty="0">
                <a:solidFill>
                  <a:srgbClr val="595959"/>
                </a:solidFill>
                <a:latin typeface="Trebuchet MS"/>
                <a:cs typeface="Trebuchet MS"/>
                <a:hlinkClick r:id="rId3"/>
              </a:rPr>
              <a:t>https://drive.google.com/file/d/1C7EuFCRBlURtfPpazVyqXDHnWJUY18fb/view</a:t>
            </a:r>
            <a:r>
              <a:rPr lang="en-GB" sz="1600" dirty="0">
                <a:solidFill>
                  <a:srgbClr val="595959"/>
                </a:solidFill>
                <a:latin typeface="Trebuchet MS"/>
                <a:cs typeface="Trebuchet MS"/>
              </a:rPr>
              <a:t> </a:t>
            </a:r>
          </a:p>
        </p:txBody>
      </p:sp>
      <p:pic>
        <p:nvPicPr>
          <p:cNvPr id="8" name="Imagen 7">
            <a:extLst>
              <a:ext uri="{FF2B5EF4-FFF2-40B4-BE49-F238E27FC236}">
                <a16:creationId xmlns:a16="http://schemas.microsoft.com/office/drawing/2014/main" id="{0D9CB055-37DA-49B4-A7CE-F1B1AA359586}"/>
              </a:ext>
            </a:extLst>
          </p:cNvPr>
          <p:cNvPicPr>
            <a:picLocks noChangeAspect="1"/>
          </p:cNvPicPr>
          <p:nvPr/>
        </p:nvPicPr>
        <p:blipFill>
          <a:blip r:embed="rId4"/>
          <a:stretch>
            <a:fillRect/>
          </a:stretch>
        </p:blipFill>
        <p:spPr>
          <a:xfrm>
            <a:off x="2889813" y="2647889"/>
            <a:ext cx="6412374" cy="3241350"/>
          </a:xfrm>
          <a:prstGeom prst="rect">
            <a:avLst/>
          </a:prstGeom>
        </p:spPr>
      </p:pic>
    </p:spTree>
    <p:extLst>
      <p:ext uri="{BB962C8B-B14F-4D97-AF65-F5344CB8AC3E}">
        <p14:creationId xmlns:p14="http://schemas.microsoft.com/office/powerpoint/2010/main" val="1540796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780" y="336058"/>
            <a:ext cx="9020986" cy="363530"/>
          </a:xfrm>
          <a:prstGeom prst="rect">
            <a:avLst/>
          </a:prstGeom>
        </p:spPr>
        <p:txBody>
          <a:bodyPr vert="horz" wrap="square" lIns="0" tIns="11526" rIns="0" bIns="0" rtlCol="0">
            <a:spAutoFit/>
          </a:bodyPr>
          <a:lstStyle/>
          <a:p>
            <a:pPr marL="11527">
              <a:spcBef>
                <a:spcPts val="91"/>
              </a:spcBef>
              <a:tabLst>
                <a:tab pos="7168919" algn="l"/>
              </a:tabLst>
            </a:pPr>
            <a:r>
              <a:rPr sz="2541" spc="-54" dirty="0"/>
              <a:t> </a:t>
            </a:r>
            <a:r>
              <a:rPr sz="2541" spc="-5" dirty="0"/>
              <a:t>WP7</a:t>
            </a:r>
            <a:r>
              <a:rPr sz="2541" spc="-86" dirty="0"/>
              <a:t> </a:t>
            </a:r>
            <a:r>
              <a:rPr sz="2541" dirty="0"/>
              <a:t>Info	</a:t>
            </a:r>
          </a:p>
        </p:txBody>
      </p:sp>
      <p:sp>
        <p:nvSpPr>
          <p:cNvPr id="4" name="object 4"/>
          <p:cNvSpPr txBox="1">
            <a:spLocks noGrp="1"/>
          </p:cNvSpPr>
          <p:nvPr>
            <p:ph type="sldNum" sz="quarter" idx="7"/>
          </p:nvPr>
        </p:nvSpPr>
        <p:spPr>
          <a:xfrm>
            <a:off x="9579756" y="7011241"/>
            <a:ext cx="212090" cy="282129"/>
          </a:xfrm>
          <a:prstGeom prst="rect">
            <a:avLst/>
          </a:prstGeom>
        </p:spPr>
        <p:txBody>
          <a:bodyPr vert="horz" wrap="square" lIns="0" tIns="0" rIns="0" bIns="0" rtlCol="0">
            <a:spAutoFit/>
          </a:bodyPr>
          <a:lstStyle>
            <a:defPPr>
              <a:defRPr lang="fr-FR"/>
            </a:defPPr>
            <a:lvl1pPr marL="0" algn="l" defTabSz="914400" rtl="0" eaLnBrk="1" latinLnBrk="0" hangingPunct="1">
              <a:defRPr sz="105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580">
              <a:lnSpc>
                <a:spcPts val="998"/>
              </a:lnSpc>
            </a:pPr>
            <a:fld id="{81D60167-4931-47E6-BA6A-407CBD079E47}" type="slidenum">
              <a:rPr lang="fr-FR" spc="-55" smtClean="0"/>
              <a:pPr marL="38100">
                <a:lnSpc>
                  <a:spcPts val="1100"/>
                </a:lnSpc>
              </a:pPr>
              <a:t>2</a:t>
            </a:fld>
            <a:endParaRPr spc="-50" dirty="0"/>
          </a:p>
        </p:txBody>
      </p:sp>
      <p:sp>
        <p:nvSpPr>
          <p:cNvPr id="3" name="object 3"/>
          <p:cNvSpPr txBox="1"/>
          <p:nvPr/>
        </p:nvSpPr>
        <p:spPr>
          <a:xfrm>
            <a:off x="2588756" y="1112266"/>
            <a:ext cx="7015331" cy="3999136"/>
          </a:xfrm>
          <a:prstGeom prst="rect">
            <a:avLst/>
          </a:prstGeom>
        </p:spPr>
        <p:txBody>
          <a:bodyPr vert="horz" wrap="square" lIns="0" tIns="10950" rIns="0" bIns="0" rtlCol="0">
            <a:spAutoFit/>
          </a:bodyPr>
          <a:lstStyle/>
          <a:p>
            <a:pPr marL="11527">
              <a:spcBef>
                <a:spcPts val="86"/>
              </a:spcBef>
            </a:pPr>
            <a:r>
              <a:rPr sz="1815" spc="-5" dirty="0">
                <a:latin typeface="Arial"/>
                <a:cs typeface="Arial"/>
              </a:rPr>
              <a:t>WP Start/end date:</a:t>
            </a:r>
            <a:r>
              <a:rPr sz="1815" spc="-59" dirty="0">
                <a:latin typeface="Arial"/>
                <a:cs typeface="Arial"/>
              </a:rPr>
              <a:t> </a:t>
            </a:r>
            <a:r>
              <a:rPr sz="1815" spc="-5" dirty="0">
                <a:latin typeface="Arial"/>
                <a:cs typeface="Arial"/>
              </a:rPr>
              <a:t>M1-M48</a:t>
            </a:r>
            <a:endParaRPr sz="1815" dirty="0">
              <a:latin typeface="Arial"/>
              <a:cs typeface="Arial"/>
            </a:endParaRPr>
          </a:p>
          <a:p>
            <a:pPr>
              <a:lnSpc>
                <a:spcPct val="100000"/>
              </a:lnSpc>
            </a:pPr>
            <a:endParaRPr sz="1997" dirty="0">
              <a:latin typeface="Arial"/>
              <a:cs typeface="Arial"/>
            </a:endParaRPr>
          </a:p>
          <a:p>
            <a:pPr marL="219004" indent="-208054">
              <a:spcBef>
                <a:spcPts val="1262"/>
              </a:spcBef>
              <a:buChar char="•"/>
              <a:tabLst>
                <a:tab pos="218428" algn="l"/>
                <a:tab pos="219580" algn="l"/>
              </a:tabLst>
            </a:pPr>
            <a:r>
              <a:rPr lang="fr-FR" sz="1815" b="1" spc="-5" dirty="0" err="1">
                <a:latin typeface="Arial"/>
                <a:cs typeface="Arial"/>
              </a:rPr>
              <a:t>Deliverables</a:t>
            </a:r>
            <a:r>
              <a:rPr lang="fr-FR" sz="1815" b="1" spc="-5" dirty="0">
                <a:latin typeface="Arial"/>
                <a:cs typeface="Arial"/>
              </a:rPr>
              <a:t>:</a:t>
            </a:r>
          </a:p>
          <a:p>
            <a:pPr marL="322166" indent="-311216">
              <a:spcBef>
                <a:spcPts val="1262"/>
              </a:spcBef>
              <a:buFont typeface="Wingdings" panose="05000000000000000000" pitchFamily="2" charset="2"/>
              <a:buChar char="ü"/>
              <a:tabLst>
                <a:tab pos="218428" algn="l"/>
                <a:tab pos="219580" algn="l"/>
              </a:tabLst>
            </a:pPr>
            <a:r>
              <a:rPr lang="fr-FR" sz="1815" spc="-5" dirty="0">
                <a:latin typeface="Arial"/>
                <a:cs typeface="Arial"/>
              </a:rPr>
              <a:t>D7.1 - </a:t>
            </a:r>
            <a:r>
              <a:rPr lang="fr-FR" sz="1815" spc="-5" dirty="0" err="1">
                <a:latin typeface="Arial"/>
                <a:cs typeface="Arial"/>
              </a:rPr>
              <a:t>Dissemination</a:t>
            </a:r>
            <a:r>
              <a:rPr lang="fr-FR" sz="1815" spc="-5" dirty="0">
                <a:latin typeface="Arial"/>
                <a:cs typeface="Arial"/>
              </a:rPr>
              <a:t> Plan (LVA) - </a:t>
            </a:r>
            <a:r>
              <a:rPr lang="fr-FR" sz="1815" spc="-5" dirty="0" err="1">
                <a:latin typeface="Arial"/>
                <a:cs typeface="Arial"/>
              </a:rPr>
              <a:t>Submitted</a:t>
            </a:r>
            <a:endParaRPr lang="fr-FR" sz="1815" spc="-5" dirty="0">
              <a:latin typeface="Arial"/>
              <a:cs typeface="Arial"/>
            </a:endParaRPr>
          </a:p>
          <a:p>
            <a:pPr marL="322166" indent="-311216">
              <a:spcBef>
                <a:spcPts val="1262"/>
              </a:spcBef>
              <a:buFont typeface="Wingdings" panose="05000000000000000000" pitchFamily="2" charset="2"/>
              <a:buChar char="ü"/>
              <a:tabLst>
                <a:tab pos="218428" algn="l"/>
                <a:tab pos="219580" algn="l"/>
              </a:tabLst>
            </a:pPr>
            <a:r>
              <a:rPr lang="fr-FR" sz="1815" spc="-5" dirty="0">
                <a:latin typeface="Arial"/>
                <a:cs typeface="Arial"/>
              </a:rPr>
              <a:t>D7.2 – Public </a:t>
            </a:r>
            <a:r>
              <a:rPr lang="fr-FR" sz="1815" spc="-5" dirty="0" err="1">
                <a:latin typeface="Arial"/>
                <a:cs typeface="Arial"/>
              </a:rPr>
              <a:t>website</a:t>
            </a:r>
            <a:r>
              <a:rPr lang="fr-FR" sz="1815" spc="-5" dirty="0">
                <a:latin typeface="Arial"/>
                <a:cs typeface="Arial"/>
              </a:rPr>
              <a:t> (UNITO) - </a:t>
            </a:r>
            <a:r>
              <a:rPr lang="fr-FR" sz="1815" spc="-5" dirty="0" err="1">
                <a:latin typeface="Arial"/>
                <a:cs typeface="Arial"/>
              </a:rPr>
              <a:t>Submitted</a:t>
            </a:r>
            <a:endParaRPr lang="fr-FR" sz="1815" spc="-5" dirty="0">
              <a:latin typeface="Arial"/>
              <a:cs typeface="Arial"/>
            </a:endParaRPr>
          </a:p>
          <a:p>
            <a:pPr marL="322166" indent="-311216">
              <a:spcBef>
                <a:spcPts val="1262"/>
              </a:spcBef>
              <a:buFont typeface="Wingdings" panose="05000000000000000000" pitchFamily="2" charset="2"/>
              <a:buChar char="ü"/>
              <a:tabLst>
                <a:tab pos="218428" algn="l"/>
                <a:tab pos="219580" algn="l"/>
              </a:tabLst>
            </a:pPr>
            <a:r>
              <a:rPr lang="fr-FR" sz="1815" spc="-5" dirty="0">
                <a:latin typeface="Arial"/>
                <a:cs typeface="Arial"/>
              </a:rPr>
              <a:t>D7.3 – Public </a:t>
            </a:r>
            <a:r>
              <a:rPr lang="fr-FR" sz="1815" spc="-5" dirty="0" err="1">
                <a:latin typeface="Arial"/>
                <a:cs typeface="Arial"/>
              </a:rPr>
              <a:t>leaflet</a:t>
            </a:r>
            <a:r>
              <a:rPr lang="fr-FR" sz="1815" spc="-5" dirty="0">
                <a:latin typeface="Arial"/>
                <a:cs typeface="Arial"/>
              </a:rPr>
              <a:t> and poster (UNITO) – </a:t>
            </a:r>
            <a:r>
              <a:rPr lang="fr-FR" sz="1815" spc="-5" dirty="0" err="1">
                <a:latin typeface="Arial"/>
                <a:cs typeface="Arial"/>
              </a:rPr>
              <a:t>Submitted</a:t>
            </a:r>
            <a:r>
              <a:rPr lang="fr-FR" sz="1815" spc="-5" dirty="0">
                <a:latin typeface="Arial"/>
                <a:cs typeface="Arial"/>
              </a:rPr>
              <a:t> </a:t>
            </a:r>
          </a:p>
          <a:p>
            <a:pPr marL="322166" indent="-311216">
              <a:spcBef>
                <a:spcPts val="1262"/>
              </a:spcBef>
              <a:buFont typeface="Wingdings" panose="05000000000000000000" pitchFamily="2" charset="2"/>
              <a:buChar char="ü"/>
              <a:tabLst>
                <a:tab pos="218428" algn="l"/>
                <a:tab pos="219580" algn="l"/>
              </a:tabLst>
            </a:pPr>
            <a:r>
              <a:rPr lang="fr-FR" sz="1815" spc="-5" dirty="0">
                <a:latin typeface="Arial"/>
                <a:cs typeface="Arial"/>
              </a:rPr>
              <a:t>D7.4 – Report on </a:t>
            </a:r>
            <a:r>
              <a:rPr lang="fr-FR" sz="1815" spc="-5" dirty="0" err="1">
                <a:latin typeface="Arial"/>
                <a:cs typeface="Arial"/>
              </a:rPr>
              <a:t>dissemination</a:t>
            </a:r>
            <a:r>
              <a:rPr lang="fr-FR" sz="1815" spc="-5" dirty="0">
                <a:latin typeface="Arial"/>
                <a:cs typeface="Arial"/>
              </a:rPr>
              <a:t> action (FIAB) – Due date: 31.12.2023</a:t>
            </a:r>
          </a:p>
          <a:p>
            <a:pPr marL="322166" indent="-311216">
              <a:spcBef>
                <a:spcPts val="1262"/>
              </a:spcBef>
              <a:buFont typeface="Wingdings" panose="05000000000000000000" pitchFamily="2" charset="2"/>
              <a:buChar char="ü"/>
              <a:tabLst>
                <a:tab pos="218428" algn="l"/>
                <a:tab pos="219580" algn="l"/>
              </a:tabLst>
            </a:pPr>
            <a:endParaRPr lang="fr-FR" sz="1815" spc="-5" dirty="0">
              <a:latin typeface="Arial"/>
              <a:cs typeface="Arial"/>
            </a:endParaRPr>
          </a:p>
          <a:p>
            <a:pPr marL="219004" indent="-208054">
              <a:spcBef>
                <a:spcPts val="1262"/>
              </a:spcBef>
              <a:buChar char="•"/>
              <a:tabLst>
                <a:tab pos="218428" algn="l"/>
                <a:tab pos="219580" algn="l"/>
              </a:tabLst>
            </a:pPr>
            <a:endParaRPr sz="1815" dirty="0">
              <a:latin typeface="Arial"/>
              <a:cs typeface="Arial"/>
            </a:endParaRPr>
          </a:p>
        </p:txBody>
      </p:sp>
      <p:pic>
        <p:nvPicPr>
          <p:cNvPr id="15" name="Imagen 4">
            <a:extLst>
              <a:ext uri="{FF2B5EF4-FFF2-40B4-BE49-F238E27FC236}">
                <a16:creationId xmlns:a16="http://schemas.microsoft.com/office/drawing/2014/main" id="{01E66A81-A5A9-4645-9472-8B37465B2C41}"/>
              </a:ext>
            </a:extLst>
          </p:cNvPr>
          <p:cNvPicPr>
            <a:picLocks noChangeAspect="1"/>
          </p:cNvPicPr>
          <p:nvPr/>
        </p:nvPicPr>
        <p:blipFill>
          <a:blip r:embed="rId2"/>
          <a:stretch>
            <a:fillRect/>
          </a:stretch>
        </p:blipFill>
        <p:spPr>
          <a:xfrm>
            <a:off x="2473111" y="4466344"/>
            <a:ext cx="7041490" cy="499915"/>
          </a:xfrm>
          <a:prstGeom prst="rect">
            <a:avLst/>
          </a:prstGeom>
        </p:spPr>
      </p:pic>
      <p:sp>
        <p:nvSpPr>
          <p:cNvPr id="7" name="ZoneTexte 6">
            <a:extLst>
              <a:ext uri="{FF2B5EF4-FFF2-40B4-BE49-F238E27FC236}">
                <a16:creationId xmlns:a16="http://schemas.microsoft.com/office/drawing/2014/main" id="{BC7CE66B-896A-4575-9559-1AF7113BF639}"/>
              </a:ext>
            </a:extLst>
          </p:cNvPr>
          <p:cNvSpPr txBox="1"/>
          <p:nvPr/>
        </p:nvSpPr>
        <p:spPr>
          <a:xfrm>
            <a:off x="2505515" y="5227064"/>
            <a:ext cx="7432251" cy="595291"/>
          </a:xfrm>
          <a:prstGeom prst="rect">
            <a:avLst/>
          </a:prstGeom>
          <a:noFill/>
        </p:spPr>
        <p:txBody>
          <a:bodyPr wrap="square" rtlCol="0">
            <a:spAutoFit/>
          </a:bodyPr>
          <a:lstStyle/>
          <a:p>
            <a:r>
              <a:rPr lang="fr-FR" sz="1634" dirty="0">
                <a:hlinkClick r:id="rId3"/>
              </a:rPr>
              <a:t>https://docs.google.com/spreadsheets/d/14b9k2-4Y8dLpMDcj96kjVGMneQS8Aijm/edit#gid=723198398</a:t>
            </a:r>
            <a:r>
              <a:rPr lang="fr-FR" sz="1634" dirty="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COMMUNICATION MATERIAL</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20</a:t>
            </a:fld>
            <a:endParaRPr lang="en-US"/>
          </a:p>
        </p:txBody>
      </p:sp>
      <p:pic>
        <p:nvPicPr>
          <p:cNvPr id="4" name="Imagen 3">
            <a:extLst>
              <a:ext uri="{FF2B5EF4-FFF2-40B4-BE49-F238E27FC236}">
                <a16:creationId xmlns:a16="http://schemas.microsoft.com/office/drawing/2014/main" id="{F814DD92-BB98-43F4-A777-6D0CE7A3D057}"/>
              </a:ext>
            </a:extLst>
          </p:cNvPr>
          <p:cNvPicPr>
            <a:picLocks noChangeAspect="1"/>
          </p:cNvPicPr>
          <p:nvPr/>
        </p:nvPicPr>
        <p:blipFill>
          <a:blip r:embed="rId2"/>
          <a:stretch>
            <a:fillRect/>
          </a:stretch>
        </p:blipFill>
        <p:spPr>
          <a:xfrm>
            <a:off x="1694522" y="1230382"/>
            <a:ext cx="5598832" cy="2471780"/>
          </a:xfrm>
          <a:prstGeom prst="rect">
            <a:avLst/>
          </a:prstGeom>
        </p:spPr>
      </p:pic>
      <p:pic>
        <p:nvPicPr>
          <p:cNvPr id="5" name="Imagen 4">
            <a:extLst>
              <a:ext uri="{FF2B5EF4-FFF2-40B4-BE49-F238E27FC236}">
                <a16:creationId xmlns:a16="http://schemas.microsoft.com/office/drawing/2014/main" id="{609D1945-B940-4CD9-8742-0331AE52501D}"/>
              </a:ext>
            </a:extLst>
          </p:cNvPr>
          <p:cNvPicPr>
            <a:picLocks noChangeAspect="1"/>
          </p:cNvPicPr>
          <p:nvPr/>
        </p:nvPicPr>
        <p:blipFill>
          <a:blip r:embed="rId3"/>
          <a:stretch>
            <a:fillRect/>
          </a:stretch>
        </p:blipFill>
        <p:spPr>
          <a:xfrm>
            <a:off x="6096000" y="1535117"/>
            <a:ext cx="4178584" cy="4073966"/>
          </a:xfrm>
          <a:prstGeom prst="rect">
            <a:avLst/>
          </a:prstGeom>
        </p:spPr>
      </p:pic>
    </p:spTree>
    <p:extLst>
      <p:ext uri="{BB962C8B-B14F-4D97-AF65-F5344CB8AC3E}">
        <p14:creationId xmlns:p14="http://schemas.microsoft.com/office/powerpoint/2010/main" val="214711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2152651" y="248749"/>
            <a:ext cx="7662733" cy="492657"/>
          </a:xfrm>
        </p:spPr>
        <p:txBody>
          <a:bodyPr/>
          <a:lstStyle/>
          <a:p>
            <a:pPr defTabSz="711200">
              <a:spcAft>
                <a:spcPct val="35000"/>
              </a:spcAft>
            </a:pPr>
            <a:r>
              <a:rPr lang="es-ES" dirty="0"/>
              <a:t>ARTICLES AND PRESS RELEASES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21</a:t>
            </a:fld>
            <a:endParaRPr lang="en-US"/>
          </a:p>
        </p:txBody>
      </p:sp>
      <p:sp>
        <p:nvSpPr>
          <p:cNvPr id="4" name="CuadroTexto 3">
            <a:extLst>
              <a:ext uri="{FF2B5EF4-FFF2-40B4-BE49-F238E27FC236}">
                <a16:creationId xmlns:a16="http://schemas.microsoft.com/office/drawing/2014/main" id="{A0CC35BB-E552-41E7-84C0-6A5954513116}"/>
              </a:ext>
            </a:extLst>
          </p:cNvPr>
          <p:cNvSpPr txBox="1"/>
          <p:nvPr/>
        </p:nvSpPr>
        <p:spPr>
          <a:xfrm>
            <a:off x="2388973" y="1043731"/>
            <a:ext cx="7426411" cy="5047536"/>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Abstract of the project </a:t>
            </a:r>
            <a:r>
              <a:rPr lang="en-GB" dirty="0">
                <a:solidFill>
                  <a:srgbClr val="595959"/>
                </a:solidFill>
                <a:latin typeface="Trebuchet MS"/>
                <a:cs typeface="Trebuchet MS"/>
              </a:rPr>
              <a:t>in each partners website with a link to FIELDS</a:t>
            </a:r>
          </a:p>
          <a:p>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2"/>
              </a:rPr>
              <a:t>https://www.actia-asso.eu/en/projets/fields/</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3"/>
              </a:rPr>
              <a:t>https://fiab.es/project/fields/</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4"/>
              </a:rPr>
              <a:t>https://www.lva.at/lebensmittelversuchsanstalt/technet/europaeische-forschung-european-food-research/aktuelleprojekte/298-fields.html</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5"/>
              </a:rPr>
              <a:t>http://www.agro-alimentarias.coop/noticias/ver/OTA1MQ==</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6"/>
              </a:rPr>
              <a:t>https://www.iseki-food.net/projects/project-overview</a:t>
            </a: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dirty="0">
                <a:solidFill>
                  <a:srgbClr val="595959"/>
                </a:solidFill>
                <a:latin typeface="Trebuchet MS"/>
                <a:cs typeface="Trebuchet MS"/>
                <a:hlinkClick r:id="rId7"/>
              </a:rPr>
              <a:t>https://www.confagri.pt/imprensa/fields-identificacao-das-necessidades-atuais-competencias-sustentabilidade-digitalizacao-bioeconomia-na-agricultura/</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8"/>
              </a:rPr>
              <a:t>https://www.uclm.es/es/noticias/noticias2020/febrero/ciudad-real/proyecto_fields</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9"/>
              </a:rPr>
              <a:t>https://www.sevt.gr/en/european-programs/GMON/fields</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595959"/>
                </a:solidFill>
                <a:latin typeface="Trebuchet MS"/>
                <a:cs typeface="Trebuchet MS"/>
                <a:hlinkClick r:id="rId10"/>
              </a:rPr>
              <a:t>https://www.disafa.unito.it/do/progetti.pl/Show?_id=m865</a:t>
            </a:r>
            <a:r>
              <a:rPr lang="en-GB" dirty="0">
                <a:solidFill>
                  <a:srgbClr val="595959"/>
                </a:solidFill>
                <a:latin typeface="Trebuchet MS"/>
                <a:cs typeface="Trebuchet MS"/>
              </a:rPr>
              <a:t> </a:t>
            </a:r>
          </a:p>
          <a:p>
            <a:pPr marL="285750" indent="-285750">
              <a:buFont typeface="Arial" pitchFamily="34" charset="0"/>
              <a:buChar char="•"/>
            </a:pPr>
            <a:endParaRPr lang="en-GB" sz="1600" dirty="0">
              <a:solidFill>
                <a:srgbClr val="595959"/>
              </a:solidFill>
              <a:latin typeface="Trebuchet MS"/>
              <a:cs typeface="Trebuchet MS"/>
            </a:endParaRPr>
          </a:p>
        </p:txBody>
      </p:sp>
    </p:spTree>
    <p:extLst>
      <p:ext uri="{BB962C8B-B14F-4D97-AF65-F5344CB8AC3E}">
        <p14:creationId xmlns:p14="http://schemas.microsoft.com/office/powerpoint/2010/main" val="3634317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ARTICLES AND PRESS RELEASES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22</a:t>
            </a:fld>
            <a:endParaRPr lang="en-US"/>
          </a:p>
        </p:txBody>
      </p:sp>
      <p:sp>
        <p:nvSpPr>
          <p:cNvPr id="4" name="CuadroTexto 3">
            <a:extLst>
              <a:ext uri="{FF2B5EF4-FFF2-40B4-BE49-F238E27FC236}">
                <a16:creationId xmlns:a16="http://schemas.microsoft.com/office/drawing/2014/main" id="{D64C6735-C2B4-4181-AB0A-89E1D2CD8682}"/>
              </a:ext>
            </a:extLst>
          </p:cNvPr>
          <p:cNvSpPr txBox="1"/>
          <p:nvPr/>
        </p:nvSpPr>
        <p:spPr>
          <a:xfrm>
            <a:off x="2963332" y="1316895"/>
            <a:ext cx="6265336" cy="4770537"/>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Publications in partners websites </a:t>
            </a:r>
            <a:r>
              <a:rPr lang="en-GB" dirty="0">
                <a:solidFill>
                  <a:srgbClr val="595959"/>
                </a:solidFill>
                <a:latin typeface="Trebuchet MS"/>
                <a:cs typeface="Trebuchet MS"/>
              </a:rPr>
              <a:t>related to project goals, national focus groups, trends survey, newsletter</a:t>
            </a: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b="1" u="sng" dirty="0">
                <a:solidFill>
                  <a:srgbClr val="1F497D"/>
                </a:solidFill>
                <a:latin typeface="Calibri" panose="020F0502020204030204" pitchFamily="34" charset="0"/>
                <a:ea typeface="Calibri" panose="020F0502020204030204" pitchFamily="34" charset="0"/>
                <a:hlinkClick r:id="rId2"/>
              </a:rPr>
              <a:t>http://mkt.confagri.pt/vl/dbbf1219edf2a6-a62d22773b53ab4c1165ffca24eipe1k6jge19Ose4-459-f051</a:t>
            </a:r>
            <a:endParaRPr lang="en-GB" b="1" u="sng" dirty="0">
              <a:solidFill>
                <a:srgbClr val="1F497D"/>
              </a:solidFill>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en-GB" b="1" u="sng" dirty="0">
              <a:solidFill>
                <a:srgbClr val="1F497D"/>
              </a:solidFill>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r>
              <a:rPr lang="es-ES_tradnl" b="1" dirty="0">
                <a:latin typeface="Times New Roman" panose="02020603050405020304" pitchFamily="18" charset="0"/>
                <a:ea typeface="Calibri" panose="020F0502020204030204" pitchFamily="34" charset="0"/>
                <a:hlinkClick r:id="rId3"/>
              </a:rPr>
              <a:t>https://www.sevt.gr/en/european-programs-details/HMmMvg/fields-european-project</a:t>
            </a:r>
            <a:r>
              <a:rPr lang="en-GB" b="1" u="sng" dirty="0">
                <a:solidFill>
                  <a:srgbClr val="1F497D"/>
                </a:solidFill>
                <a:latin typeface="Calibri" panose="020F0502020204030204" pitchFamily="34" charset="0"/>
                <a:ea typeface="Calibri" panose="020F0502020204030204" pitchFamily="34" charset="0"/>
              </a:rPr>
              <a:t> </a:t>
            </a:r>
          </a:p>
          <a:p>
            <a:pPr marL="285750" indent="-285750">
              <a:buFont typeface="Wingdings" panose="05000000000000000000" pitchFamily="2" charset="2"/>
              <a:buChar char="Ø"/>
            </a:pPr>
            <a:endParaRPr lang="es-ES_tradnl" b="1" dirty="0">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Ø"/>
            </a:pPr>
            <a:r>
              <a:rPr lang="en-GB" b="1" dirty="0">
                <a:solidFill>
                  <a:srgbClr val="595959"/>
                </a:solidFill>
                <a:latin typeface="Trebuchet MS"/>
                <a:cs typeface="Trebuchet MS"/>
                <a:hlinkClick r:id="rId4"/>
              </a:rPr>
              <a:t>h</a:t>
            </a:r>
            <a:r>
              <a:rPr lang="en-GB" b="1" dirty="0">
                <a:solidFill>
                  <a:srgbClr val="595959"/>
                </a:solidFill>
                <a:latin typeface="Calibri" panose="020F0502020204030204" pitchFamily="34" charset="0"/>
                <a:cs typeface="Calibri" panose="020F0502020204030204" pitchFamily="34" charset="0"/>
                <a:hlinkClick r:id="rId4"/>
              </a:rPr>
              <a:t>ttps://fiab.es/fiab-participa-en-el-proyecto-fields-para-formar-en-sostenibilidad-bioeconomia-y-digitalizacion-a-los-trabajadores-del-sector-agroindustrial/</a:t>
            </a:r>
            <a:r>
              <a:rPr lang="en-GB" b="1" dirty="0">
                <a:solidFill>
                  <a:srgbClr val="595959"/>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Ø"/>
            </a:pPr>
            <a:endParaRPr lang="en-GB" b="1" dirty="0">
              <a:solidFill>
                <a:srgbClr val="595959"/>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GB" b="1" dirty="0">
                <a:solidFill>
                  <a:srgbClr val="595959"/>
                </a:solidFill>
                <a:latin typeface="Calibri" panose="020F0502020204030204" pitchFamily="34" charset="0"/>
                <a:cs typeface="Calibri" panose="020F0502020204030204" pitchFamily="34" charset="0"/>
                <a:hlinkClick r:id="rId5"/>
              </a:rPr>
              <a:t>https://www.iseki-food.net/have-your-say-future-skills-needed-agri-food-and-forestry-sectors</a:t>
            </a:r>
            <a:r>
              <a:rPr lang="en-GB" b="1" dirty="0">
                <a:solidFill>
                  <a:srgbClr val="595959"/>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spTree>
    <p:extLst>
      <p:ext uri="{BB962C8B-B14F-4D97-AF65-F5344CB8AC3E}">
        <p14:creationId xmlns:p14="http://schemas.microsoft.com/office/powerpoint/2010/main" val="3148214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ARTICLES AND PRESS RELEASES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23</a:t>
            </a:fld>
            <a:endParaRPr lang="en-US"/>
          </a:p>
        </p:txBody>
      </p:sp>
      <p:sp>
        <p:nvSpPr>
          <p:cNvPr id="4" name="CuadroTexto 3">
            <a:extLst>
              <a:ext uri="{FF2B5EF4-FFF2-40B4-BE49-F238E27FC236}">
                <a16:creationId xmlns:a16="http://schemas.microsoft.com/office/drawing/2014/main" id="{9D9B5AB6-0287-413F-8A77-A2E92DA0AFDD}"/>
              </a:ext>
            </a:extLst>
          </p:cNvPr>
          <p:cNvSpPr txBox="1"/>
          <p:nvPr/>
        </p:nvSpPr>
        <p:spPr>
          <a:xfrm>
            <a:off x="2758216" y="983629"/>
            <a:ext cx="6265336" cy="3662541"/>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Articles </a:t>
            </a:r>
            <a:r>
              <a:rPr lang="en-GB" dirty="0">
                <a:solidFill>
                  <a:srgbClr val="595959"/>
                </a:solidFill>
                <a:latin typeface="Trebuchet MS"/>
                <a:cs typeface="Trebuchet MS"/>
              </a:rPr>
              <a:t>published in relevant journals and specialized magazines </a:t>
            </a:r>
          </a:p>
          <a:p>
            <a:pPr marL="285750" indent="-285750">
              <a:buFont typeface="Wingdings" panose="05000000000000000000" pitchFamily="2" charset="2"/>
              <a:buChar char="Ø"/>
            </a:pPr>
            <a:r>
              <a:rPr lang="en-GB" dirty="0">
                <a:solidFill>
                  <a:srgbClr val="FF0000"/>
                </a:solidFill>
                <a:latin typeface="Trebuchet MS"/>
                <a:cs typeface="Trebuchet MS"/>
                <a:hlinkClick r:id="rId2"/>
              </a:rPr>
              <a:t>https://issuu.com/mondo_agricolo/docs/mondo_agricolo_3_2020_issuu</a:t>
            </a:r>
            <a:r>
              <a:rPr lang="en-GB" dirty="0">
                <a:solidFill>
                  <a:srgbClr val="595959"/>
                </a:solidFill>
                <a:latin typeface="Trebuchet MS"/>
                <a:cs typeface="Trebuchet MS"/>
              </a:rPr>
              <a:t> </a:t>
            </a:r>
          </a:p>
          <a:p>
            <a:pPr marL="285750" indent="-285750">
              <a:buFont typeface="Wingdings" panose="05000000000000000000" pitchFamily="2" charset="2"/>
              <a:buChar char="Ø"/>
            </a:pPr>
            <a:r>
              <a:rPr lang="en-GB" dirty="0">
                <a:solidFill>
                  <a:srgbClr val="FF0000"/>
                </a:solidFill>
                <a:latin typeface="Trebuchet MS"/>
                <a:cs typeface="Trebuchet MS"/>
                <a:hlinkClick r:id="rId3"/>
              </a:rPr>
              <a:t>https://www.mercacei.com/noticia/52092/actualidad/fields-el-mayor-proyecto-europeo-para-la-formacion-de-agricultores.html</a:t>
            </a:r>
            <a:r>
              <a:rPr lang="en-GB" dirty="0">
                <a:solidFill>
                  <a:srgbClr val="FF0000"/>
                </a:solidFill>
                <a:latin typeface="Trebuchet MS"/>
                <a:cs typeface="Trebuchet MS"/>
              </a:rPr>
              <a:t> </a:t>
            </a:r>
          </a:p>
          <a:p>
            <a:pPr marL="285750" indent="-285750">
              <a:buFont typeface="Wingdings" panose="05000000000000000000" pitchFamily="2" charset="2"/>
              <a:buChar char="Ø"/>
            </a:pPr>
            <a:r>
              <a:rPr lang="en-GB" dirty="0">
                <a:solidFill>
                  <a:srgbClr val="FF0000"/>
                </a:solidFill>
                <a:latin typeface="Trebuchet MS"/>
                <a:cs typeface="Trebuchet MS"/>
                <a:hlinkClick r:id="rId4"/>
              </a:rPr>
              <a:t>https://www.agricolae.eu/parte-fields-il-piu-grande-progetto-formativo-europeo-per-l-agroalimentare-italia-capofila-con-confagricoltura-e-universita-torino/</a:t>
            </a:r>
            <a:r>
              <a:rPr lang="en-GB" dirty="0">
                <a:solidFill>
                  <a:srgbClr val="FF0000"/>
                </a:solidFill>
                <a:latin typeface="Trebuchet MS"/>
                <a:cs typeface="Trebuchet MS"/>
              </a:rPr>
              <a:t> </a:t>
            </a:r>
          </a:p>
          <a:p>
            <a:pPr marL="285750" indent="-285750">
              <a:buFont typeface="Wingdings" panose="05000000000000000000" pitchFamily="2" charset="2"/>
              <a:buChar char="Ø"/>
            </a:pPr>
            <a:endParaRPr lang="en-GB" dirty="0">
              <a:solidFill>
                <a:srgbClr val="FF0000"/>
              </a:solidFill>
              <a:latin typeface="Trebuchet MS"/>
              <a:cs typeface="Trebuchet MS"/>
            </a:endParaRPr>
          </a:p>
          <a:p>
            <a:pPr marL="285750" indent="-285750">
              <a:buFont typeface="Wingdings" panose="05000000000000000000" pitchFamily="2" charset="2"/>
              <a:buChar char="Ø"/>
            </a:pPr>
            <a:endParaRPr lang="en-GB" dirty="0">
              <a:solidFill>
                <a:srgbClr val="FF0000"/>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5985D407-AF74-4628-85C6-13FA7BCCFC51}"/>
              </a:ext>
            </a:extLst>
          </p:cNvPr>
          <p:cNvPicPr>
            <a:picLocks noChangeAspect="1"/>
          </p:cNvPicPr>
          <p:nvPr/>
        </p:nvPicPr>
        <p:blipFill>
          <a:blip r:embed="rId5"/>
          <a:stretch>
            <a:fillRect/>
          </a:stretch>
        </p:blipFill>
        <p:spPr>
          <a:xfrm>
            <a:off x="1725242" y="3861487"/>
            <a:ext cx="2886413" cy="531433"/>
          </a:xfrm>
          <a:prstGeom prst="rect">
            <a:avLst/>
          </a:prstGeom>
        </p:spPr>
      </p:pic>
      <p:pic>
        <p:nvPicPr>
          <p:cNvPr id="8" name="Imagen 7">
            <a:extLst>
              <a:ext uri="{FF2B5EF4-FFF2-40B4-BE49-F238E27FC236}">
                <a16:creationId xmlns:a16="http://schemas.microsoft.com/office/drawing/2014/main" id="{520AB48B-F08E-494C-983D-18D9AF87D679}"/>
              </a:ext>
            </a:extLst>
          </p:cNvPr>
          <p:cNvPicPr>
            <a:picLocks noChangeAspect="1"/>
          </p:cNvPicPr>
          <p:nvPr/>
        </p:nvPicPr>
        <p:blipFill>
          <a:blip r:embed="rId6"/>
          <a:stretch>
            <a:fillRect/>
          </a:stretch>
        </p:blipFill>
        <p:spPr>
          <a:xfrm>
            <a:off x="1845270" y="4254866"/>
            <a:ext cx="2886413" cy="2475574"/>
          </a:xfrm>
          <a:prstGeom prst="rect">
            <a:avLst/>
          </a:prstGeom>
        </p:spPr>
      </p:pic>
      <p:pic>
        <p:nvPicPr>
          <p:cNvPr id="9" name="Imagen 8">
            <a:extLst>
              <a:ext uri="{FF2B5EF4-FFF2-40B4-BE49-F238E27FC236}">
                <a16:creationId xmlns:a16="http://schemas.microsoft.com/office/drawing/2014/main" id="{90E8679A-7CC7-439D-A2EB-8EB53DC65E55}"/>
              </a:ext>
            </a:extLst>
          </p:cNvPr>
          <p:cNvPicPr>
            <a:picLocks noChangeAspect="1"/>
          </p:cNvPicPr>
          <p:nvPr/>
        </p:nvPicPr>
        <p:blipFill>
          <a:blip r:embed="rId7"/>
          <a:stretch>
            <a:fillRect/>
          </a:stretch>
        </p:blipFill>
        <p:spPr>
          <a:xfrm>
            <a:off x="5226984" y="3943751"/>
            <a:ext cx="4466673" cy="1792675"/>
          </a:xfrm>
          <a:prstGeom prst="rect">
            <a:avLst/>
          </a:prstGeom>
        </p:spPr>
      </p:pic>
    </p:spTree>
    <p:extLst>
      <p:ext uri="{BB962C8B-B14F-4D97-AF65-F5344CB8AC3E}">
        <p14:creationId xmlns:p14="http://schemas.microsoft.com/office/powerpoint/2010/main" val="117358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ARTICLES AND PRESS RELEASES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24</a:t>
            </a:fld>
            <a:endParaRPr lang="en-US"/>
          </a:p>
        </p:txBody>
      </p:sp>
      <p:sp>
        <p:nvSpPr>
          <p:cNvPr id="4" name="CuadroTexto 3">
            <a:extLst>
              <a:ext uri="{FF2B5EF4-FFF2-40B4-BE49-F238E27FC236}">
                <a16:creationId xmlns:a16="http://schemas.microsoft.com/office/drawing/2014/main" id="{94C62FF3-4D18-48BF-BC8B-BAEA74866BCC}"/>
              </a:ext>
            </a:extLst>
          </p:cNvPr>
          <p:cNvSpPr txBox="1"/>
          <p:nvPr/>
        </p:nvSpPr>
        <p:spPr>
          <a:xfrm>
            <a:off x="3091848" y="1008342"/>
            <a:ext cx="6265336" cy="2554545"/>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Articles</a:t>
            </a:r>
            <a:r>
              <a:rPr lang="en-GB" dirty="0">
                <a:solidFill>
                  <a:srgbClr val="595959"/>
                </a:solidFill>
                <a:latin typeface="Trebuchet MS"/>
                <a:cs typeface="Trebuchet MS"/>
              </a:rPr>
              <a:t> published in relevant journals and specialized magazines </a:t>
            </a:r>
          </a:p>
          <a:p>
            <a:pPr marL="285750" indent="-285750">
              <a:buFont typeface="Wingdings" panose="05000000000000000000" pitchFamily="2" charset="2"/>
              <a:buChar char="Ø"/>
            </a:pPr>
            <a:r>
              <a:rPr lang="en-GB" dirty="0">
                <a:solidFill>
                  <a:srgbClr val="1F497D"/>
                </a:solidFill>
                <a:latin typeface="Calibri" panose="020F0502020204030204" pitchFamily="34" charset="0"/>
                <a:ea typeface="Calibri" panose="020F0502020204030204" pitchFamily="34" charset="0"/>
              </a:rPr>
              <a:t>“CONFAGRI </a:t>
            </a:r>
            <a:r>
              <a:rPr lang="en-GB" dirty="0" err="1">
                <a:solidFill>
                  <a:srgbClr val="1F497D"/>
                </a:solidFill>
                <a:latin typeface="Calibri" panose="020F0502020204030204" pitchFamily="34" charset="0"/>
                <a:ea typeface="Calibri" panose="020F0502020204030204" pitchFamily="34" charset="0"/>
              </a:rPr>
              <a:t>participa</a:t>
            </a:r>
            <a:r>
              <a:rPr lang="en-GB" dirty="0">
                <a:solidFill>
                  <a:srgbClr val="1F497D"/>
                </a:solidFill>
                <a:latin typeface="Calibri" panose="020F0502020204030204" pitchFamily="34" charset="0"/>
                <a:ea typeface="Calibri" panose="020F0502020204030204" pitchFamily="34" charset="0"/>
              </a:rPr>
              <a:t> no </a:t>
            </a:r>
            <a:r>
              <a:rPr lang="en-GB" dirty="0" err="1">
                <a:solidFill>
                  <a:srgbClr val="1F497D"/>
                </a:solidFill>
                <a:latin typeface="Calibri" panose="020F0502020204030204" pitchFamily="34" charset="0"/>
                <a:ea typeface="Calibri" panose="020F0502020204030204" pitchFamily="34" charset="0"/>
              </a:rPr>
              <a:t>projeto</a:t>
            </a:r>
            <a:r>
              <a:rPr lang="en-GB" dirty="0">
                <a:solidFill>
                  <a:srgbClr val="1F497D"/>
                </a:solidFill>
                <a:latin typeface="Calibri" panose="020F0502020204030204" pitchFamily="34" charset="0"/>
                <a:ea typeface="Calibri" panose="020F0502020204030204" pitchFamily="34" charset="0"/>
              </a:rPr>
              <a:t> </a:t>
            </a:r>
            <a:r>
              <a:rPr lang="en-GB" dirty="0" err="1">
                <a:solidFill>
                  <a:srgbClr val="1F497D"/>
                </a:solidFill>
                <a:latin typeface="Calibri" panose="020F0502020204030204" pitchFamily="34" charset="0"/>
                <a:ea typeface="Calibri" panose="020F0502020204030204" pitchFamily="34" charset="0"/>
              </a:rPr>
              <a:t>Europeu</a:t>
            </a:r>
            <a:r>
              <a:rPr lang="en-GB" dirty="0">
                <a:solidFill>
                  <a:srgbClr val="1F497D"/>
                </a:solidFill>
                <a:latin typeface="Calibri" panose="020F0502020204030204" pitchFamily="34" charset="0"/>
                <a:ea typeface="Calibri" panose="020F0502020204030204" pitchFamily="34" charset="0"/>
              </a:rPr>
              <a:t> Fields”,  </a:t>
            </a:r>
            <a:r>
              <a:rPr lang="en-GB" dirty="0" err="1">
                <a:solidFill>
                  <a:srgbClr val="1F497D"/>
                </a:solidFill>
                <a:latin typeface="Calibri" panose="020F0502020204030204" pitchFamily="34" charset="0"/>
                <a:ea typeface="Calibri" panose="020F0502020204030204" pitchFamily="34" charset="0"/>
              </a:rPr>
              <a:t>Espaço</a:t>
            </a:r>
            <a:r>
              <a:rPr lang="en-GB" dirty="0">
                <a:solidFill>
                  <a:srgbClr val="1F497D"/>
                </a:solidFill>
                <a:latin typeface="Calibri" panose="020F0502020204030204" pitchFamily="34" charset="0"/>
                <a:ea typeface="Calibri" panose="020F0502020204030204" pitchFamily="34" charset="0"/>
              </a:rPr>
              <a:t> Rural n.º 136, July 2020</a:t>
            </a:r>
          </a:p>
          <a:p>
            <a:pPr marL="285750" indent="-285750">
              <a:buFont typeface="Wingdings" panose="05000000000000000000" pitchFamily="2" charset="2"/>
              <a:buChar char="Ø"/>
            </a:pPr>
            <a:r>
              <a:rPr lang="pt-PT" u="sng" dirty="0">
                <a:solidFill>
                  <a:srgbClr val="000000"/>
                </a:solidFill>
                <a:latin typeface="Calibri" panose="020F0502020204030204" pitchFamily="34" charset="0"/>
                <a:ea typeface="Calibri" panose="020F0502020204030204" pitchFamily="34" charset="0"/>
                <a:hlinkClick r:id="rId2"/>
              </a:rPr>
              <a:t>https://www.confagri.pt/imprensa/fields-identificacao-das-necessidades-atuais-competencias-sustentabilidade-digitalizacao-bioeconomia-na-agricultura/</a:t>
            </a:r>
            <a:r>
              <a:rPr lang="pt-PT" u="sng" dirty="0">
                <a:solidFill>
                  <a:srgbClr val="000000"/>
                </a:solidFill>
                <a:latin typeface="Calibri" panose="020F0502020204030204" pitchFamily="34" charset="0"/>
                <a:ea typeface="Calibri" panose="020F0502020204030204" pitchFamily="34" charset="0"/>
              </a:rPr>
              <a:t> </a:t>
            </a:r>
            <a:endParaRPr lang="en-GB" dirty="0">
              <a:solidFill>
                <a:srgbClr val="FF0000"/>
              </a:solidFill>
              <a:latin typeface="Trebuchet MS"/>
              <a:cs typeface="Trebuchet MS"/>
            </a:endParaRPr>
          </a:p>
          <a:p>
            <a:pPr marL="285750" indent="-285750">
              <a:buFont typeface="Wingdings" panose="05000000000000000000" pitchFamily="2" charset="2"/>
              <a:buChar char="Ø"/>
            </a:pPr>
            <a:endParaRPr lang="en-GB" dirty="0">
              <a:solidFill>
                <a:srgbClr val="FF0000"/>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6997026E-26D0-4D10-B5A5-718B6C8EF436}"/>
              </a:ext>
            </a:extLst>
          </p:cNvPr>
          <p:cNvPicPr>
            <a:picLocks noChangeAspect="1"/>
          </p:cNvPicPr>
          <p:nvPr/>
        </p:nvPicPr>
        <p:blipFill>
          <a:blip r:embed="rId3"/>
          <a:stretch>
            <a:fillRect/>
          </a:stretch>
        </p:blipFill>
        <p:spPr>
          <a:xfrm>
            <a:off x="1882192" y="3069943"/>
            <a:ext cx="3262338" cy="2622588"/>
          </a:xfrm>
          <a:prstGeom prst="rect">
            <a:avLst/>
          </a:prstGeom>
        </p:spPr>
      </p:pic>
      <p:pic>
        <p:nvPicPr>
          <p:cNvPr id="8" name="Imagen 7">
            <a:extLst>
              <a:ext uri="{FF2B5EF4-FFF2-40B4-BE49-F238E27FC236}">
                <a16:creationId xmlns:a16="http://schemas.microsoft.com/office/drawing/2014/main" id="{E85782E2-6A06-4FC8-A552-D4E6D5ABE20A}"/>
              </a:ext>
            </a:extLst>
          </p:cNvPr>
          <p:cNvPicPr>
            <a:picLocks noChangeAspect="1"/>
          </p:cNvPicPr>
          <p:nvPr/>
        </p:nvPicPr>
        <p:blipFill>
          <a:blip r:embed="rId4"/>
          <a:stretch>
            <a:fillRect/>
          </a:stretch>
        </p:blipFill>
        <p:spPr>
          <a:xfrm>
            <a:off x="5649108" y="3136980"/>
            <a:ext cx="3708076" cy="2488514"/>
          </a:xfrm>
          <a:prstGeom prst="rect">
            <a:avLst/>
          </a:prstGeom>
        </p:spPr>
      </p:pic>
    </p:spTree>
    <p:extLst>
      <p:ext uri="{BB962C8B-B14F-4D97-AF65-F5344CB8AC3E}">
        <p14:creationId xmlns:p14="http://schemas.microsoft.com/office/powerpoint/2010/main" val="135060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PROJECT PRESENTATIONS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25</a:t>
            </a:fld>
            <a:endParaRPr lang="en-US"/>
          </a:p>
        </p:txBody>
      </p:sp>
      <p:sp>
        <p:nvSpPr>
          <p:cNvPr id="4" name="CuadroTexto 3">
            <a:extLst>
              <a:ext uri="{FF2B5EF4-FFF2-40B4-BE49-F238E27FC236}">
                <a16:creationId xmlns:a16="http://schemas.microsoft.com/office/drawing/2014/main" id="{CE4B19B3-1826-4BBB-851E-EC8C5562C119}"/>
              </a:ext>
            </a:extLst>
          </p:cNvPr>
          <p:cNvSpPr txBox="1"/>
          <p:nvPr/>
        </p:nvSpPr>
        <p:spPr>
          <a:xfrm>
            <a:off x="2963332" y="789710"/>
            <a:ext cx="6265336" cy="3662541"/>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r>
              <a:rPr lang="en-GB" b="1" dirty="0">
                <a:solidFill>
                  <a:srgbClr val="595959"/>
                </a:solidFill>
                <a:latin typeface="Trebuchet MS"/>
                <a:cs typeface="Trebuchet MS"/>
              </a:rPr>
              <a:t>Dissemination in National Food Technology Platforms </a:t>
            </a:r>
            <a:r>
              <a:rPr lang="en-GB" dirty="0">
                <a:solidFill>
                  <a:srgbClr val="595959"/>
                </a:solidFill>
                <a:latin typeface="Trebuchet MS"/>
                <a:cs typeface="Trebuchet MS"/>
              </a:rPr>
              <a:t>at the different stages development of the project</a:t>
            </a:r>
          </a:p>
          <a:p>
            <a:pPr marL="285750" indent="-285750">
              <a:buFont typeface="Arial" pitchFamily="34" charset="0"/>
              <a:buChar char="•"/>
            </a:pP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dirty="0">
                <a:solidFill>
                  <a:srgbClr val="595959"/>
                </a:solidFill>
                <a:latin typeface="Trebuchet MS"/>
                <a:cs typeface="Trebuchet MS"/>
              </a:rPr>
              <a:t>Presentation of project goals and works in </a:t>
            </a:r>
            <a:r>
              <a:rPr lang="en-GB" b="1" dirty="0">
                <a:solidFill>
                  <a:srgbClr val="595959"/>
                </a:solidFill>
                <a:latin typeface="Trebuchet MS"/>
                <a:cs typeface="Trebuchet MS"/>
              </a:rPr>
              <a:t>National Platforms FoodforLife</a:t>
            </a:r>
            <a:r>
              <a:rPr lang="en-GB" dirty="0">
                <a:solidFill>
                  <a:srgbClr val="595959"/>
                </a:solidFill>
                <a:latin typeface="Trebuchet MS"/>
                <a:cs typeface="Trebuchet MS"/>
              </a:rPr>
              <a:t> meeting – </a:t>
            </a:r>
            <a:r>
              <a:rPr lang="en-GB" i="1" dirty="0">
                <a:solidFill>
                  <a:srgbClr val="595959"/>
                </a:solidFill>
                <a:latin typeface="Trebuchet MS"/>
                <a:cs typeface="Trebuchet MS"/>
              </a:rPr>
              <a:t>SEVT (Oct.2020)</a:t>
            </a:r>
          </a:p>
          <a:p>
            <a:pPr marL="285750" indent="-285750">
              <a:buFont typeface="Wingdings" panose="05000000000000000000" pitchFamily="2" charset="2"/>
              <a:buChar char="Ø"/>
            </a:pPr>
            <a:r>
              <a:rPr lang="en-GB" dirty="0">
                <a:solidFill>
                  <a:srgbClr val="595959"/>
                </a:solidFill>
                <a:latin typeface="Trebuchet MS"/>
                <a:cs typeface="Trebuchet MS"/>
              </a:rPr>
              <a:t>Presentation of project goals and works in </a:t>
            </a:r>
            <a:r>
              <a:rPr lang="en-GB" b="1" dirty="0">
                <a:solidFill>
                  <a:srgbClr val="595959"/>
                </a:solidFill>
                <a:latin typeface="Trebuchet MS"/>
                <a:cs typeface="Trebuchet MS"/>
              </a:rPr>
              <a:t>FoodforLife-Spain</a:t>
            </a:r>
            <a:r>
              <a:rPr lang="en-GB" dirty="0">
                <a:solidFill>
                  <a:srgbClr val="595959"/>
                </a:solidFill>
                <a:latin typeface="Trebuchet MS"/>
                <a:cs typeface="Trebuchet MS"/>
              </a:rPr>
              <a:t> working groups meeting – </a:t>
            </a:r>
            <a:r>
              <a:rPr lang="en-GB" i="1" dirty="0">
                <a:solidFill>
                  <a:srgbClr val="595959"/>
                </a:solidFill>
                <a:latin typeface="Trebuchet MS"/>
                <a:cs typeface="Trebuchet MS"/>
              </a:rPr>
              <a:t>FIAB (Feb.2021)</a:t>
            </a: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BB843663-748E-4C39-963C-1069974D29C0}"/>
              </a:ext>
            </a:extLst>
          </p:cNvPr>
          <p:cNvPicPr>
            <a:picLocks noChangeAspect="1"/>
          </p:cNvPicPr>
          <p:nvPr/>
        </p:nvPicPr>
        <p:blipFill>
          <a:blip r:embed="rId2"/>
          <a:stretch>
            <a:fillRect/>
          </a:stretch>
        </p:blipFill>
        <p:spPr>
          <a:xfrm>
            <a:off x="1781111" y="3105562"/>
            <a:ext cx="4426100" cy="3039090"/>
          </a:xfrm>
          <a:prstGeom prst="rect">
            <a:avLst/>
          </a:prstGeom>
        </p:spPr>
      </p:pic>
      <p:pic>
        <p:nvPicPr>
          <p:cNvPr id="8" name="Imagen 7">
            <a:extLst>
              <a:ext uri="{FF2B5EF4-FFF2-40B4-BE49-F238E27FC236}">
                <a16:creationId xmlns:a16="http://schemas.microsoft.com/office/drawing/2014/main" id="{65BAE611-7BAB-404C-B23A-E7EC0059156C}"/>
              </a:ext>
            </a:extLst>
          </p:cNvPr>
          <p:cNvPicPr>
            <a:picLocks noChangeAspect="1"/>
          </p:cNvPicPr>
          <p:nvPr/>
        </p:nvPicPr>
        <p:blipFill>
          <a:blip r:embed="rId3"/>
          <a:stretch>
            <a:fillRect/>
          </a:stretch>
        </p:blipFill>
        <p:spPr>
          <a:xfrm>
            <a:off x="6528487" y="3353848"/>
            <a:ext cx="3385752" cy="2510124"/>
          </a:xfrm>
          <a:prstGeom prst="rect">
            <a:avLst/>
          </a:prstGeom>
        </p:spPr>
      </p:pic>
    </p:spTree>
    <p:extLst>
      <p:ext uri="{BB962C8B-B14F-4D97-AF65-F5344CB8AC3E}">
        <p14:creationId xmlns:p14="http://schemas.microsoft.com/office/powerpoint/2010/main" val="828722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PROJECT PRESENTATIONS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26</a:t>
            </a:fld>
            <a:endParaRPr lang="en-US"/>
          </a:p>
        </p:txBody>
      </p:sp>
      <p:sp>
        <p:nvSpPr>
          <p:cNvPr id="4" name="CuadroTexto 3">
            <a:extLst>
              <a:ext uri="{FF2B5EF4-FFF2-40B4-BE49-F238E27FC236}">
                <a16:creationId xmlns:a16="http://schemas.microsoft.com/office/drawing/2014/main" id="{F393D1FD-0B7D-4849-9318-AB6B994F0832}"/>
              </a:ext>
            </a:extLst>
          </p:cNvPr>
          <p:cNvSpPr txBox="1"/>
          <p:nvPr/>
        </p:nvSpPr>
        <p:spPr>
          <a:xfrm>
            <a:off x="2838314" y="1003968"/>
            <a:ext cx="6265336" cy="2000548"/>
          </a:xfrm>
          <a:prstGeom prst="rect">
            <a:avLst/>
          </a:prstGeom>
          <a:noFill/>
        </p:spPr>
        <p:txBody>
          <a:bodyPr wrap="square" rtlCol="0">
            <a:spAutoFit/>
          </a:bodyPr>
          <a:lstStyle/>
          <a:p>
            <a:pPr marL="285750" indent="-285750">
              <a:buFont typeface="Arial" pitchFamily="34" charset="0"/>
              <a:buChar char="•"/>
            </a:pPr>
            <a:r>
              <a:rPr lang="en-GB" b="1" dirty="0">
                <a:solidFill>
                  <a:srgbClr val="595959"/>
                </a:solidFill>
                <a:latin typeface="Trebuchet MS"/>
                <a:cs typeface="Trebuchet MS"/>
              </a:rPr>
              <a:t>Dissemination in external conferences</a:t>
            </a:r>
          </a:p>
          <a:p>
            <a:pPr marL="285750" indent="-285750">
              <a:buFont typeface="Arial" pitchFamily="34" charset="0"/>
              <a:buChar char="•"/>
            </a:pPr>
            <a:endParaRPr lang="en-GB" b="1" dirty="0">
              <a:solidFill>
                <a:srgbClr val="595959"/>
              </a:solidFill>
              <a:latin typeface="Trebuchet MS"/>
              <a:cs typeface="Trebuchet MS"/>
            </a:endParaRPr>
          </a:p>
          <a:p>
            <a:pPr marL="285750" indent="-285750">
              <a:buFont typeface="Wingdings" panose="05000000000000000000" pitchFamily="2" charset="2"/>
              <a:buChar char="Ø"/>
            </a:pPr>
            <a:r>
              <a:rPr lang="en-GB" dirty="0">
                <a:solidFill>
                  <a:srgbClr val="595959"/>
                </a:solidFill>
                <a:latin typeface="Trebuchet MS"/>
                <a:cs typeface="Trebuchet MS"/>
              </a:rPr>
              <a:t>Presentation in </a:t>
            </a:r>
            <a:r>
              <a:rPr lang="en-GB" b="1" dirty="0">
                <a:solidFill>
                  <a:srgbClr val="595959"/>
                </a:solidFill>
                <a:latin typeface="Trebuchet MS"/>
                <a:cs typeface="Trebuchet MS"/>
              </a:rPr>
              <a:t>ERRIN European Regions Research and Innovation Network </a:t>
            </a:r>
            <a:r>
              <a:rPr lang="en-GB" dirty="0">
                <a:solidFill>
                  <a:srgbClr val="595959"/>
                </a:solidFill>
                <a:latin typeface="Trebuchet MS"/>
                <a:cs typeface="Trebuchet MS"/>
              </a:rPr>
              <a:t>– </a:t>
            </a:r>
            <a:r>
              <a:rPr lang="en-GB" i="1" dirty="0">
                <a:solidFill>
                  <a:srgbClr val="595959"/>
                </a:solidFill>
                <a:latin typeface="Trebuchet MS"/>
                <a:cs typeface="Trebuchet MS"/>
              </a:rPr>
              <a:t>UNITO (June 2020)</a:t>
            </a:r>
            <a:endParaRPr lang="en-GB" b="1" i="1" dirty="0">
              <a:solidFill>
                <a:srgbClr val="595959"/>
              </a:solidFill>
              <a:highlight>
                <a:srgbClr val="FFFF00"/>
              </a:highlight>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74B8D158-0A07-4ED3-8A20-6885497B48B5}"/>
              </a:ext>
            </a:extLst>
          </p:cNvPr>
          <p:cNvPicPr>
            <a:picLocks noChangeAspect="1"/>
          </p:cNvPicPr>
          <p:nvPr/>
        </p:nvPicPr>
        <p:blipFill>
          <a:blip r:embed="rId2"/>
          <a:stretch>
            <a:fillRect/>
          </a:stretch>
        </p:blipFill>
        <p:spPr>
          <a:xfrm>
            <a:off x="3546659" y="2324439"/>
            <a:ext cx="4848646" cy="3723925"/>
          </a:xfrm>
          <a:prstGeom prst="rect">
            <a:avLst/>
          </a:prstGeom>
        </p:spPr>
      </p:pic>
    </p:spTree>
    <p:extLst>
      <p:ext uri="{BB962C8B-B14F-4D97-AF65-F5344CB8AC3E}">
        <p14:creationId xmlns:p14="http://schemas.microsoft.com/office/powerpoint/2010/main" val="44721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PROJECT PRESENTATIONS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27</a:t>
            </a:fld>
            <a:endParaRPr lang="en-US"/>
          </a:p>
        </p:txBody>
      </p:sp>
      <p:sp>
        <p:nvSpPr>
          <p:cNvPr id="4" name="CuadroTexto 3">
            <a:extLst>
              <a:ext uri="{FF2B5EF4-FFF2-40B4-BE49-F238E27FC236}">
                <a16:creationId xmlns:a16="http://schemas.microsoft.com/office/drawing/2014/main" id="{14463889-E1EA-43F3-9CB7-9F40F3C93193}"/>
              </a:ext>
            </a:extLst>
          </p:cNvPr>
          <p:cNvSpPr txBox="1"/>
          <p:nvPr/>
        </p:nvSpPr>
        <p:spPr>
          <a:xfrm>
            <a:off x="2963332" y="1089898"/>
            <a:ext cx="6265336" cy="2339102"/>
          </a:xfrm>
          <a:prstGeom prst="rect">
            <a:avLst/>
          </a:prstGeom>
          <a:noFill/>
        </p:spPr>
        <p:txBody>
          <a:bodyPr wrap="square" rtlCol="0">
            <a:spAutoFit/>
          </a:bodyPr>
          <a:lstStyle/>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r>
              <a:rPr lang="en-GB" sz="1600" b="1" dirty="0">
                <a:solidFill>
                  <a:srgbClr val="595959"/>
                </a:solidFill>
                <a:latin typeface="Trebuchet MS"/>
                <a:cs typeface="Trebuchet MS"/>
              </a:rPr>
              <a:t>Food Authority Conference </a:t>
            </a:r>
            <a:r>
              <a:rPr lang="en-GB" sz="1600" dirty="0">
                <a:solidFill>
                  <a:srgbClr val="595959"/>
                </a:solidFill>
                <a:latin typeface="Trebuchet MS"/>
                <a:cs typeface="Trebuchet MS"/>
              </a:rPr>
              <a:t>- </a:t>
            </a:r>
            <a:r>
              <a:rPr lang="en-GB" sz="1600" dirty="0" err="1">
                <a:solidFill>
                  <a:srgbClr val="595959"/>
                </a:solidFill>
                <a:latin typeface="Trebuchet MS"/>
                <a:cs typeface="Trebuchet MS"/>
              </a:rPr>
              <a:t>CoUk</a:t>
            </a:r>
            <a:r>
              <a:rPr lang="en-GB" sz="1600" dirty="0">
                <a:solidFill>
                  <a:srgbClr val="595959"/>
                </a:solidFill>
                <a:latin typeface="Trebuchet MS"/>
                <a:cs typeface="Trebuchet MS"/>
              </a:rPr>
              <a:t> Novel Food – LVA, Austria</a:t>
            </a:r>
          </a:p>
          <a:p>
            <a:pPr marL="285750" indent="-285750">
              <a:buFont typeface="Wingdings" panose="05000000000000000000" pitchFamily="2" charset="2"/>
              <a:buChar char="Ø"/>
            </a:pPr>
            <a:endParaRPr lang="en-GB" sz="1600" dirty="0">
              <a:solidFill>
                <a:srgbClr val="595959"/>
              </a:solidFill>
              <a:latin typeface="Trebuchet MS"/>
              <a:cs typeface="Trebuchet MS"/>
            </a:endParaRPr>
          </a:p>
          <a:p>
            <a:pPr marL="285750" indent="-285750">
              <a:buFont typeface="Wingdings" panose="05000000000000000000" pitchFamily="2" charset="2"/>
              <a:buChar char="Ø"/>
            </a:pPr>
            <a:r>
              <a:rPr lang="en-GB" sz="1600" b="1" dirty="0">
                <a:solidFill>
                  <a:srgbClr val="595959"/>
                </a:solidFill>
                <a:latin typeface="Trebuchet MS"/>
                <a:cs typeface="Trebuchet MS"/>
              </a:rPr>
              <a:t>14th International European Forum </a:t>
            </a:r>
            <a:r>
              <a:rPr lang="en-GB" sz="1600" dirty="0">
                <a:solidFill>
                  <a:srgbClr val="595959"/>
                </a:solidFill>
                <a:latin typeface="Trebuchet MS"/>
                <a:cs typeface="Trebuchet MS"/>
              </a:rPr>
              <a:t>(</a:t>
            </a:r>
            <a:r>
              <a:rPr lang="en-GB" sz="1600" dirty="0" err="1">
                <a:solidFill>
                  <a:srgbClr val="595959"/>
                </a:solidFill>
                <a:latin typeface="Trebuchet MS"/>
                <a:cs typeface="Trebuchet MS"/>
              </a:rPr>
              <a:t>Igls</a:t>
            </a:r>
            <a:r>
              <a:rPr lang="en-GB" sz="1600" dirty="0">
                <a:solidFill>
                  <a:srgbClr val="595959"/>
                </a:solidFill>
                <a:latin typeface="Trebuchet MS"/>
                <a:cs typeface="Trebuchet MS"/>
              </a:rPr>
              <a:t>-Forum) – UNITO, Germany </a:t>
            </a:r>
            <a:r>
              <a:rPr lang="en-GB" sz="1600" dirty="0">
                <a:solidFill>
                  <a:srgbClr val="595959"/>
                </a:solidFill>
                <a:latin typeface="Trebuchet MS"/>
                <a:cs typeface="Trebuchet MS"/>
                <a:hlinkClick r:id="rId2"/>
              </a:rPr>
              <a:t>http://www.fooddynamics.org/fooddynamics2020/program/program.html</a:t>
            </a:r>
            <a:r>
              <a:rPr lang="en-GB" sz="1600" dirty="0">
                <a:solidFill>
                  <a:srgbClr val="595959"/>
                </a:solidFill>
                <a:latin typeface="Trebuchet MS"/>
                <a:cs typeface="Trebuchet MS"/>
              </a:rPr>
              <a:t> </a:t>
            </a:r>
          </a:p>
          <a:p>
            <a:pPr marL="285750" indent="-285750">
              <a:buFont typeface="Wingdings" panose="05000000000000000000" pitchFamily="2" charset="2"/>
              <a:buChar char="Ø"/>
            </a:pPr>
            <a:endParaRPr lang="en-GB" sz="1600" dirty="0">
              <a:solidFill>
                <a:srgbClr val="595959"/>
              </a:solidFill>
              <a:latin typeface="Trebuchet MS"/>
              <a:cs typeface="Trebuchet MS"/>
            </a:endParaRPr>
          </a:p>
          <a:p>
            <a:pPr marL="285750" indent="-285750">
              <a:buFont typeface="Wingdings" panose="05000000000000000000" pitchFamily="2" charset="2"/>
              <a:buChar char="Ø"/>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D744E014-8DDA-4388-9366-03B61FFF5449}"/>
              </a:ext>
            </a:extLst>
          </p:cNvPr>
          <p:cNvPicPr>
            <a:picLocks noChangeAspect="1"/>
          </p:cNvPicPr>
          <p:nvPr/>
        </p:nvPicPr>
        <p:blipFill>
          <a:blip r:embed="rId3"/>
          <a:stretch>
            <a:fillRect/>
          </a:stretch>
        </p:blipFill>
        <p:spPr>
          <a:xfrm>
            <a:off x="3511799" y="3298818"/>
            <a:ext cx="4894915" cy="2499025"/>
          </a:xfrm>
          <a:prstGeom prst="rect">
            <a:avLst/>
          </a:prstGeom>
        </p:spPr>
      </p:pic>
    </p:spTree>
    <p:extLst>
      <p:ext uri="{BB962C8B-B14F-4D97-AF65-F5344CB8AC3E}">
        <p14:creationId xmlns:p14="http://schemas.microsoft.com/office/powerpoint/2010/main" val="717075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PROJECT PRESENTATIONS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28</a:t>
            </a:fld>
            <a:endParaRPr lang="en-US"/>
          </a:p>
        </p:txBody>
      </p:sp>
      <p:sp>
        <p:nvSpPr>
          <p:cNvPr id="4" name="CuadroTexto 3">
            <a:extLst>
              <a:ext uri="{FF2B5EF4-FFF2-40B4-BE49-F238E27FC236}">
                <a16:creationId xmlns:a16="http://schemas.microsoft.com/office/drawing/2014/main" id="{D7788C43-E8C2-4843-AF24-5CF4F57C8CBA}"/>
              </a:ext>
            </a:extLst>
          </p:cNvPr>
          <p:cNvSpPr txBox="1"/>
          <p:nvPr/>
        </p:nvSpPr>
        <p:spPr>
          <a:xfrm>
            <a:off x="3096807" y="1116840"/>
            <a:ext cx="6451687" cy="1723549"/>
          </a:xfrm>
          <a:prstGeom prst="rect">
            <a:avLst/>
          </a:prstGeom>
          <a:noFill/>
        </p:spPr>
        <p:txBody>
          <a:bodyPr wrap="square" rtlCol="0">
            <a:spAutoFit/>
          </a:bodyPr>
          <a:lstStyle/>
          <a:p>
            <a:pPr marL="285750" indent="-285750">
              <a:buFont typeface="Wingdings" panose="05000000000000000000" pitchFamily="2" charset="2"/>
              <a:buChar char="Ø"/>
            </a:pPr>
            <a:r>
              <a:rPr lang="en-GB" dirty="0">
                <a:solidFill>
                  <a:srgbClr val="595959"/>
                </a:solidFill>
                <a:latin typeface="Trebuchet MS"/>
                <a:cs typeface="Trebuchet MS"/>
              </a:rPr>
              <a:t>Dissemination of the project through </a:t>
            </a:r>
            <a:r>
              <a:rPr lang="en-GB" b="1" dirty="0">
                <a:solidFill>
                  <a:srgbClr val="595959"/>
                </a:solidFill>
                <a:latin typeface="Trebuchet MS"/>
                <a:cs typeface="Trebuchet MS"/>
              </a:rPr>
              <a:t>webinar</a:t>
            </a:r>
          </a:p>
          <a:p>
            <a:r>
              <a:rPr lang="en-GB" b="1" dirty="0">
                <a:solidFill>
                  <a:srgbClr val="595959"/>
                </a:solidFill>
                <a:latin typeface="Trebuchet MS"/>
                <a:cs typeface="Trebuchet MS"/>
              </a:rPr>
              <a:t>(Confagricoltura/UNITO</a:t>
            </a:r>
            <a:r>
              <a:rPr lang="en-GB" dirty="0">
                <a:solidFill>
                  <a:srgbClr val="595959"/>
                </a:solidFill>
                <a:latin typeface="Trebuchet MS"/>
                <a:cs typeface="Trebuchet MS"/>
              </a:rPr>
              <a:t>, Nov.2020)</a:t>
            </a:r>
            <a:endParaRPr lang="en-GB" b="1" dirty="0">
              <a:solidFill>
                <a:srgbClr val="595959"/>
              </a:solidFill>
              <a:highlight>
                <a:srgbClr val="FFFF00"/>
              </a:highlight>
              <a:latin typeface="Trebuchet MS"/>
              <a:cs typeface="Trebuchet MS"/>
            </a:endParaRPr>
          </a:p>
          <a:p>
            <a:endParaRPr lang="en-GB" b="1"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Wingdings" panose="05000000000000000000" pitchFamily="2" charset="2"/>
              <a:buChar char="Ø"/>
            </a:pPr>
            <a:endParaRPr lang="en-GB" dirty="0">
              <a:solidFill>
                <a:srgbClr val="595959"/>
              </a:solidFill>
              <a:latin typeface="Trebuchet MS"/>
              <a:cs typeface="Trebuchet MS"/>
            </a:endParaRPr>
          </a:p>
          <a:p>
            <a:pPr marL="285750" indent="-285750">
              <a:buFont typeface="Arial" pitchFamily="34" charset="0"/>
              <a:buChar char="•"/>
            </a:pPr>
            <a:endParaRPr lang="en-GB" sz="1600" dirty="0">
              <a:solidFill>
                <a:srgbClr val="595959"/>
              </a:solidFill>
              <a:latin typeface="Trebuchet MS"/>
              <a:cs typeface="Trebuchet MS"/>
            </a:endParaRPr>
          </a:p>
        </p:txBody>
      </p:sp>
      <p:pic>
        <p:nvPicPr>
          <p:cNvPr id="5" name="Imagen 4">
            <a:extLst>
              <a:ext uri="{FF2B5EF4-FFF2-40B4-BE49-F238E27FC236}">
                <a16:creationId xmlns:a16="http://schemas.microsoft.com/office/drawing/2014/main" id="{043BF304-7C77-46B6-B33F-1579F1796214}"/>
              </a:ext>
            </a:extLst>
          </p:cNvPr>
          <p:cNvPicPr>
            <a:picLocks noChangeAspect="1"/>
          </p:cNvPicPr>
          <p:nvPr/>
        </p:nvPicPr>
        <p:blipFill>
          <a:blip r:embed="rId2"/>
          <a:stretch>
            <a:fillRect/>
          </a:stretch>
        </p:blipFill>
        <p:spPr>
          <a:xfrm>
            <a:off x="3096807" y="1865801"/>
            <a:ext cx="5000989" cy="4620580"/>
          </a:xfrm>
          <a:prstGeom prst="rect">
            <a:avLst/>
          </a:prstGeom>
        </p:spPr>
      </p:pic>
    </p:spTree>
    <p:extLst>
      <p:ext uri="{BB962C8B-B14F-4D97-AF65-F5344CB8AC3E}">
        <p14:creationId xmlns:p14="http://schemas.microsoft.com/office/powerpoint/2010/main" val="1994287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SOCIAL NETWORKS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29</a:t>
            </a:fld>
            <a:endParaRPr lang="en-US"/>
          </a:p>
        </p:txBody>
      </p:sp>
      <p:pic>
        <p:nvPicPr>
          <p:cNvPr id="5" name="Imagen 4">
            <a:extLst>
              <a:ext uri="{FF2B5EF4-FFF2-40B4-BE49-F238E27FC236}">
                <a16:creationId xmlns:a16="http://schemas.microsoft.com/office/drawing/2014/main" id="{2AEDB92F-583A-4542-9F74-6BE5216606DD}"/>
              </a:ext>
            </a:extLst>
          </p:cNvPr>
          <p:cNvPicPr>
            <a:picLocks noChangeAspect="1"/>
          </p:cNvPicPr>
          <p:nvPr/>
        </p:nvPicPr>
        <p:blipFill>
          <a:blip r:embed="rId2"/>
          <a:stretch>
            <a:fillRect/>
          </a:stretch>
        </p:blipFill>
        <p:spPr>
          <a:xfrm>
            <a:off x="2022039" y="2935133"/>
            <a:ext cx="2176461" cy="883997"/>
          </a:xfrm>
          <a:prstGeom prst="rect">
            <a:avLst/>
          </a:prstGeom>
        </p:spPr>
      </p:pic>
      <p:pic>
        <p:nvPicPr>
          <p:cNvPr id="11" name="Imagen 10">
            <a:extLst>
              <a:ext uri="{FF2B5EF4-FFF2-40B4-BE49-F238E27FC236}">
                <a16:creationId xmlns:a16="http://schemas.microsoft.com/office/drawing/2014/main" id="{E5342A73-AFC9-4EBE-9621-887CC08FC975}"/>
              </a:ext>
            </a:extLst>
          </p:cNvPr>
          <p:cNvPicPr>
            <a:picLocks noChangeAspect="1"/>
          </p:cNvPicPr>
          <p:nvPr/>
        </p:nvPicPr>
        <p:blipFill>
          <a:blip r:embed="rId3"/>
          <a:stretch>
            <a:fillRect/>
          </a:stretch>
        </p:blipFill>
        <p:spPr>
          <a:xfrm>
            <a:off x="2022038" y="3993158"/>
            <a:ext cx="2176461" cy="883997"/>
          </a:xfrm>
          <a:prstGeom prst="rect">
            <a:avLst/>
          </a:prstGeom>
        </p:spPr>
      </p:pic>
      <p:pic>
        <p:nvPicPr>
          <p:cNvPr id="14" name="Imagen 13">
            <a:extLst>
              <a:ext uri="{FF2B5EF4-FFF2-40B4-BE49-F238E27FC236}">
                <a16:creationId xmlns:a16="http://schemas.microsoft.com/office/drawing/2014/main" id="{8B66FA60-3741-4333-BA25-F709A7A20DE5}"/>
              </a:ext>
            </a:extLst>
          </p:cNvPr>
          <p:cNvPicPr>
            <a:picLocks noChangeAspect="1"/>
          </p:cNvPicPr>
          <p:nvPr/>
        </p:nvPicPr>
        <p:blipFill>
          <a:blip r:embed="rId4"/>
          <a:stretch>
            <a:fillRect/>
          </a:stretch>
        </p:blipFill>
        <p:spPr>
          <a:xfrm>
            <a:off x="3390359" y="807783"/>
            <a:ext cx="864404" cy="864404"/>
          </a:xfrm>
          <a:prstGeom prst="rect">
            <a:avLst/>
          </a:prstGeom>
        </p:spPr>
      </p:pic>
      <p:pic>
        <p:nvPicPr>
          <p:cNvPr id="15" name="Imagen 14">
            <a:extLst>
              <a:ext uri="{FF2B5EF4-FFF2-40B4-BE49-F238E27FC236}">
                <a16:creationId xmlns:a16="http://schemas.microsoft.com/office/drawing/2014/main" id="{C1B064FB-1C8F-4FBA-B0B1-20DE4F942EEE}"/>
              </a:ext>
            </a:extLst>
          </p:cNvPr>
          <p:cNvPicPr>
            <a:picLocks noChangeAspect="1"/>
          </p:cNvPicPr>
          <p:nvPr/>
        </p:nvPicPr>
        <p:blipFill>
          <a:blip r:embed="rId5"/>
          <a:stretch>
            <a:fillRect/>
          </a:stretch>
        </p:blipFill>
        <p:spPr>
          <a:xfrm>
            <a:off x="4967749" y="1019198"/>
            <a:ext cx="1062040" cy="1062040"/>
          </a:xfrm>
          <a:prstGeom prst="rect">
            <a:avLst/>
          </a:prstGeom>
        </p:spPr>
      </p:pic>
      <p:pic>
        <p:nvPicPr>
          <p:cNvPr id="16" name="Imagen 15">
            <a:extLst>
              <a:ext uri="{FF2B5EF4-FFF2-40B4-BE49-F238E27FC236}">
                <a16:creationId xmlns:a16="http://schemas.microsoft.com/office/drawing/2014/main" id="{0A9C809B-81CB-49E6-9032-96BB9AE22D74}"/>
              </a:ext>
            </a:extLst>
          </p:cNvPr>
          <p:cNvPicPr>
            <a:picLocks noChangeAspect="1"/>
          </p:cNvPicPr>
          <p:nvPr/>
        </p:nvPicPr>
        <p:blipFill>
          <a:blip r:embed="rId6"/>
          <a:stretch>
            <a:fillRect/>
          </a:stretch>
        </p:blipFill>
        <p:spPr>
          <a:xfrm>
            <a:off x="6799036" y="885947"/>
            <a:ext cx="864404" cy="864404"/>
          </a:xfrm>
          <a:prstGeom prst="rect">
            <a:avLst/>
          </a:prstGeom>
        </p:spPr>
      </p:pic>
      <p:pic>
        <p:nvPicPr>
          <p:cNvPr id="18" name="Imagen 17">
            <a:extLst>
              <a:ext uri="{FF2B5EF4-FFF2-40B4-BE49-F238E27FC236}">
                <a16:creationId xmlns:a16="http://schemas.microsoft.com/office/drawing/2014/main" id="{4EA4F616-0BE5-4DC4-B864-EC7AAE8F1BDD}"/>
              </a:ext>
            </a:extLst>
          </p:cNvPr>
          <p:cNvPicPr>
            <a:picLocks noChangeAspect="1"/>
          </p:cNvPicPr>
          <p:nvPr/>
        </p:nvPicPr>
        <p:blipFill>
          <a:blip r:embed="rId7"/>
          <a:stretch>
            <a:fillRect/>
          </a:stretch>
        </p:blipFill>
        <p:spPr>
          <a:xfrm>
            <a:off x="8519793" y="913338"/>
            <a:ext cx="1257300" cy="809625"/>
          </a:xfrm>
          <a:prstGeom prst="rect">
            <a:avLst/>
          </a:prstGeom>
        </p:spPr>
      </p:pic>
      <p:pic>
        <p:nvPicPr>
          <p:cNvPr id="22" name="Imagen 21">
            <a:extLst>
              <a:ext uri="{FF2B5EF4-FFF2-40B4-BE49-F238E27FC236}">
                <a16:creationId xmlns:a16="http://schemas.microsoft.com/office/drawing/2014/main" id="{FFC8627F-DFB9-4880-A152-03B752922592}"/>
              </a:ext>
            </a:extLst>
          </p:cNvPr>
          <p:cNvPicPr>
            <a:picLocks noChangeAspect="1"/>
          </p:cNvPicPr>
          <p:nvPr/>
        </p:nvPicPr>
        <p:blipFill>
          <a:blip r:embed="rId8"/>
          <a:stretch>
            <a:fillRect/>
          </a:stretch>
        </p:blipFill>
        <p:spPr>
          <a:xfrm>
            <a:off x="2022040" y="1877108"/>
            <a:ext cx="2176461" cy="883997"/>
          </a:xfrm>
          <a:prstGeom prst="rect">
            <a:avLst/>
          </a:prstGeom>
        </p:spPr>
      </p:pic>
      <p:pic>
        <p:nvPicPr>
          <p:cNvPr id="24" name="Imagen 23">
            <a:extLst>
              <a:ext uri="{FF2B5EF4-FFF2-40B4-BE49-F238E27FC236}">
                <a16:creationId xmlns:a16="http://schemas.microsoft.com/office/drawing/2014/main" id="{BBB06593-2C43-4B6C-9582-6FDFBA3E61FA}"/>
              </a:ext>
            </a:extLst>
          </p:cNvPr>
          <p:cNvPicPr>
            <a:picLocks noChangeAspect="1"/>
          </p:cNvPicPr>
          <p:nvPr/>
        </p:nvPicPr>
        <p:blipFill>
          <a:blip r:embed="rId9"/>
          <a:stretch>
            <a:fillRect/>
          </a:stretch>
        </p:blipFill>
        <p:spPr>
          <a:xfrm>
            <a:off x="2022038" y="5090127"/>
            <a:ext cx="2176461" cy="877900"/>
          </a:xfrm>
          <a:prstGeom prst="rect">
            <a:avLst/>
          </a:prstGeom>
        </p:spPr>
      </p:pic>
      <p:sp>
        <p:nvSpPr>
          <p:cNvPr id="25" name="CuadroTexto 7">
            <a:extLst>
              <a:ext uri="{FF2B5EF4-FFF2-40B4-BE49-F238E27FC236}">
                <a16:creationId xmlns:a16="http://schemas.microsoft.com/office/drawing/2014/main" id="{05B82563-4CD5-49F2-9646-46F5FC8A70A3}"/>
              </a:ext>
            </a:extLst>
          </p:cNvPr>
          <p:cNvSpPr txBox="1"/>
          <p:nvPr/>
        </p:nvSpPr>
        <p:spPr>
          <a:xfrm>
            <a:off x="4491023" y="2149828"/>
            <a:ext cx="6259689" cy="338554"/>
          </a:xfrm>
          <a:prstGeom prst="rect">
            <a:avLst/>
          </a:prstGeom>
          <a:noFill/>
        </p:spPr>
        <p:txBody>
          <a:bodyPr wrap="square" rtlCol="0">
            <a:spAutoFit/>
          </a:bodyPr>
          <a:lstStyle/>
          <a:p>
            <a:r>
              <a:rPr lang="es-ES" sz="1600" dirty="0">
                <a:solidFill>
                  <a:srgbClr val="595959"/>
                </a:solidFill>
                <a:latin typeface="Trebuchet MS"/>
                <a:cs typeface="Trebuchet MS"/>
                <a:hlinkClick r:id="rId10"/>
              </a:rPr>
              <a:t>https://twitter.com/SprojectField</a:t>
            </a:r>
            <a:r>
              <a:rPr lang="es-ES" sz="1600" dirty="0">
                <a:solidFill>
                  <a:srgbClr val="595959"/>
                </a:solidFill>
                <a:latin typeface="Trebuchet MS"/>
                <a:cs typeface="Trebuchet MS"/>
              </a:rPr>
              <a:t> </a:t>
            </a:r>
          </a:p>
        </p:txBody>
      </p:sp>
      <p:sp>
        <p:nvSpPr>
          <p:cNvPr id="26" name="CuadroTexto 7">
            <a:extLst>
              <a:ext uri="{FF2B5EF4-FFF2-40B4-BE49-F238E27FC236}">
                <a16:creationId xmlns:a16="http://schemas.microsoft.com/office/drawing/2014/main" id="{E1A6BA8E-4C5B-4FCE-B8E3-10D7BD2A2B8C}"/>
              </a:ext>
            </a:extLst>
          </p:cNvPr>
          <p:cNvSpPr txBox="1"/>
          <p:nvPr/>
        </p:nvSpPr>
        <p:spPr>
          <a:xfrm>
            <a:off x="4449846" y="3082205"/>
            <a:ext cx="6259689" cy="584775"/>
          </a:xfrm>
          <a:prstGeom prst="rect">
            <a:avLst/>
          </a:prstGeom>
          <a:noFill/>
        </p:spPr>
        <p:txBody>
          <a:bodyPr wrap="square" rtlCol="0">
            <a:spAutoFit/>
          </a:bodyPr>
          <a:lstStyle/>
          <a:p>
            <a:r>
              <a:rPr lang="es-ES" sz="1600" dirty="0">
                <a:solidFill>
                  <a:srgbClr val="595959"/>
                </a:solidFill>
                <a:latin typeface="Trebuchet MS"/>
                <a:cs typeface="Trebuchet MS"/>
                <a:hlinkClick r:id="rId11"/>
              </a:rPr>
              <a:t>https://www.linkedin.com/company/fields-project-erasmus/?viewAsMember=true</a:t>
            </a:r>
            <a:r>
              <a:rPr lang="es-ES" sz="1600" dirty="0">
                <a:solidFill>
                  <a:srgbClr val="595959"/>
                </a:solidFill>
                <a:latin typeface="Trebuchet MS"/>
                <a:cs typeface="Trebuchet MS"/>
              </a:rPr>
              <a:t>   </a:t>
            </a:r>
          </a:p>
        </p:txBody>
      </p:sp>
      <p:sp>
        <p:nvSpPr>
          <p:cNvPr id="27" name="CuadroTexto 7">
            <a:extLst>
              <a:ext uri="{FF2B5EF4-FFF2-40B4-BE49-F238E27FC236}">
                <a16:creationId xmlns:a16="http://schemas.microsoft.com/office/drawing/2014/main" id="{2491EDF4-C0B9-4102-BE4E-2FA836A105BA}"/>
              </a:ext>
            </a:extLst>
          </p:cNvPr>
          <p:cNvSpPr txBox="1"/>
          <p:nvPr/>
        </p:nvSpPr>
        <p:spPr>
          <a:xfrm>
            <a:off x="4491022" y="4042847"/>
            <a:ext cx="6259689" cy="584775"/>
          </a:xfrm>
          <a:prstGeom prst="rect">
            <a:avLst/>
          </a:prstGeom>
          <a:noFill/>
        </p:spPr>
        <p:txBody>
          <a:bodyPr wrap="square" rtlCol="0">
            <a:spAutoFit/>
          </a:bodyPr>
          <a:lstStyle/>
          <a:p>
            <a:r>
              <a:rPr lang="es-ES" sz="1600" dirty="0">
                <a:solidFill>
                  <a:srgbClr val="595959"/>
                </a:solidFill>
                <a:latin typeface="Trebuchet MS"/>
                <a:cs typeface="Trebuchet MS"/>
                <a:hlinkClick r:id="rId12"/>
              </a:rPr>
              <a:t>https://www.facebook.com/Fields-Project-Erasmus-115331017260054</a:t>
            </a:r>
            <a:r>
              <a:rPr lang="es-ES" sz="1600" dirty="0">
                <a:solidFill>
                  <a:srgbClr val="595959"/>
                </a:solidFill>
                <a:latin typeface="Trebuchet MS"/>
                <a:cs typeface="Trebuchet MS"/>
              </a:rPr>
              <a:t> </a:t>
            </a:r>
          </a:p>
        </p:txBody>
      </p:sp>
      <p:sp>
        <p:nvSpPr>
          <p:cNvPr id="28" name="CuadroTexto 7">
            <a:extLst>
              <a:ext uri="{FF2B5EF4-FFF2-40B4-BE49-F238E27FC236}">
                <a16:creationId xmlns:a16="http://schemas.microsoft.com/office/drawing/2014/main" id="{9DAA7CE8-718D-4216-B6B6-858171598F0D}"/>
              </a:ext>
            </a:extLst>
          </p:cNvPr>
          <p:cNvSpPr txBox="1"/>
          <p:nvPr/>
        </p:nvSpPr>
        <p:spPr>
          <a:xfrm>
            <a:off x="4449846" y="5221444"/>
            <a:ext cx="6259689" cy="584775"/>
          </a:xfrm>
          <a:prstGeom prst="rect">
            <a:avLst/>
          </a:prstGeom>
          <a:noFill/>
        </p:spPr>
        <p:txBody>
          <a:bodyPr wrap="square" rtlCol="0">
            <a:spAutoFit/>
          </a:bodyPr>
          <a:lstStyle/>
          <a:p>
            <a:r>
              <a:rPr lang="es-ES" sz="1600" dirty="0">
                <a:solidFill>
                  <a:srgbClr val="595959"/>
                </a:solidFill>
                <a:latin typeface="Trebuchet MS"/>
                <a:cs typeface="Trebuchet MS"/>
                <a:hlinkClick r:id="rId13"/>
              </a:rPr>
              <a:t>https://www.youtube.com/channel/UCKFCxHAmRdRLF9_axPy-eNg</a:t>
            </a:r>
            <a:r>
              <a:rPr lang="en-GB" sz="1600" dirty="0">
                <a:solidFill>
                  <a:srgbClr val="595959"/>
                </a:solidFill>
                <a:latin typeface="Trebuchet MS"/>
                <a:cs typeface="Trebuchet MS"/>
              </a:rPr>
              <a:t> </a:t>
            </a:r>
            <a:endParaRPr lang="es-ES" sz="1600" dirty="0">
              <a:solidFill>
                <a:srgbClr val="595959"/>
              </a:solidFill>
              <a:latin typeface="Trebuchet MS"/>
              <a:cs typeface="Trebuchet MS"/>
            </a:endParaRPr>
          </a:p>
        </p:txBody>
      </p:sp>
    </p:spTree>
    <p:extLst>
      <p:ext uri="{BB962C8B-B14F-4D97-AF65-F5344CB8AC3E}">
        <p14:creationId xmlns:p14="http://schemas.microsoft.com/office/powerpoint/2010/main" val="359430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41CCA2E-8EAC-421A-8E40-B53C6A033BF1}"/>
              </a:ext>
            </a:extLst>
          </p:cNvPr>
          <p:cNvSpPr>
            <a:spLocks noGrp="1"/>
          </p:cNvSpPr>
          <p:nvPr>
            <p:ph type="sldNum" sz="quarter" idx="12"/>
          </p:nvPr>
        </p:nvSpPr>
        <p:spPr/>
        <p:txBody>
          <a:bodyPr/>
          <a:lstStyle/>
          <a:p>
            <a:fld id="{C94A9C6C-1472-49E2-A08D-475DB4E3CBD3}" type="slidenum">
              <a:rPr lang="en-US" smtClean="0"/>
              <a:pPr/>
              <a:t>3</a:t>
            </a:fld>
            <a:endParaRPr lang="en-US" dirty="0"/>
          </a:p>
        </p:txBody>
      </p:sp>
      <p:sp>
        <p:nvSpPr>
          <p:cNvPr id="5" name="Θέση κειμένου 6">
            <a:extLst>
              <a:ext uri="{FF2B5EF4-FFF2-40B4-BE49-F238E27FC236}">
                <a16:creationId xmlns:a16="http://schemas.microsoft.com/office/drawing/2014/main" id="{25598F17-134D-4070-99CB-C0A577F2FF61}"/>
              </a:ext>
            </a:extLst>
          </p:cNvPr>
          <p:cNvSpPr txBox="1">
            <a:spLocks/>
          </p:cNvSpPr>
          <p:nvPr/>
        </p:nvSpPr>
        <p:spPr>
          <a:xfrm>
            <a:off x="813764" y="4525757"/>
            <a:ext cx="10564472" cy="1500187"/>
          </a:xfrm>
          <a:prstGeom prst="rect">
            <a:avLst/>
          </a:prstGeom>
        </p:spPr>
        <p:txBody>
          <a:bodyPr/>
          <a:lst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Duration: M1-M9</a:t>
            </a:r>
          </a:p>
          <a:p>
            <a:r>
              <a:rPr lang="en-US" dirty="0"/>
              <a:t>Leader: </a:t>
            </a:r>
            <a:r>
              <a:rPr lang="en-US" b="1" dirty="0"/>
              <a:t>LVA</a:t>
            </a:r>
            <a:endParaRPr lang="en-US" dirty="0"/>
          </a:p>
          <a:p>
            <a:r>
              <a:rPr lang="en-US" dirty="0"/>
              <a:t>Involved: ACTIA, FIAB, CONFAGRI, UNITO </a:t>
            </a:r>
          </a:p>
        </p:txBody>
      </p:sp>
      <p:sp>
        <p:nvSpPr>
          <p:cNvPr id="6" name="Τίτλος 5">
            <a:extLst>
              <a:ext uri="{FF2B5EF4-FFF2-40B4-BE49-F238E27FC236}">
                <a16:creationId xmlns:a16="http://schemas.microsoft.com/office/drawing/2014/main" id="{E98A55BF-3DFE-4743-A57D-AB44F2E1954F}"/>
              </a:ext>
            </a:extLst>
          </p:cNvPr>
          <p:cNvSpPr>
            <a:spLocks noGrp="1"/>
          </p:cNvSpPr>
          <p:nvPr>
            <p:ph type="title"/>
          </p:nvPr>
        </p:nvSpPr>
        <p:spPr>
          <a:xfrm>
            <a:off x="813764" y="3545930"/>
            <a:ext cx="7886700" cy="979827"/>
          </a:xfrm>
        </p:spPr>
        <p:txBody>
          <a:bodyPr>
            <a:normAutofit/>
          </a:bodyPr>
          <a:lstStyle/>
          <a:p>
            <a:r>
              <a:rPr lang="en-US" sz="3200" b="1" dirty="0"/>
              <a:t>T7.1 Dissemination plan</a:t>
            </a:r>
            <a:r>
              <a:rPr lang="nb-NO" sz="3200" dirty="0"/>
              <a:t>	</a:t>
            </a:r>
          </a:p>
        </p:txBody>
      </p:sp>
    </p:spTree>
    <p:extLst>
      <p:ext uri="{BB962C8B-B14F-4D97-AF65-F5344CB8AC3E}">
        <p14:creationId xmlns:p14="http://schemas.microsoft.com/office/powerpoint/2010/main" val="3993135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30</a:t>
            </a:fld>
            <a:endParaRPr lang="en-US" dirty="0"/>
          </a:p>
        </p:txBody>
      </p:sp>
      <p:sp>
        <p:nvSpPr>
          <p:cNvPr id="5" name="Marcador de contenido 4">
            <a:extLst>
              <a:ext uri="{FF2B5EF4-FFF2-40B4-BE49-F238E27FC236}">
                <a16:creationId xmlns:a16="http://schemas.microsoft.com/office/drawing/2014/main" id="{461F9476-585E-4759-8812-B5D9A582C519}"/>
              </a:ext>
            </a:extLst>
          </p:cNvPr>
          <p:cNvSpPr txBox="1">
            <a:spLocks noGrp="1"/>
          </p:cNvSpPr>
          <p:nvPr>
            <p:ph idx="1"/>
          </p:nvPr>
        </p:nvSpPr>
        <p:spPr>
          <a:xfrm>
            <a:off x="2866913" y="1216025"/>
            <a:ext cx="7886700" cy="1363450"/>
          </a:xfrm>
          <a:prstGeom prst="rect">
            <a:avLst/>
          </a:prstGeom>
          <a:noFill/>
        </p:spPr>
        <p:txBody>
          <a:bodyPr wrap="square" rtlCol="0">
            <a:spAutoFit/>
          </a:bodyPr>
          <a:lstStyle/>
          <a:p>
            <a:pPr marL="285750" indent="-285750"/>
            <a:r>
              <a:rPr lang="en-GB" sz="1600" dirty="0">
                <a:solidFill>
                  <a:srgbClr val="595959"/>
                </a:solidFill>
                <a:latin typeface="Trebuchet MS"/>
                <a:cs typeface="Trebuchet MS"/>
              </a:rPr>
              <a:t>FIELDSproject - @SprojectFIELD</a:t>
            </a:r>
          </a:p>
          <a:p>
            <a:pPr marL="285750" indent="-285750"/>
            <a:r>
              <a:rPr lang="en-GB" sz="1600" dirty="0">
                <a:solidFill>
                  <a:srgbClr val="595959"/>
                </a:solidFill>
                <a:latin typeface="Trebuchet MS"/>
                <a:cs typeface="Trebuchet MS"/>
              </a:rPr>
              <a:t>Followed by all partners</a:t>
            </a:r>
          </a:p>
          <a:p>
            <a:pPr marL="285750" indent="-285750"/>
            <a:r>
              <a:rPr lang="en-GB" sz="1600" dirty="0">
                <a:solidFill>
                  <a:srgbClr val="595959"/>
                </a:solidFill>
                <a:latin typeface="Trebuchet MS"/>
                <a:cs typeface="Trebuchet MS"/>
              </a:rPr>
              <a:t>Promoted in partners accounts</a:t>
            </a:r>
          </a:p>
          <a:p>
            <a:pPr marL="285750" indent="-285750"/>
            <a:r>
              <a:rPr lang="en-GB" sz="1600" dirty="0">
                <a:solidFill>
                  <a:srgbClr val="595959"/>
                </a:solidFill>
                <a:latin typeface="Trebuchet MS"/>
                <a:cs typeface="Trebuchet MS"/>
              </a:rPr>
              <a:t>News, pictures, events are published in English and/or partners languages </a:t>
            </a:r>
            <a:endParaRPr lang="en-GB" sz="1600" dirty="0">
              <a:solidFill>
                <a:srgbClr val="595959"/>
              </a:solidFill>
              <a:highlight>
                <a:srgbClr val="FFFF00"/>
              </a:highlight>
              <a:latin typeface="Trebuchet MS"/>
              <a:cs typeface="Trebuchet MS"/>
            </a:endParaRPr>
          </a:p>
        </p:txBody>
      </p:sp>
      <p:pic>
        <p:nvPicPr>
          <p:cNvPr id="7" name="Imagen 6">
            <a:extLst>
              <a:ext uri="{FF2B5EF4-FFF2-40B4-BE49-F238E27FC236}">
                <a16:creationId xmlns:a16="http://schemas.microsoft.com/office/drawing/2014/main" id="{38E16112-9811-4602-831B-0CFA268DAE4E}"/>
              </a:ext>
            </a:extLst>
          </p:cNvPr>
          <p:cNvPicPr>
            <a:picLocks noChangeAspect="1"/>
          </p:cNvPicPr>
          <p:nvPr/>
        </p:nvPicPr>
        <p:blipFill>
          <a:blip r:embed="rId2"/>
          <a:stretch>
            <a:fillRect/>
          </a:stretch>
        </p:blipFill>
        <p:spPr>
          <a:xfrm>
            <a:off x="1907727" y="132305"/>
            <a:ext cx="2170364" cy="877900"/>
          </a:xfrm>
          <a:prstGeom prst="rect">
            <a:avLst/>
          </a:prstGeom>
        </p:spPr>
      </p:pic>
      <p:pic>
        <p:nvPicPr>
          <p:cNvPr id="3" name="Imagen 2">
            <a:extLst>
              <a:ext uri="{FF2B5EF4-FFF2-40B4-BE49-F238E27FC236}">
                <a16:creationId xmlns:a16="http://schemas.microsoft.com/office/drawing/2014/main" id="{D50E893E-4AFC-43E2-A8A5-A5338C830515}"/>
              </a:ext>
            </a:extLst>
          </p:cNvPr>
          <p:cNvPicPr>
            <a:picLocks noChangeAspect="1"/>
          </p:cNvPicPr>
          <p:nvPr/>
        </p:nvPicPr>
        <p:blipFill>
          <a:blip r:embed="rId3"/>
          <a:stretch>
            <a:fillRect/>
          </a:stretch>
        </p:blipFill>
        <p:spPr>
          <a:xfrm>
            <a:off x="3086812" y="2539558"/>
            <a:ext cx="5554681" cy="3758028"/>
          </a:xfrm>
          <a:prstGeom prst="rect">
            <a:avLst/>
          </a:prstGeom>
        </p:spPr>
      </p:pic>
    </p:spTree>
    <p:extLst>
      <p:ext uri="{BB962C8B-B14F-4D97-AF65-F5344CB8AC3E}">
        <p14:creationId xmlns:p14="http://schemas.microsoft.com/office/powerpoint/2010/main" val="1581732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D987F1D4-8071-4E98-AC61-648CA2536823}"/>
              </a:ext>
            </a:extLst>
          </p:cNvPr>
          <p:cNvPicPr>
            <a:picLocks noGrp="1" noChangeAspect="1"/>
          </p:cNvPicPr>
          <p:nvPr>
            <p:ph idx="1"/>
          </p:nvPr>
        </p:nvPicPr>
        <p:blipFill>
          <a:blip r:embed="rId2"/>
          <a:stretch>
            <a:fillRect/>
          </a:stretch>
        </p:blipFill>
        <p:spPr>
          <a:xfrm>
            <a:off x="3122080" y="1646027"/>
            <a:ext cx="5206435" cy="2536156"/>
          </a:xfrm>
        </p:spPr>
      </p:pic>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31</a:t>
            </a:fld>
            <a:endParaRPr lang="en-US" dirty="0"/>
          </a:p>
        </p:txBody>
      </p:sp>
      <p:sp>
        <p:nvSpPr>
          <p:cNvPr id="5" name="CuadroTexto 4">
            <a:extLst>
              <a:ext uri="{FF2B5EF4-FFF2-40B4-BE49-F238E27FC236}">
                <a16:creationId xmlns:a16="http://schemas.microsoft.com/office/drawing/2014/main" id="{5A4ACBA4-6D74-4123-996A-087A7686E6D4}"/>
              </a:ext>
            </a:extLst>
          </p:cNvPr>
          <p:cNvSpPr txBox="1"/>
          <p:nvPr/>
        </p:nvSpPr>
        <p:spPr>
          <a:xfrm>
            <a:off x="2254457" y="1164977"/>
            <a:ext cx="6265336" cy="584775"/>
          </a:xfrm>
          <a:prstGeom prst="rect">
            <a:avLst/>
          </a:prstGeom>
          <a:noFill/>
        </p:spPr>
        <p:txBody>
          <a:bodyPr wrap="square" rtlCol="0">
            <a:spAutoFit/>
          </a:bodyPr>
          <a:lstStyle/>
          <a:p>
            <a:pPr marL="285750" indent="-285750">
              <a:buFont typeface="Arial" pitchFamily="34" charset="0"/>
              <a:buChar char="•"/>
            </a:pPr>
            <a:r>
              <a:rPr lang="en-GB" sz="1600" dirty="0">
                <a:solidFill>
                  <a:srgbClr val="595959"/>
                </a:solidFill>
                <a:latin typeface="Trebuchet MS"/>
                <a:cs typeface="Trebuchet MS"/>
              </a:rPr>
              <a:t>FIELDS figures in Twitter </a:t>
            </a:r>
          </a:p>
          <a:p>
            <a:pPr marL="285750" indent="-285750">
              <a:buFont typeface="Arial" pitchFamily="34" charset="0"/>
              <a:buChar char="•"/>
            </a:pPr>
            <a:endParaRPr lang="en-GB" sz="1600" dirty="0">
              <a:solidFill>
                <a:srgbClr val="595959"/>
              </a:solidFill>
              <a:latin typeface="Trebuchet MS"/>
              <a:cs typeface="Trebuchet MS"/>
            </a:endParaRPr>
          </a:p>
        </p:txBody>
      </p:sp>
      <p:pic>
        <p:nvPicPr>
          <p:cNvPr id="6" name="Imagen 5">
            <a:extLst>
              <a:ext uri="{FF2B5EF4-FFF2-40B4-BE49-F238E27FC236}">
                <a16:creationId xmlns:a16="http://schemas.microsoft.com/office/drawing/2014/main" id="{D7C27BAA-19A8-45DB-8D1D-5F6A153E59E4}"/>
              </a:ext>
            </a:extLst>
          </p:cNvPr>
          <p:cNvPicPr>
            <a:picLocks noChangeAspect="1"/>
          </p:cNvPicPr>
          <p:nvPr/>
        </p:nvPicPr>
        <p:blipFill>
          <a:blip r:embed="rId3"/>
          <a:stretch>
            <a:fillRect/>
          </a:stretch>
        </p:blipFill>
        <p:spPr>
          <a:xfrm>
            <a:off x="1907727" y="132305"/>
            <a:ext cx="2170364" cy="877900"/>
          </a:xfrm>
          <a:prstGeom prst="rect">
            <a:avLst/>
          </a:prstGeom>
        </p:spPr>
      </p:pic>
      <p:pic>
        <p:nvPicPr>
          <p:cNvPr id="3" name="Imagen 2">
            <a:extLst>
              <a:ext uri="{FF2B5EF4-FFF2-40B4-BE49-F238E27FC236}">
                <a16:creationId xmlns:a16="http://schemas.microsoft.com/office/drawing/2014/main" id="{8B7028BA-7814-40C9-BCB5-B4B7197367F3}"/>
              </a:ext>
            </a:extLst>
          </p:cNvPr>
          <p:cNvPicPr>
            <a:picLocks noChangeAspect="1"/>
          </p:cNvPicPr>
          <p:nvPr/>
        </p:nvPicPr>
        <p:blipFill>
          <a:blip r:embed="rId4"/>
          <a:stretch>
            <a:fillRect/>
          </a:stretch>
        </p:blipFill>
        <p:spPr>
          <a:xfrm>
            <a:off x="3624649" y="4181357"/>
            <a:ext cx="3511730" cy="2061233"/>
          </a:xfrm>
          <a:prstGeom prst="rect">
            <a:avLst/>
          </a:prstGeom>
        </p:spPr>
      </p:pic>
    </p:spTree>
    <p:extLst>
      <p:ext uri="{BB962C8B-B14F-4D97-AF65-F5344CB8AC3E}">
        <p14:creationId xmlns:p14="http://schemas.microsoft.com/office/powerpoint/2010/main" val="1833061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20A79D2C-12D2-47C0-9161-7FE505122AD9}"/>
              </a:ext>
            </a:extLst>
          </p:cNvPr>
          <p:cNvPicPr>
            <a:picLocks noGrp="1" noChangeAspect="1"/>
          </p:cNvPicPr>
          <p:nvPr>
            <p:ph idx="1"/>
          </p:nvPr>
        </p:nvPicPr>
        <p:blipFill>
          <a:blip r:embed="rId2"/>
          <a:stretch>
            <a:fillRect/>
          </a:stretch>
        </p:blipFill>
        <p:spPr>
          <a:xfrm>
            <a:off x="1612710" y="111210"/>
            <a:ext cx="2170364" cy="877900"/>
          </a:xfrm>
          <a:prstGeom prst="rect">
            <a:avLst/>
          </a:prstGeom>
        </p:spPr>
      </p:pic>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32</a:t>
            </a:fld>
            <a:endParaRPr lang="en-US" dirty="0"/>
          </a:p>
        </p:txBody>
      </p:sp>
      <p:sp>
        <p:nvSpPr>
          <p:cNvPr id="8" name="CuadroTexto 7">
            <a:extLst>
              <a:ext uri="{FF2B5EF4-FFF2-40B4-BE49-F238E27FC236}">
                <a16:creationId xmlns:a16="http://schemas.microsoft.com/office/drawing/2014/main" id="{2AED67CD-27B5-4294-9044-8FA8EDD7857A}"/>
              </a:ext>
            </a:extLst>
          </p:cNvPr>
          <p:cNvSpPr txBox="1"/>
          <p:nvPr/>
        </p:nvSpPr>
        <p:spPr>
          <a:xfrm>
            <a:off x="2254457" y="1286444"/>
            <a:ext cx="6265336" cy="338554"/>
          </a:xfrm>
          <a:prstGeom prst="rect">
            <a:avLst/>
          </a:prstGeom>
          <a:noFill/>
        </p:spPr>
        <p:txBody>
          <a:bodyPr wrap="square" rtlCol="0">
            <a:spAutoFit/>
          </a:bodyPr>
          <a:lstStyle/>
          <a:p>
            <a:pPr marL="285750" indent="-285750">
              <a:buFont typeface="Arial" pitchFamily="34" charset="0"/>
              <a:buChar char="•"/>
            </a:pPr>
            <a:r>
              <a:rPr lang="en-GB" sz="1600" dirty="0">
                <a:solidFill>
                  <a:srgbClr val="595959"/>
                </a:solidFill>
                <a:latin typeface="Trebuchet MS"/>
                <a:cs typeface="Trebuchet MS"/>
              </a:rPr>
              <a:t>Promotion of FIELDS account from main partners accounts</a:t>
            </a:r>
          </a:p>
        </p:txBody>
      </p:sp>
      <p:pic>
        <p:nvPicPr>
          <p:cNvPr id="9" name="Imagen 8">
            <a:extLst>
              <a:ext uri="{FF2B5EF4-FFF2-40B4-BE49-F238E27FC236}">
                <a16:creationId xmlns:a16="http://schemas.microsoft.com/office/drawing/2014/main" id="{7E98718B-17BE-42F3-B459-A387D9261226}"/>
              </a:ext>
            </a:extLst>
          </p:cNvPr>
          <p:cNvPicPr>
            <a:picLocks noChangeAspect="1"/>
          </p:cNvPicPr>
          <p:nvPr/>
        </p:nvPicPr>
        <p:blipFill>
          <a:blip r:embed="rId3"/>
          <a:stretch>
            <a:fillRect/>
          </a:stretch>
        </p:blipFill>
        <p:spPr>
          <a:xfrm>
            <a:off x="3086583" y="1680603"/>
            <a:ext cx="6018835" cy="4466114"/>
          </a:xfrm>
          <a:prstGeom prst="rect">
            <a:avLst/>
          </a:prstGeom>
        </p:spPr>
      </p:pic>
    </p:spTree>
    <p:extLst>
      <p:ext uri="{BB962C8B-B14F-4D97-AF65-F5344CB8AC3E}">
        <p14:creationId xmlns:p14="http://schemas.microsoft.com/office/powerpoint/2010/main" val="2323108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CFB3274D-8126-4937-AE1A-C10F93D8DF84}"/>
              </a:ext>
            </a:extLst>
          </p:cNvPr>
          <p:cNvPicPr>
            <a:picLocks noGrp="1" noChangeAspect="1"/>
          </p:cNvPicPr>
          <p:nvPr>
            <p:ph idx="1"/>
          </p:nvPr>
        </p:nvPicPr>
        <p:blipFill>
          <a:blip r:embed="rId2"/>
          <a:stretch>
            <a:fillRect/>
          </a:stretch>
        </p:blipFill>
        <p:spPr>
          <a:xfrm>
            <a:off x="1770300" y="245004"/>
            <a:ext cx="2176461" cy="883997"/>
          </a:xfrm>
          <a:prstGeom prst="rect">
            <a:avLst/>
          </a:prstGeom>
        </p:spPr>
      </p:pic>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33</a:t>
            </a:fld>
            <a:endParaRPr lang="en-US" dirty="0"/>
          </a:p>
        </p:txBody>
      </p:sp>
      <p:pic>
        <p:nvPicPr>
          <p:cNvPr id="7" name="Imagen 6">
            <a:extLst>
              <a:ext uri="{FF2B5EF4-FFF2-40B4-BE49-F238E27FC236}">
                <a16:creationId xmlns:a16="http://schemas.microsoft.com/office/drawing/2014/main" id="{CBCA4208-026E-4BEA-9754-20DAC9ADA8A9}"/>
              </a:ext>
            </a:extLst>
          </p:cNvPr>
          <p:cNvPicPr>
            <a:picLocks noChangeAspect="1"/>
          </p:cNvPicPr>
          <p:nvPr/>
        </p:nvPicPr>
        <p:blipFill>
          <a:blip r:embed="rId3"/>
          <a:stretch>
            <a:fillRect/>
          </a:stretch>
        </p:blipFill>
        <p:spPr>
          <a:xfrm>
            <a:off x="2725884" y="1580654"/>
            <a:ext cx="6134582" cy="3803192"/>
          </a:xfrm>
          <a:prstGeom prst="rect">
            <a:avLst/>
          </a:prstGeom>
        </p:spPr>
      </p:pic>
    </p:spTree>
    <p:extLst>
      <p:ext uri="{BB962C8B-B14F-4D97-AF65-F5344CB8AC3E}">
        <p14:creationId xmlns:p14="http://schemas.microsoft.com/office/powerpoint/2010/main" val="1667896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4FEFCAA9-FFF9-4852-ACBB-E0C89904BC97}"/>
              </a:ext>
            </a:extLst>
          </p:cNvPr>
          <p:cNvPicPr>
            <a:picLocks noGrp="1" noChangeAspect="1"/>
          </p:cNvPicPr>
          <p:nvPr>
            <p:ph idx="1"/>
          </p:nvPr>
        </p:nvPicPr>
        <p:blipFill>
          <a:blip r:embed="rId2"/>
          <a:stretch>
            <a:fillRect/>
          </a:stretch>
        </p:blipFill>
        <p:spPr>
          <a:xfrm>
            <a:off x="2870885" y="1497783"/>
            <a:ext cx="6303810" cy="1591194"/>
          </a:xfrm>
          <a:prstGeom prst="rect">
            <a:avLst/>
          </a:prstGeom>
        </p:spPr>
      </p:pic>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34</a:t>
            </a:fld>
            <a:endParaRPr lang="en-US" dirty="0"/>
          </a:p>
        </p:txBody>
      </p:sp>
      <p:pic>
        <p:nvPicPr>
          <p:cNvPr id="6" name="Imagen 5">
            <a:extLst>
              <a:ext uri="{FF2B5EF4-FFF2-40B4-BE49-F238E27FC236}">
                <a16:creationId xmlns:a16="http://schemas.microsoft.com/office/drawing/2014/main" id="{0C1A5B8C-DA8C-48BA-99EA-1AA9BE62015A}"/>
              </a:ext>
            </a:extLst>
          </p:cNvPr>
          <p:cNvPicPr>
            <a:picLocks noChangeAspect="1"/>
          </p:cNvPicPr>
          <p:nvPr/>
        </p:nvPicPr>
        <p:blipFill>
          <a:blip r:embed="rId3"/>
          <a:stretch>
            <a:fillRect/>
          </a:stretch>
        </p:blipFill>
        <p:spPr>
          <a:xfrm>
            <a:off x="1782656" y="279676"/>
            <a:ext cx="2176461" cy="883997"/>
          </a:xfrm>
          <a:prstGeom prst="rect">
            <a:avLst/>
          </a:prstGeom>
        </p:spPr>
      </p:pic>
      <p:pic>
        <p:nvPicPr>
          <p:cNvPr id="9" name="Imagen 8">
            <a:extLst>
              <a:ext uri="{FF2B5EF4-FFF2-40B4-BE49-F238E27FC236}">
                <a16:creationId xmlns:a16="http://schemas.microsoft.com/office/drawing/2014/main" id="{827F331E-784A-48F3-A406-8D5CFDF705C5}"/>
              </a:ext>
            </a:extLst>
          </p:cNvPr>
          <p:cNvPicPr>
            <a:picLocks noChangeAspect="1"/>
          </p:cNvPicPr>
          <p:nvPr/>
        </p:nvPicPr>
        <p:blipFill>
          <a:blip r:embed="rId4"/>
          <a:stretch>
            <a:fillRect/>
          </a:stretch>
        </p:blipFill>
        <p:spPr>
          <a:xfrm>
            <a:off x="1882816" y="2643163"/>
            <a:ext cx="6782765" cy="2268192"/>
          </a:xfrm>
          <a:prstGeom prst="rect">
            <a:avLst/>
          </a:prstGeom>
        </p:spPr>
      </p:pic>
      <p:pic>
        <p:nvPicPr>
          <p:cNvPr id="10" name="Imagen 9">
            <a:extLst>
              <a:ext uri="{FF2B5EF4-FFF2-40B4-BE49-F238E27FC236}">
                <a16:creationId xmlns:a16="http://schemas.microsoft.com/office/drawing/2014/main" id="{CFB010C2-893F-437F-BADB-D42D2C6EDB2C}"/>
              </a:ext>
            </a:extLst>
          </p:cNvPr>
          <p:cNvPicPr>
            <a:picLocks noChangeAspect="1"/>
          </p:cNvPicPr>
          <p:nvPr/>
        </p:nvPicPr>
        <p:blipFill>
          <a:blip r:embed="rId5"/>
          <a:stretch>
            <a:fillRect/>
          </a:stretch>
        </p:blipFill>
        <p:spPr>
          <a:xfrm>
            <a:off x="5274197" y="3930075"/>
            <a:ext cx="5405980" cy="2126660"/>
          </a:xfrm>
          <a:prstGeom prst="rect">
            <a:avLst/>
          </a:prstGeom>
        </p:spPr>
      </p:pic>
    </p:spTree>
    <p:extLst>
      <p:ext uri="{BB962C8B-B14F-4D97-AF65-F5344CB8AC3E}">
        <p14:creationId xmlns:p14="http://schemas.microsoft.com/office/powerpoint/2010/main" val="1691079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F4C1572A-9930-4B02-97E4-4B5EB13D81E1}"/>
              </a:ext>
            </a:extLst>
          </p:cNvPr>
          <p:cNvPicPr>
            <a:picLocks noGrp="1" noChangeAspect="1"/>
          </p:cNvPicPr>
          <p:nvPr>
            <p:ph idx="1"/>
          </p:nvPr>
        </p:nvPicPr>
        <p:blipFill>
          <a:blip r:embed="rId2"/>
          <a:stretch>
            <a:fillRect/>
          </a:stretch>
        </p:blipFill>
        <p:spPr>
          <a:xfrm>
            <a:off x="1745587" y="195577"/>
            <a:ext cx="2176461" cy="883997"/>
          </a:xfrm>
          <a:prstGeom prst="rect">
            <a:avLst/>
          </a:prstGeom>
        </p:spPr>
      </p:pic>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35</a:t>
            </a:fld>
            <a:endParaRPr lang="en-US" dirty="0"/>
          </a:p>
        </p:txBody>
      </p:sp>
      <p:sp>
        <p:nvSpPr>
          <p:cNvPr id="7" name="CuadroTexto 6">
            <a:extLst>
              <a:ext uri="{FF2B5EF4-FFF2-40B4-BE49-F238E27FC236}">
                <a16:creationId xmlns:a16="http://schemas.microsoft.com/office/drawing/2014/main" id="{6CDDBCE5-5BD0-4844-B44B-30524A25C85E}"/>
              </a:ext>
            </a:extLst>
          </p:cNvPr>
          <p:cNvSpPr txBox="1"/>
          <p:nvPr/>
        </p:nvSpPr>
        <p:spPr>
          <a:xfrm>
            <a:off x="2542582" y="1311158"/>
            <a:ext cx="6265336" cy="584775"/>
          </a:xfrm>
          <a:prstGeom prst="rect">
            <a:avLst/>
          </a:prstGeom>
          <a:noFill/>
        </p:spPr>
        <p:txBody>
          <a:bodyPr wrap="square" rtlCol="0">
            <a:spAutoFit/>
          </a:bodyPr>
          <a:lstStyle/>
          <a:p>
            <a:pPr marL="285750" indent="-285750">
              <a:buFont typeface="Arial" pitchFamily="34" charset="0"/>
              <a:buChar char="•"/>
            </a:pPr>
            <a:r>
              <a:rPr lang="en-GB" sz="1600" dirty="0">
                <a:solidFill>
                  <a:srgbClr val="595959"/>
                </a:solidFill>
                <a:latin typeface="Trebuchet MS"/>
                <a:cs typeface="Trebuchet MS"/>
              </a:rPr>
              <a:t>Promotion of FIELDS account from main partners accounts</a:t>
            </a:r>
          </a:p>
          <a:p>
            <a:r>
              <a:rPr lang="en-GB" sz="1600" dirty="0">
                <a:solidFill>
                  <a:srgbClr val="595959"/>
                </a:solidFill>
                <a:latin typeface="Trebuchet MS"/>
                <a:cs typeface="Trebuchet MS"/>
              </a:rPr>
              <a:t>Example FIAB LinkedIn</a:t>
            </a:r>
          </a:p>
        </p:txBody>
      </p:sp>
      <p:pic>
        <p:nvPicPr>
          <p:cNvPr id="8" name="Imagen 7">
            <a:extLst>
              <a:ext uri="{FF2B5EF4-FFF2-40B4-BE49-F238E27FC236}">
                <a16:creationId xmlns:a16="http://schemas.microsoft.com/office/drawing/2014/main" id="{4F454679-F041-4D23-8FE5-EFD75F2D16D2}"/>
              </a:ext>
            </a:extLst>
          </p:cNvPr>
          <p:cNvPicPr>
            <a:picLocks noChangeAspect="1"/>
          </p:cNvPicPr>
          <p:nvPr/>
        </p:nvPicPr>
        <p:blipFill>
          <a:blip r:embed="rId3"/>
          <a:stretch>
            <a:fillRect/>
          </a:stretch>
        </p:blipFill>
        <p:spPr>
          <a:xfrm>
            <a:off x="3070004" y="1895933"/>
            <a:ext cx="5587141" cy="4151155"/>
          </a:xfrm>
          <a:prstGeom prst="rect">
            <a:avLst/>
          </a:prstGeom>
        </p:spPr>
      </p:pic>
    </p:spTree>
    <p:extLst>
      <p:ext uri="{BB962C8B-B14F-4D97-AF65-F5344CB8AC3E}">
        <p14:creationId xmlns:p14="http://schemas.microsoft.com/office/powerpoint/2010/main" val="2104182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36</a:t>
            </a:fld>
            <a:endParaRPr lang="en-US" dirty="0"/>
          </a:p>
        </p:txBody>
      </p:sp>
      <p:pic>
        <p:nvPicPr>
          <p:cNvPr id="5" name="Imagen 4">
            <a:extLst>
              <a:ext uri="{FF2B5EF4-FFF2-40B4-BE49-F238E27FC236}">
                <a16:creationId xmlns:a16="http://schemas.microsoft.com/office/drawing/2014/main" id="{B95B44A2-A37F-4E08-A847-C86F533EFA9E}"/>
              </a:ext>
            </a:extLst>
          </p:cNvPr>
          <p:cNvPicPr>
            <a:picLocks noChangeAspect="1"/>
          </p:cNvPicPr>
          <p:nvPr/>
        </p:nvPicPr>
        <p:blipFill>
          <a:blip r:embed="rId2"/>
          <a:stretch>
            <a:fillRect/>
          </a:stretch>
        </p:blipFill>
        <p:spPr>
          <a:xfrm>
            <a:off x="1745586" y="234494"/>
            <a:ext cx="2176461" cy="877900"/>
          </a:xfrm>
          <a:prstGeom prst="rect">
            <a:avLst/>
          </a:prstGeom>
        </p:spPr>
      </p:pic>
      <p:pic>
        <p:nvPicPr>
          <p:cNvPr id="10" name="Marcador de contenido 9">
            <a:extLst>
              <a:ext uri="{FF2B5EF4-FFF2-40B4-BE49-F238E27FC236}">
                <a16:creationId xmlns:a16="http://schemas.microsoft.com/office/drawing/2014/main" id="{ED3244EC-0DA6-46AD-BBA2-3B6F339A4E7A}"/>
              </a:ext>
            </a:extLst>
          </p:cNvPr>
          <p:cNvPicPr>
            <a:picLocks noGrp="1" noChangeAspect="1"/>
          </p:cNvPicPr>
          <p:nvPr>
            <p:ph idx="1"/>
          </p:nvPr>
        </p:nvPicPr>
        <p:blipFill>
          <a:blip r:embed="rId3"/>
          <a:stretch>
            <a:fillRect/>
          </a:stretch>
        </p:blipFill>
        <p:spPr>
          <a:xfrm>
            <a:off x="1930228" y="1779091"/>
            <a:ext cx="7886700" cy="3079798"/>
          </a:xfrm>
          <a:prstGeom prst="rect">
            <a:avLst/>
          </a:prstGeom>
        </p:spPr>
      </p:pic>
    </p:spTree>
    <p:extLst>
      <p:ext uri="{BB962C8B-B14F-4D97-AF65-F5344CB8AC3E}">
        <p14:creationId xmlns:p14="http://schemas.microsoft.com/office/powerpoint/2010/main" val="3299788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DFD040E-ED55-43B7-8D6E-3AB2BB1DA6A2}"/>
              </a:ext>
            </a:extLst>
          </p:cNvPr>
          <p:cNvSpPr>
            <a:spLocks noGrp="1"/>
          </p:cNvSpPr>
          <p:nvPr>
            <p:ph type="sldNum" sz="quarter" idx="12"/>
          </p:nvPr>
        </p:nvSpPr>
        <p:spPr/>
        <p:txBody>
          <a:bodyPr/>
          <a:lstStyle/>
          <a:p>
            <a:fld id="{C94A9C6C-1472-49E2-A08D-475DB4E3CBD3}" type="slidenum">
              <a:rPr lang="en-US" smtClean="0"/>
              <a:pPr/>
              <a:t>37</a:t>
            </a:fld>
            <a:endParaRPr lang="en-US" dirty="0"/>
          </a:p>
        </p:txBody>
      </p:sp>
      <p:pic>
        <p:nvPicPr>
          <p:cNvPr id="7" name="Marcador de contenido 6">
            <a:extLst>
              <a:ext uri="{FF2B5EF4-FFF2-40B4-BE49-F238E27FC236}">
                <a16:creationId xmlns:a16="http://schemas.microsoft.com/office/drawing/2014/main" id="{0CC850C3-B7F2-46A9-97A4-1673094676AA}"/>
              </a:ext>
            </a:extLst>
          </p:cNvPr>
          <p:cNvPicPr>
            <a:picLocks noGrp="1" noChangeAspect="1"/>
          </p:cNvPicPr>
          <p:nvPr>
            <p:ph idx="1"/>
          </p:nvPr>
        </p:nvPicPr>
        <p:blipFill>
          <a:blip r:embed="rId2"/>
          <a:stretch>
            <a:fillRect/>
          </a:stretch>
        </p:blipFill>
        <p:spPr>
          <a:xfrm>
            <a:off x="2947143" y="1289394"/>
            <a:ext cx="6297714" cy="920576"/>
          </a:xfrm>
          <a:prstGeom prst="rect">
            <a:avLst/>
          </a:prstGeom>
        </p:spPr>
      </p:pic>
      <p:pic>
        <p:nvPicPr>
          <p:cNvPr id="2" name="Imagen 1">
            <a:extLst>
              <a:ext uri="{FF2B5EF4-FFF2-40B4-BE49-F238E27FC236}">
                <a16:creationId xmlns:a16="http://schemas.microsoft.com/office/drawing/2014/main" id="{5CDD5F15-ECC0-4D15-AA9C-8FF37C90DB96}"/>
              </a:ext>
            </a:extLst>
          </p:cNvPr>
          <p:cNvPicPr>
            <a:picLocks noChangeAspect="1"/>
          </p:cNvPicPr>
          <p:nvPr/>
        </p:nvPicPr>
        <p:blipFill>
          <a:blip r:embed="rId3"/>
          <a:stretch>
            <a:fillRect/>
          </a:stretch>
        </p:blipFill>
        <p:spPr>
          <a:xfrm>
            <a:off x="1720873" y="197423"/>
            <a:ext cx="2176461" cy="877900"/>
          </a:xfrm>
          <a:prstGeom prst="rect">
            <a:avLst/>
          </a:prstGeom>
        </p:spPr>
      </p:pic>
      <p:pic>
        <p:nvPicPr>
          <p:cNvPr id="8" name="Imagen 7">
            <a:extLst>
              <a:ext uri="{FF2B5EF4-FFF2-40B4-BE49-F238E27FC236}">
                <a16:creationId xmlns:a16="http://schemas.microsoft.com/office/drawing/2014/main" id="{5FD566D1-4541-4178-8FA9-1CFADB699DB9}"/>
              </a:ext>
            </a:extLst>
          </p:cNvPr>
          <p:cNvPicPr>
            <a:picLocks noChangeAspect="1"/>
          </p:cNvPicPr>
          <p:nvPr/>
        </p:nvPicPr>
        <p:blipFill>
          <a:blip r:embed="rId4"/>
          <a:stretch>
            <a:fillRect/>
          </a:stretch>
        </p:blipFill>
        <p:spPr>
          <a:xfrm>
            <a:off x="1900031" y="2109070"/>
            <a:ext cx="5633555" cy="4283928"/>
          </a:xfrm>
          <a:prstGeom prst="rect">
            <a:avLst/>
          </a:prstGeom>
        </p:spPr>
      </p:pic>
      <p:pic>
        <p:nvPicPr>
          <p:cNvPr id="9" name="Imagen 8">
            <a:extLst>
              <a:ext uri="{FF2B5EF4-FFF2-40B4-BE49-F238E27FC236}">
                <a16:creationId xmlns:a16="http://schemas.microsoft.com/office/drawing/2014/main" id="{1DB598FC-4A32-43C9-9191-7A957789666B}"/>
              </a:ext>
            </a:extLst>
          </p:cNvPr>
          <p:cNvPicPr>
            <a:picLocks noChangeAspect="1"/>
          </p:cNvPicPr>
          <p:nvPr/>
        </p:nvPicPr>
        <p:blipFill>
          <a:blip r:embed="rId5"/>
          <a:stretch>
            <a:fillRect/>
          </a:stretch>
        </p:blipFill>
        <p:spPr>
          <a:xfrm>
            <a:off x="7650290" y="2793686"/>
            <a:ext cx="2641680" cy="2066265"/>
          </a:xfrm>
          <a:prstGeom prst="rect">
            <a:avLst/>
          </a:prstGeom>
        </p:spPr>
      </p:pic>
    </p:spTree>
    <p:extLst>
      <p:ext uri="{BB962C8B-B14F-4D97-AF65-F5344CB8AC3E}">
        <p14:creationId xmlns:p14="http://schemas.microsoft.com/office/powerpoint/2010/main" val="1396940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2024396-EAF9-4F2E-B4DE-524F2A67FA9B}"/>
              </a:ext>
            </a:extLst>
          </p:cNvPr>
          <p:cNvSpPr>
            <a:spLocks noGrp="1"/>
          </p:cNvSpPr>
          <p:nvPr>
            <p:ph idx="1"/>
          </p:nvPr>
        </p:nvSpPr>
        <p:spPr/>
        <p:txBody>
          <a:bodyPr/>
          <a:lstStyle/>
          <a:p>
            <a:endParaRPr lang="es-ES_tradnl"/>
          </a:p>
        </p:txBody>
      </p:sp>
      <p:sp>
        <p:nvSpPr>
          <p:cNvPr id="4" name="Marcador de número de diapositiva 3">
            <a:extLst>
              <a:ext uri="{FF2B5EF4-FFF2-40B4-BE49-F238E27FC236}">
                <a16:creationId xmlns:a16="http://schemas.microsoft.com/office/drawing/2014/main" id="{89F88EB6-CE7B-49C3-B34F-0FC4C5679DF9}"/>
              </a:ext>
            </a:extLst>
          </p:cNvPr>
          <p:cNvSpPr>
            <a:spLocks noGrp="1"/>
          </p:cNvSpPr>
          <p:nvPr>
            <p:ph type="sldNum" sz="quarter" idx="12"/>
          </p:nvPr>
        </p:nvSpPr>
        <p:spPr/>
        <p:txBody>
          <a:bodyPr/>
          <a:lstStyle/>
          <a:p>
            <a:fld id="{C94A9C6C-1472-49E2-A08D-475DB4E3CBD3}" type="slidenum">
              <a:rPr lang="en-US" smtClean="0"/>
              <a:pPr/>
              <a:t>38</a:t>
            </a:fld>
            <a:endParaRPr lang="en-US" dirty="0"/>
          </a:p>
        </p:txBody>
      </p:sp>
      <p:pic>
        <p:nvPicPr>
          <p:cNvPr id="7" name="Imagen 6">
            <a:extLst>
              <a:ext uri="{FF2B5EF4-FFF2-40B4-BE49-F238E27FC236}">
                <a16:creationId xmlns:a16="http://schemas.microsoft.com/office/drawing/2014/main" id="{496242A8-80DD-47A5-8C6A-DFFE6AC5C0BC}"/>
              </a:ext>
            </a:extLst>
          </p:cNvPr>
          <p:cNvPicPr>
            <a:picLocks noChangeAspect="1"/>
          </p:cNvPicPr>
          <p:nvPr/>
        </p:nvPicPr>
        <p:blipFill>
          <a:blip r:embed="rId2"/>
          <a:stretch>
            <a:fillRect/>
          </a:stretch>
        </p:blipFill>
        <p:spPr>
          <a:xfrm>
            <a:off x="1807370" y="335280"/>
            <a:ext cx="2176461" cy="877900"/>
          </a:xfrm>
          <a:prstGeom prst="rect">
            <a:avLst/>
          </a:prstGeom>
        </p:spPr>
      </p:pic>
      <p:sp>
        <p:nvSpPr>
          <p:cNvPr id="8" name="CuadroTexto 7">
            <a:extLst>
              <a:ext uri="{FF2B5EF4-FFF2-40B4-BE49-F238E27FC236}">
                <a16:creationId xmlns:a16="http://schemas.microsoft.com/office/drawing/2014/main" id="{B52E3C8E-2959-4227-B892-F858EBF77DF1}"/>
              </a:ext>
            </a:extLst>
          </p:cNvPr>
          <p:cNvSpPr txBox="1"/>
          <p:nvPr/>
        </p:nvSpPr>
        <p:spPr>
          <a:xfrm>
            <a:off x="2740290" y="1466663"/>
            <a:ext cx="6265336" cy="584775"/>
          </a:xfrm>
          <a:prstGeom prst="rect">
            <a:avLst/>
          </a:prstGeom>
          <a:noFill/>
        </p:spPr>
        <p:txBody>
          <a:bodyPr wrap="square" rtlCol="0">
            <a:spAutoFit/>
          </a:bodyPr>
          <a:lstStyle/>
          <a:p>
            <a:pPr marL="285750" indent="-285750">
              <a:buFont typeface="Arial" pitchFamily="34" charset="0"/>
              <a:buChar char="•"/>
            </a:pPr>
            <a:r>
              <a:rPr lang="en-GB" sz="1600" dirty="0">
                <a:solidFill>
                  <a:srgbClr val="595959"/>
                </a:solidFill>
                <a:latin typeface="Trebuchet MS"/>
                <a:cs typeface="Trebuchet MS"/>
              </a:rPr>
              <a:t>Promotion of FIELDS account from main partners accounts</a:t>
            </a:r>
          </a:p>
          <a:p>
            <a:r>
              <a:rPr lang="en-GB" sz="1600" dirty="0">
                <a:solidFill>
                  <a:srgbClr val="595959"/>
                </a:solidFill>
                <a:latin typeface="Trebuchet MS"/>
                <a:cs typeface="Trebuchet MS"/>
              </a:rPr>
              <a:t>Example FIAB FACEBOOK </a:t>
            </a:r>
          </a:p>
        </p:txBody>
      </p:sp>
      <p:pic>
        <p:nvPicPr>
          <p:cNvPr id="9" name="Imagen 8">
            <a:extLst>
              <a:ext uri="{FF2B5EF4-FFF2-40B4-BE49-F238E27FC236}">
                <a16:creationId xmlns:a16="http://schemas.microsoft.com/office/drawing/2014/main" id="{CA477C7C-8BD6-4994-979D-4C00C641B410}"/>
              </a:ext>
            </a:extLst>
          </p:cNvPr>
          <p:cNvPicPr>
            <a:picLocks noChangeAspect="1"/>
          </p:cNvPicPr>
          <p:nvPr/>
        </p:nvPicPr>
        <p:blipFill>
          <a:blip r:embed="rId3"/>
          <a:stretch>
            <a:fillRect/>
          </a:stretch>
        </p:blipFill>
        <p:spPr>
          <a:xfrm>
            <a:off x="3410599" y="2143333"/>
            <a:ext cx="5109195" cy="4057098"/>
          </a:xfrm>
          <a:prstGeom prst="rect">
            <a:avLst/>
          </a:prstGeom>
        </p:spPr>
      </p:pic>
    </p:spTree>
    <p:extLst>
      <p:ext uri="{BB962C8B-B14F-4D97-AF65-F5344CB8AC3E}">
        <p14:creationId xmlns:p14="http://schemas.microsoft.com/office/powerpoint/2010/main" val="3600736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89F88EB6-CE7B-49C3-B34F-0FC4C5679DF9}"/>
              </a:ext>
            </a:extLst>
          </p:cNvPr>
          <p:cNvSpPr>
            <a:spLocks noGrp="1"/>
          </p:cNvSpPr>
          <p:nvPr>
            <p:ph type="sldNum" sz="quarter" idx="12"/>
          </p:nvPr>
        </p:nvSpPr>
        <p:spPr/>
        <p:txBody>
          <a:bodyPr/>
          <a:lstStyle/>
          <a:p>
            <a:fld id="{C94A9C6C-1472-49E2-A08D-475DB4E3CBD3}" type="slidenum">
              <a:rPr lang="en-US" smtClean="0"/>
              <a:pPr/>
              <a:t>39</a:t>
            </a:fld>
            <a:endParaRPr lang="en-US" dirty="0"/>
          </a:p>
        </p:txBody>
      </p:sp>
      <p:pic>
        <p:nvPicPr>
          <p:cNvPr id="6" name="Imagen 5">
            <a:extLst>
              <a:ext uri="{FF2B5EF4-FFF2-40B4-BE49-F238E27FC236}">
                <a16:creationId xmlns:a16="http://schemas.microsoft.com/office/drawing/2014/main" id="{27ADDBC5-7576-4448-A69C-D63AB2CB5C43}"/>
              </a:ext>
            </a:extLst>
          </p:cNvPr>
          <p:cNvPicPr>
            <a:picLocks noChangeAspect="1"/>
          </p:cNvPicPr>
          <p:nvPr/>
        </p:nvPicPr>
        <p:blipFill>
          <a:blip r:embed="rId2"/>
          <a:stretch>
            <a:fillRect/>
          </a:stretch>
        </p:blipFill>
        <p:spPr>
          <a:xfrm>
            <a:off x="1933985" y="350304"/>
            <a:ext cx="2170364" cy="877900"/>
          </a:xfrm>
          <a:prstGeom prst="rect">
            <a:avLst/>
          </a:prstGeom>
        </p:spPr>
      </p:pic>
      <p:pic>
        <p:nvPicPr>
          <p:cNvPr id="7" name="Marcador de contenido 6">
            <a:extLst>
              <a:ext uri="{FF2B5EF4-FFF2-40B4-BE49-F238E27FC236}">
                <a16:creationId xmlns:a16="http://schemas.microsoft.com/office/drawing/2014/main" id="{0A8C0A2F-82F6-486A-ADC6-854C9E813FF9}"/>
              </a:ext>
            </a:extLst>
          </p:cNvPr>
          <p:cNvPicPr>
            <a:picLocks noGrp="1" noChangeAspect="1"/>
          </p:cNvPicPr>
          <p:nvPr>
            <p:ph idx="1"/>
          </p:nvPr>
        </p:nvPicPr>
        <p:blipFill>
          <a:blip r:embed="rId3"/>
          <a:stretch>
            <a:fillRect/>
          </a:stretch>
        </p:blipFill>
        <p:spPr>
          <a:xfrm>
            <a:off x="2053796" y="2081802"/>
            <a:ext cx="7886700" cy="2202530"/>
          </a:xfrm>
          <a:prstGeom prst="rect">
            <a:avLst/>
          </a:prstGeom>
        </p:spPr>
      </p:pic>
    </p:spTree>
    <p:extLst>
      <p:ext uri="{BB962C8B-B14F-4D97-AF65-F5344CB8AC3E}">
        <p14:creationId xmlns:p14="http://schemas.microsoft.com/office/powerpoint/2010/main" val="501536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T7.1  Dissemination Plan</a:t>
            </a:r>
          </a:p>
        </p:txBody>
      </p:sp>
      <p:sp>
        <p:nvSpPr>
          <p:cNvPr id="8" name="Θέση περιεχομένου 7"/>
          <p:cNvSpPr>
            <a:spLocks noGrp="1"/>
          </p:cNvSpPr>
          <p:nvPr>
            <p:ph idx="1"/>
          </p:nvPr>
        </p:nvSpPr>
        <p:spPr>
          <a:xfrm>
            <a:off x="838200" y="963341"/>
            <a:ext cx="10515600" cy="5098412"/>
          </a:xfrm>
        </p:spPr>
        <p:txBody>
          <a:bodyPr/>
          <a:lstStyle/>
          <a:p>
            <a:pPr marL="0" indent="0" algn="ctr">
              <a:buNone/>
            </a:pPr>
            <a:r>
              <a:rPr lang="en-GB" b="1" dirty="0"/>
              <a:t>The Dissemination Plan content</a:t>
            </a:r>
          </a:p>
          <a:p>
            <a:pPr marL="457200" indent="-457200">
              <a:buFont typeface="+mj-lt"/>
              <a:buAutoNum type="arabicPeriod"/>
            </a:pPr>
            <a:r>
              <a:rPr lang="en-GB" sz="1800" dirty="0"/>
              <a:t>Dissemination objectives</a:t>
            </a:r>
          </a:p>
          <a:p>
            <a:pPr marL="457200" indent="-457200">
              <a:buFont typeface="+mj-lt"/>
              <a:buAutoNum type="arabicPeriod"/>
            </a:pPr>
            <a:r>
              <a:rPr lang="en-GB" sz="1800" dirty="0"/>
              <a:t>The expected outcomes</a:t>
            </a:r>
          </a:p>
          <a:p>
            <a:pPr marL="914400" lvl="1" indent="-457200"/>
            <a:r>
              <a:rPr lang="en-GB" sz="1800" dirty="0"/>
              <a:t>for every Work pack: objectives and expected outcomes</a:t>
            </a:r>
          </a:p>
          <a:p>
            <a:pPr marL="457200" indent="-457200">
              <a:buFont typeface="+mj-lt"/>
              <a:buAutoNum type="arabicPeriod"/>
            </a:pPr>
            <a:r>
              <a:rPr lang="en-GB" sz="1800" dirty="0"/>
              <a:t>Key Messages</a:t>
            </a:r>
          </a:p>
          <a:p>
            <a:pPr marL="457200" indent="-457200">
              <a:buFont typeface="+mj-lt"/>
              <a:buAutoNum type="arabicPeriod"/>
            </a:pPr>
            <a:r>
              <a:rPr lang="en-GB" sz="1800" dirty="0"/>
              <a:t> Target Groups</a:t>
            </a:r>
          </a:p>
          <a:p>
            <a:pPr marL="914400" lvl="1" indent="-457200"/>
            <a:r>
              <a:rPr lang="en-GB" sz="1800" dirty="0"/>
              <a:t>Who are they and what is their benefit?</a:t>
            </a:r>
          </a:p>
          <a:p>
            <a:pPr marL="914400" lvl="1" indent="-457200"/>
            <a:r>
              <a:rPr lang="en-GB" sz="1800" dirty="0"/>
              <a:t>How can they be reached?</a:t>
            </a:r>
          </a:p>
          <a:p>
            <a:pPr marL="457200" indent="-457200">
              <a:buFont typeface="+mj-lt"/>
              <a:buAutoNum type="arabicPeriod"/>
            </a:pPr>
            <a:r>
              <a:rPr lang="en-GB" sz="1800" dirty="0"/>
              <a:t>Communication tools</a:t>
            </a:r>
          </a:p>
          <a:p>
            <a:pPr marL="457200" indent="-457200">
              <a:buFont typeface="+mj-lt"/>
              <a:buAutoNum type="arabicPeriod"/>
            </a:pPr>
            <a:r>
              <a:rPr lang="en-GB" sz="1800" dirty="0"/>
              <a:t>Guidelines for communicating project results</a:t>
            </a:r>
          </a:p>
          <a:p>
            <a:pPr marL="457200" indent="-457200">
              <a:buFont typeface="+mj-lt"/>
              <a:buAutoNum type="arabicPeriod"/>
            </a:pPr>
            <a:r>
              <a:rPr lang="en-GB" sz="1800" dirty="0"/>
              <a:t>Surveillance actions</a:t>
            </a:r>
          </a:p>
          <a:p>
            <a:pPr marL="457200" indent="-457200">
              <a:buFont typeface="+mj-lt"/>
              <a:buAutoNum type="arabicPeriod"/>
            </a:pPr>
            <a:r>
              <a:rPr lang="it-IT" sz="1800" dirty="0"/>
              <a:t>APPENDIX I. </a:t>
            </a:r>
            <a:r>
              <a:rPr lang="it-IT" sz="1800" dirty="0" err="1"/>
              <a:t>Communication</a:t>
            </a:r>
            <a:r>
              <a:rPr lang="it-IT" sz="1800" dirty="0"/>
              <a:t> </a:t>
            </a:r>
            <a:r>
              <a:rPr lang="it-IT" sz="1800" dirty="0" err="1"/>
              <a:t>guideline</a:t>
            </a:r>
            <a:r>
              <a:rPr lang="it-IT" sz="1800" dirty="0"/>
              <a:t> </a:t>
            </a:r>
            <a:r>
              <a:rPr lang="it-IT" sz="1800" dirty="0" err="1"/>
              <a:t>for</a:t>
            </a:r>
            <a:r>
              <a:rPr lang="it-IT" sz="1800" dirty="0"/>
              <a:t> indicative </a:t>
            </a:r>
            <a:r>
              <a:rPr lang="it-IT" sz="1800" dirty="0" err="1"/>
              <a:t>orientation</a:t>
            </a:r>
            <a:r>
              <a:rPr lang="it-IT" sz="1800" dirty="0"/>
              <a:t> </a:t>
            </a:r>
            <a:r>
              <a:rPr lang="it-IT" sz="1800" dirty="0" err="1"/>
              <a:t>of</a:t>
            </a:r>
            <a:r>
              <a:rPr lang="it-IT" sz="1800" dirty="0"/>
              <a:t> </a:t>
            </a:r>
            <a:r>
              <a:rPr lang="it-IT" sz="1800" dirty="0" err="1"/>
              <a:t>communication</a:t>
            </a:r>
            <a:r>
              <a:rPr lang="it-IT" sz="1800" dirty="0"/>
              <a:t> </a:t>
            </a:r>
            <a:r>
              <a:rPr lang="it-IT" sz="1800" dirty="0" err="1"/>
              <a:t>acitivities</a:t>
            </a:r>
            <a:endParaRPr lang="it-IT" sz="1800" dirty="0"/>
          </a:p>
          <a:p>
            <a:pPr marL="457200" indent="-457200">
              <a:buFont typeface="+mj-lt"/>
              <a:buAutoNum type="arabicPeriod"/>
            </a:pPr>
            <a:r>
              <a:rPr lang="it-IT" sz="1800" dirty="0"/>
              <a:t>APPENDIX II. </a:t>
            </a:r>
            <a:r>
              <a:rPr lang="it-IT" sz="1800" dirty="0" err="1"/>
              <a:t>List</a:t>
            </a:r>
            <a:r>
              <a:rPr lang="it-IT" sz="1800" dirty="0"/>
              <a:t> </a:t>
            </a:r>
            <a:r>
              <a:rPr lang="it-IT" sz="1800" dirty="0" err="1"/>
              <a:t>of</a:t>
            </a:r>
            <a:r>
              <a:rPr lang="it-IT" sz="1800" dirty="0"/>
              <a:t> </a:t>
            </a:r>
            <a:r>
              <a:rPr lang="it-IT" sz="1800" dirty="0" err="1"/>
              <a:t>deliverables</a:t>
            </a:r>
            <a:r>
              <a:rPr lang="it-IT" sz="1800" dirty="0"/>
              <a:t>, target </a:t>
            </a:r>
            <a:r>
              <a:rPr lang="it-IT" sz="1800" dirty="0" err="1"/>
              <a:t>groups</a:t>
            </a:r>
            <a:r>
              <a:rPr lang="it-IT" sz="1800" dirty="0"/>
              <a:t> and </a:t>
            </a:r>
            <a:r>
              <a:rPr lang="it-IT" sz="1800" dirty="0" err="1"/>
              <a:t>dissemination</a:t>
            </a:r>
            <a:r>
              <a:rPr lang="it-IT" sz="1800" dirty="0"/>
              <a:t> </a:t>
            </a:r>
            <a:r>
              <a:rPr lang="it-IT" sz="1800" dirty="0" err="1"/>
              <a:t>methods</a:t>
            </a:r>
            <a:endParaRPr lang="it-IT" sz="1800" dirty="0"/>
          </a:p>
          <a:p>
            <a:pPr marL="0" indent="0">
              <a:buNone/>
            </a:pPr>
            <a:endParaRPr lang="en-US" sz="1800" dirty="0"/>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pPr/>
              <a:t>4</a:t>
            </a:fld>
            <a:endParaRPr lang="en-US"/>
          </a:p>
        </p:txBody>
      </p:sp>
      <p:cxnSp>
        <p:nvCxnSpPr>
          <p:cNvPr id="9" name="Gerade Verbindung 8"/>
          <p:cNvCxnSpPr/>
          <p:nvPr/>
        </p:nvCxnSpPr>
        <p:spPr>
          <a:xfrm>
            <a:off x="1407381" y="2703444"/>
            <a:ext cx="1463040" cy="7951"/>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Gerade Verbindung 9"/>
          <p:cNvCxnSpPr/>
          <p:nvPr/>
        </p:nvCxnSpPr>
        <p:spPr>
          <a:xfrm>
            <a:off x="1455089" y="3101008"/>
            <a:ext cx="142328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Gerade Verbindung 11"/>
          <p:cNvCxnSpPr/>
          <p:nvPr/>
        </p:nvCxnSpPr>
        <p:spPr>
          <a:xfrm flipV="1">
            <a:off x="1423283" y="4078126"/>
            <a:ext cx="2009384" cy="894"/>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Gerade Verbindung 17"/>
          <p:cNvCxnSpPr/>
          <p:nvPr/>
        </p:nvCxnSpPr>
        <p:spPr>
          <a:xfrm>
            <a:off x="1397741" y="4446579"/>
            <a:ext cx="4422614" cy="6153"/>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Gerade Verbindung 19"/>
          <p:cNvCxnSpPr/>
          <p:nvPr/>
        </p:nvCxnSpPr>
        <p:spPr>
          <a:xfrm flipV="1">
            <a:off x="1383164" y="4818492"/>
            <a:ext cx="1996140" cy="3123"/>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Gerade Verbindung 16"/>
          <p:cNvCxnSpPr/>
          <p:nvPr/>
        </p:nvCxnSpPr>
        <p:spPr>
          <a:xfrm flipH="1">
            <a:off x="779228" y="4953662"/>
            <a:ext cx="7953" cy="58839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4428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B90DA-4338-42AE-9DEF-76E054116C67}"/>
              </a:ext>
            </a:extLst>
          </p:cNvPr>
          <p:cNvSpPr>
            <a:spLocks noGrp="1"/>
          </p:cNvSpPr>
          <p:nvPr>
            <p:ph type="title"/>
          </p:nvPr>
        </p:nvSpPr>
        <p:spPr/>
        <p:txBody>
          <a:bodyPr/>
          <a:lstStyle/>
          <a:p>
            <a:r>
              <a:rPr lang="es-ES" b="1" dirty="0"/>
              <a:t>NEXT ACTIVITIES </a:t>
            </a:r>
            <a:br>
              <a:rPr lang="es-ES" b="1" dirty="0"/>
            </a:br>
            <a:endParaRPr lang="es-ES_tradnl" dirty="0"/>
          </a:p>
        </p:txBody>
      </p:sp>
      <p:sp>
        <p:nvSpPr>
          <p:cNvPr id="3" name="Marcador de contenido 2">
            <a:extLst>
              <a:ext uri="{FF2B5EF4-FFF2-40B4-BE49-F238E27FC236}">
                <a16:creationId xmlns:a16="http://schemas.microsoft.com/office/drawing/2014/main" id="{22024396-EAF9-4F2E-B4DE-524F2A67FA9B}"/>
              </a:ext>
            </a:extLst>
          </p:cNvPr>
          <p:cNvSpPr>
            <a:spLocks noGrp="1"/>
          </p:cNvSpPr>
          <p:nvPr>
            <p:ph idx="1"/>
          </p:nvPr>
        </p:nvSpPr>
        <p:spPr>
          <a:xfrm>
            <a:off x="2152650" y="881377"/>
            <a:ext cx="7886700" cy="5641570"/>
          </a:xfrm>
        </p:spPr>
        <p:txBody>
          <a:bodyPr/>
          <a:lstStyle/>
          <a:p>
            <a:pPr marL="285750" indent="-285750"/>
            <a:r>
              <a:rPr lang="es-ES" b="1" dirty="0"/>
              <a:t>#2 NEWSLETTER </a:t>
            </a:r>
            <a:r>
              <a:rPr lang="es-ES" dirty="0"/>
              <a:t>–</a:t>
            </a:r>
          </a:p>
          <a:p>
            <a:r>
              <a:rPr lang="en-GB" dirty="0"/>
              <a:t>Subjects proposed and to be discussed by FIELDS consortium</a:t>
            </a:r>
          </a:p>
          <a:p>
            <a:pPr marL="285750" indent="-285750">
              <a:buFont typeface="Wingdings" panose="05000000000000000000" pitchFamily="2" charset="2"/>
              <a:buChar char="v"/>
            </a:pPr>
            <a:r>
              <a:rPr lang="en-GB" dirty="0"/>
              <a:t>Project presentation in conferences/meetings with pictures</a:t>
            </a:r>
          </a:p>
          <a:p>
            <a:pPr marL="285750" indent="-285750">
              <a:buFont typeface="Wingdings" panose="05000000000000000000" pitchFamily="2" charset="2"/>
              <a:buChar char="v"/>
            </a:pPr>
            <a:r>
              <a:rPr lang="en-GB" dirty="0"/>
              <a:t>Results of WP1 </a:t>
            </a:r>
          </a:p>
          <a:p>
            <a:endParaRPr lang="en-GB" dirty="0"/>
          </a:p>
          <a:p>
            <a:pPr marL="285750" indent="-285750"/>
            <a:r>
              <a:rPr lang="en-GB" b="1" dirty="0"/>
              <a:t>YouTube</a:t>
            </a:r>
          </a:p>
          <a:p>
            <a:r>
              <a:rPr lang="en-GB" dirty="0"/>
              <a:t>Videos proposed and to be discussed by FIELDS consortium</a:t>
            </a:r>
          </a:p>
          <a:p>
            <a:pPr marL="285750" indent="-285750">
              <a:buFont typeface="Wingdings" panose="05000000000000000000" pitchFamily="2" charset="2"/>
              <a:buChar char="v"/>
            </a:pPr>
            <a:r>
              <a:rPr lang="en-GB" dirty="0"/>
              <a:t>Short videos from partners presenting the project </a:t>
            </a:r>
          </a:p>
          <a:p>
            <a:pPr marL="285750" indent="-285750">
              <a:buFont typeface="Wingdings" panose="05000000000000000000" pitchFamily="2" charset="2"/>
              <a:buChar char="v"/>
            </a:pPr>
            <a:endParaRPr lang="en-GB" dirty="0"/>
          </a:p>
          <a:p>
            <a:pPr marL="285750" indent="-285750"/>
            <a:r>
              <a:rPr lang="en-GB" b="1" dirty="0"/>
              <a:t>PARTICIATION IN CONFERENCES</a:t>
            </a:r>
          </a:p>
          <a:p>
            <a:pPr marL="285750" indent="-285750">
              <a:buFont typeface="Wingdings" panose="05000000000000000000" pitchFamily="2" charset="2"/>
              <a:buChar char="v"/>
            </a:pPr>
            <a:r>
              <a:rPr lang="en-US" dirty="0"/>
              <a:t>15th International European Forum (Igls-Forum) - System Dynamics and Innovation in Food Networks (March 2021, Germany)</a:t>
            </a:r>
          </a:p>
          <a:p>
            <a:pPr marL="285750" indent="-285750">
              <a:buFont typeface="Wingdings" panose="05000000000000000000" pitchFamily="2" charset="2"/>
              <a:buChar char="v"/>
            </a:pPr>
            <a:r>
              <a:rPr lang="en-GB" dirty="0"/>
              <a:t>Food Murcia Congress  (May 2021, Spain)</a:t>
            </a:r>
          </a:p>
          <a:p>
            <a:endParaRPr lang="es-ES_tradnl" dirty="0"/>
          </a:p>
        </p:txBody>
      </p:sp>
      <p:sp>
        <p:nvSpPr>
          <p:cNvPr id="4" name="Marcador de número de diapositiva 3">
            <a:extLst>
              <a:ext uri="{FF2B5EF4-FFF2-40B4-BE49-F238E27FC236}">
                <a16:creationId xmlns:a16="http://schemas.microsoft.com/office/drawing/2014/main" id="{89F88EB6-CE7B-49C3-B34F-0FC4C5679DF9}"/>
              </a:ext>
            </a:extLst>
          </p:cNvPr>
          <p:cNvSpPr>
            <a:spLocks noGrp="1"/>
          </p:cNvSpPr>
          <p:nvPr>
            <p:ph type="sldNum" sz="quarter" idx="12"/>
          </p:nvPr>
        </p:nvSpPr>
        <p:spPr/>
        <p:txBody>
          <a:bodyPr/>
          <a:lstStyle/>
          <a:p>
            <a:fld id="{C94A9C6C-1472-49E2-A08D-475DB4E3CBD3}" type="slidenum">
              <a:rPr lang="en-US" smtClean="0"/>
              <a:pPr/>
              <a:t>40</a:t>
            </a:fld>
            <a:endParaRPr lang="en-US" dirty="0"/>
          </a:p>
        </p:txBody>
      </p:sp>
    </p:spTree>
    <p:extLst>
      <p:ext uri="{BB962C8B-B14F-4D97-AF65-F5344CB8AC3E}">
        <p14:creationId xmlns:p14="http://schemas.microsoft.com/office/powerpoint/2010/main" val="438833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0C786E-723E-468C-B36A-14899D4CAD20}"/>
              </a:ext>
            </a:extLst>
          </p:cNvPr>
          <p:cNvSpPr>
            <a:spLocks noGrp="1"/>
          </p:cNvSpPr>
          <p:nvPr>
            <p:ph type="title"/>
          </p:nvPr>
        </p:nvSpPr>
        <p:spPr>
          <a:xfrm>
            <a:off x="6655133" y="5313171"/>
            <a:ext cx="5093998" cy="584501"/>
          </a:xfrm>
        </p:spPr>
        <p:txBody>
          <a:bodyPr>
            <a:normAutofit/>
          </a:bodyPr>
          <a:lstStyle/>
          <a:p>
            <a:pPr algn="r"/>
            <a:r>
              <a:rPr lang="it-IT" sz="2800" i="1" dirty="0"/>
              <a:t>Thank </a:t>
            </a:r>
            <a:r>
              <a:rPr lang="it-IT" sz="2800" i="1" dirty="0" err="1"/>
              <a:t>you</a:t>
            </a:r>
            <a:r>
              <a:rPr lang="it-IT" sz="2800" i="1" dirty="0"/>
              <a:t> for </a:t>
            </a:r>
            <a:r>
              <a:rPr lang="it-IT" sz="2800" i="1" dirty="0" err="1"/>
              <a:t>your</a:t>
            </a:r>
            <a:r>
              <a:rPr lang="it-IT" sz="2800" i="1" dirty="0"/>
              <a:t> </a:t>
            </a:r>
            <a:r>
              <a:rPr lang="it-IT" sz="2800" i="1" dirty="0" err="1"/>
              <a:t>attention</a:t>
            </a:r>
            <a:r>
              <a:rPr lang="it-IT" sz="2800" i="1" dirty="0"/>
              <a:t>!</a:t>
            </a:r>
            <a:endParaRPr lang="en-GB" sz="2800" i="1" dirty="0"/>
          </a:p>
        </p:txBody>
      </p:sp>
      <p:sp>
        <p:nvSpPr>
          <p:cNvPr id="3" name="Segnaposto numero diapositiva 2">
            <a:extLst>
              <a:ext uri="{FF2B5EF4-FFF2-40B4-BE49-F238E27FC236}">
                <a16:creationId xmlns:a16="http://schemas.microsoft.com/office/drawing/2014/main" id="{590BAE0D-65AE-477A-8193-AD6EC1E7D333}"/>
              </a:ext>
            </a:extLst>
          </p:cNvPr>
          <p:cNvSpPr>
            <a:spLocks noGrp="1"/>
          </p:cNvSpPr>
          <p:nvPr>
            <p:ph type="sldNum" sz="quarter" idx="12"/>
          </p:nvPr>
        </p:nvSpPr>
        <p:spPr/>
        <p:txBody>
          <a:bodyPr/>
          <a:lstStyle/>
          <a:p>
            <a:fld id="{C94A9C6C-1472-49E2-A08D-475DB4E3CBD3}" type="slidenum">
              <a:rPr lang="en-US" smtClean="0"/>
              <a:pPr/>
              <a:t>41</a:t>
            </a:fld>
            <a:endParaRPr lang="en-US" dirty="0"/>
          </a:p>
        </p:txBody>
      </p:sp>
      <p:grpSp>
        <p:nvGrpSpPr>
          <p:cNvPr id="2149" name="Gruppo 2148">
            <a:extLst>
              <a:ext uri="{FF2B5EF4-FFF2-40B4-BE49-F238E27FC236}">
                <a16:creationId xmlns:a16="http://schemas.microsoft.com/office/drawing/2014/main" id="{6938B44A-796C-4CFD-94B0-2C4F5FE7FDF5}"/>
              </a:ext>
            </a:extLst>
          </p:cNvPr>
          <p:cNvGrpSpPr/>
          <p:nvPr/>
        </p:nvGrpSpPr>
        <p:grpSpPr>
          <a:xfrm>
            <a:off x="2029807" y="600254"/>
            <a:ext cx="8132385" cy="4163318"/>
            <a:chOff x="561976" y="1122198"/>
            <a:chExt cx="8132385" cy="4163318"/>
          </a:xfrm>
        </p:grpSpPr>
        <p:pic>
          <p:nvPicPr>
            <p:cNvPr id="155" name="Immagine 154">
              <a:extLst>
                <a:ext uri="{FF2B5EF4-FFF2-40B4-BE49-F238E27FC236}">
                  <a16:creationId xmlns:a16="http://schemas.microsoft.com/office/drawing/2014/main" id="{34EA405D-7F7D-4CE4-AC44-C236CD8B7B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7590" y="2066517"/>
              <a:ext cx="1212821" cy="458009"/>
            </a:xfrm>
            <a:prstGeom prst="rect">
              <a:avLst/>
            </a:prstGeom>
            <a:noFill/>
            <a:ln>
              <a:noFill/>
            </a:ln>
          </p:spPr>
        </p:pic>
        <p:pic>
          <p:nvPicPr>
            <p:cNvPr id="156" name="Immagine 155">
              <a:extLst>
                <a:ext uri="{FF2B5EF4-FFF2-40B4-BE49-F238E27FC236}">
                  <a16:creationId xmlns:a16="http://schemas.microsoft.com/office/drawing/2014/main" id="{8DD5F0B0-0484-48DF-B7A9-B9B46AFE48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2416" y="2200275"/>
              <a:ext cx="1230333" cy="505388"/>
            </a:xfrm>
            <a:prstGeom prst="rect">
              <a:avLst/>
            </a:prstGeom>
            <a:noFill/>
            <a:ln>
              <a:noFill/>
            </a:ln>
          </p:spPr>
        </p:pic>
        <p:pic>
          <p:nvPicPr>
            <p:cNvPr id="157" name="Immagine 156">
              <a:extLst>
                <a:ext uri="{FF2B5EF4-FFF2-40B4-BE49-F238E27FC236}">
                  <a16:creationId xmlns:a16="http://schemas.microsoft.com/office/drawing/2014/main" id="{2B203592-19AA-42CA-A1BA-9F8B4644638F}"/>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561976" y="2000251"/>
              <a:ext cx="1327904" cy="393526"/>
            </a:xfrm>
            <a:prstGeom prst="rect">
              <a:avLst/>
            </a:prstGeom>
            <a:noFill/>
            <a:ln>
              <a:noFill/>
            </a:ln>
            <a:extLst>
              <a:ext uri="{53640926-AAD7-44D8-BBD7-CCE9431645EC}">
                <a14:shadowObscured xmlns:a14="http://schemas.microsoft.com/office/drawing/2010/main"/>
              </a:ext>
            </a:extLst>
          </p:spPr>
        </p:pic>
        <p:pic>
          <p:nvPicPr>
            <p:cNvPr id="158" name="Immagine 157">
              <a:extLst>
                <a:ext uri="{FF2B5EF4-FFF2-40B4-BE49-F238E27FC236}">
                  <a16:creationId xmlns:a16="http://schemas.microsoft.com/office/drawing/2014/main" id="{07C8F74A-5B61-4244-AC15-10706D298CB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3018" y="1122198"/>
              <a:ext cx="1043939" cy="441020"/>
            </a:xfrm>
            <a:prstGeom prst="rect">
              <a:avLst/>
            </a:prstGeom>
            <a:noFill/>
            <a:ln>
              <a:noFill/>
            </a:ln>
          </p:spPr>
        </p:pic>
        <p:pic>
          <p:nvPicPr>
            <p:cNvPr id="159" name="Immagine 158">
              <a:extLst>
                <a:ext uri="{FF2B5EF4-FFF2-40B4-BE49-F238E27FC236}">
                  <a16:creationId xmlns:a16="http://schemas.microsoft.com/office/drawing/2014/main" id="{54DED8C5-4414-4E48-8AEB-A0867ED7A178}"/>
                </a:ext>
              </a:extLst>
            </p:cNvPr>
            <p:cNvPicPr/>
            <p:nvPr/>
          </p:nvPicPr>
          <p:blipFill rotWithShape="1">
            <a:blip r:embed="rId6" cstate="print">
              <a:extLst>
                <a:ext uri="{28A0092B-C50C-407E-A947-70E740481C1C}">
                  <a14:useLocalDpi xmlns:a14="http://schemas.microsoft.com/office/drawing/2010/main" val="0"/>
                </a:ext>
              </a:extLst>
            </a:blip>
            <a:srcRect/>
            <a:stretch/>
          </p:blipFill>
          <p:spPr bwMode="auto">
            <a:xfrm>
              <a:off x="1276350" y="1208500"/>
              <a:ext cx="1029789" cy="506000"/>
            </a:xfrm>
            <a:prstGeom prst="rect">
              <a:avLst/>
            </a:prstGeom>
            <a:noFill/>
            <a:ln>
              <a:noFill/>
            </a:ln>
            <a:extLst>
              <a:ext uri="{53640926-AAD7-44D8-BBD7-CCE9431645EC}">
                <a14:shadowObscured xmlns:a14="http://schemas.microsoft.com/office/drawing/2010/main"/>
              </a:ext>
            </a:extLst>
          </p:spPr>
        </p:pic>
        <p:pic>
          <p:nvPicPr>
            <p:cNvPr id="160" name="Immagine 159">
              <a:extLst>
                <a:ext uri="{FF2B5EF4-FFF2-40B4-BE49-F238E27FC236}">
                  <a16:creationId xmlns:a16="http://schemas.microsoft.com/office/drawing/2014/main" id="{67FB50D9-F194-4C29-81BE-838AE0A9FC08}"/>
                </a:ext>
              </a:extLst>
            </p:cNvPr>
            <p:cNvPicPr/>
            <p:nvPr/>
          </p:nvPicPr>
          <p:blipFill rotWithShape="1">
            <a:blip r:embed="rId7" cstate="print">
              <a:extLst>
                <a:ext uri="{28A0092B-C50C-407E-A947-70E740481C1C}">
                  <a14:useLocalDpi xmlns:a14="http://schemas.microsoft.com/office/drawing/2010/main" val="0"/>
                </a:ext>
              </a:extLst>
            </a:blip>
            <a:srcRect/>
            <a:stretch/>
          </p:blipFill>
          <p:spPr bwMode="auto">
            <a:xfrm>
              <a:off x="5018636" y="1238046"/>
              <a:ext cx="836817" cy="387406"/>
            </a:xfrm>
            <a:prstGeom prst="rect">
              <a:avLst/>
            </a:prstGeom>
            <a:noFill/>
            <a:ln>
              <a:noFill/>
            </a:ln>
            <a:extLst>
              <a:ext uri="{53640926-AAD7-44D8-BBD7-CCE9431645EC}">
                <a14:shadowObscured xmlns:a14="http://schemas.microsoft.com/office/drawing/2010/main"/>
              </a:ext>
            </a:extLst>
          </p:spPr>
        </p:pic>
        <p:pic>
          <p:nvPicPr>
            <p:cNvPr id="161" name="Immagine 160">
              <a:extLst>
                <a:ext uri="{FF2B5EF4-FFF2-40B4-BE49-F238E27FC236}">
                  <a16:creationId xmlns:a16="http://schemas.microsoft.com/office/drawing/2014/main" id="{0D94944F-48DD-4E80-A43F-2A1295C22B8C}"/>
                </a:ext>
              </a:extLst>
            </p:cNvPr>
            <p:cNvPicPr/>
            <p:nvPr/>
          </p:nvPicPr>
          <p:blipFill rotWithShape="1">
            <a:blip r:embed="rId8" cstate="print">
              <a:extLst>
                <a:ext uri="{28A0092B-C50C-407E-A947-70E740481C1C}">
                  <a14:useLocalDpi xmlns:a14="http://schemas.microsoft.com/office/drawing/2010/main" val="0"/>
                </a:ext>
              </a:extLst>
            </a:blip>
            <a:srcRect t="5844" b="10777"/>
            <a:stretch/>
          </p:blipFill>
          <p:spPr bwMode="auto">
            <a:xfrm>
              <a:off x="3680341" y="2072855"/>
              <a:ext cx="1612671" cy="152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162" name="Immagine 161">
              <a:extLst>
                <a:ext uri="{FF2B5EF4-FFF2-40B4-BE49-F238E27FC236}">
                  <a16:creationId xmlns:a16="http://schemas.microsoft.com/office/drawing/2014/main" id="{2404C417-368E-470C-9A2C-4E49374F7398}"/>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8137" y="1181271"/>
              <a:ext cx="815570" cy="381002"/>
            </a:xfrm>
            <a:prstGeom prst="rect">
              <a:avLst/>
            </a:prstGeom>
            <a:noFill/>
            <a:ln>
              <a:noFill/>
            </a:ln>
          </p:spPr>
        </p:pic>
        <p:pic>
          <p:nvPicPr>
            <p:cNvPr id="163" name="Immagine 162">
              <a:extLst>
                <a:ext uri="{FF2B5EF4-FFF2-40B4-BE49-F238E27FC236}">
                  <a16:creationId xmlns:a16="http://schemas.microsoft.com/office/drawing/2014/main" id="{20D1BF64-A832-40F0-A62A-EBC7EBC44709}"/>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2069" y="1169372"/>
              <a:ext cx="1066717" cy="293802"/>
            </a:xfrm>
            <a:prstGeom prst="rect">
              <a:avLst/>
            </a:prstGeom>
            <a:noFill/>
            <a:ln>
              <a:noFill/>
            </a:ln>
          </p:spPr>
        </p:pic>
        <p:pic>
          <p:nvPicPr>
            <p:cNvPr id="164" name="Immagine 163">
              <a:extLst>
                <a:ext uri="{FF2B5EF4-FFF2-40B4-BE49-F238E27FC236}">
                  <a16:creationId xmlns:a16="http://schemas.microsoft.com/office/drawing/2014/main" id="{3E972B44-89D4-42F8-807F-698AAE4D15F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87488" y="3781425"/>
              <a:ext cx="1161062" cy="398495"/>
            </a:xfrm>
            <a:prstGeom prst="rect">
              <a:avLst/>
            </a:prstGeom>
            <a:noFill/>
            <a:ln>
              <a:noFill/>
            </a:ln>
          </p:spPr>
        </p:pic>
        <p:pic>
          <p:nvPicPr>
            <p:cNvPr id="165" name="Immagine 164">
              <a:extLst>
                <a:ext uri="{FF2B5EF4-FFF2-40B4-BE49-F238E27FC236}">
                  <a16:creationId xmlns:a16="http://schemas.microsoft.com/office/drawing/2014/main" id="{D85BE486-DF54-4821-B308-F801734ACEA6}"/>
                </a:ext>
              </a:extLst>
            </p:cNvPr>
            <p:cNvPicPr/>
            <p:nvPr/>
          </p:nvPicPr>
          <p:blipFill rotWithShape="1">
            <a:blip r:embed="rId12" cstate="print">
              <a:extLst>
                <a:ext uri="{28A0092B-C50C-407E-A947-70E740481C1C}">
                  <a14:useLocalDpi xmlns:a14="http://schemas.microsoft.com/office/drawing/2010/main" val="0"/>
                </a:ext>
              </a:extLst>
            </a:blip>
            <a:srcRect/>
            <a:stretch/>
          </p:blipFill>
          <p:spPr bwMode="auto">
            <a:xfrm>
              <a:off x="6815763" y="2809875"/>
              <a:ext cx="470862" cy="533712"/>
            </a:xfrm>
            <a:prstGeom prst="rect">
              <a:avLst/>
            </a:prstGeom>
            <a:noFill/>
            <a:ln>
              <a:noFill/>
            </a:ln>
            <a:extLst>
              <a:ext uri="{53640926-AAD7-44D8-BBD7-CCE9431645EC}">
                <a14:shadowObscured xmlns:a14="http://schemas.microsoft.com/office/drawing/2010/main"/>
              </a:ext>
            </a:extLst>
          </p:spPr>
        </p:pic>
        <p:pic>
          <p:nvPicPr>
            <p:cNvPr id="166" name="Immagine 165">
              <a:extLst>
                <a:ext uri="{FF2B5EF4-FFF2-40B4-BE49-F238E27FC236}">
                  <a16:creationId xmlns:a16="http://schemas.microsoft.com/office/drawing/2014/main" id="{040B623A-5840-4891-8257-5CDE306CBD87}"/>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75621" y="1762437"/>
              <a:ext cx="933218" cy="331950"/>
            </a:xfrm>
            <a:prstGeom prst="rect">
              <a:avLst/>
            </a:prstGeom>
            <a:noFill/>
            <a:ln>
              <a:noFill/>
            </a:ln>
          </p:spPr>
        </p:pic>
        <p:pic>
          <p:nvPicPr>
            <p:cNvPr id="167" name="Immagine 166">
              <a:extLst>
                <a:ext uri="{FF2B5EF4-FFF2-40B4-BE49-F238E27FC236}">
                  <a16:creationId xmlns:a16="http://schemas.microsoft.com/office/drawing/2014/main" id="{8E6210E5-E849-4082-8E8B-2FB44B9F6AE1}"/>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6545" y="2745885"/>
              <a:ext cx="540623" cy="473468"/>
            </a:xfrm>
            <a:prstGeom prst="rect">
              <a:avLst/>
            </a:prstGeom>
            <a:noFill/>
            <a:ln>
              <a:noFill/>
            </a:ln>
          </p:spPr>
        </p:pic>
        <p:pic>
          <p:nvPicPr>
            <p:cNvPr id="168" name="Immagine 167">
              <a:extLst>
                <a:ext uri="{FF2B5EF4-FFF2-40B4-BE49-F238E27FC236}">
                  <a16:creationId xmlns:a16="http://schemas.microsoft.com/office/drawing/2014/main" id="{3DE2C529-1C42-4F48-9D05-EB49E8D73A80}"/>
                </a:ext>
              </a:extLst>
            </p:cNvPr>
            <p:cNvPicPr/>
            <p:nvPr/>
          </p:nvPicPr>
          <p:blipFill rotWithShape="1">
            <a:blip r:embed="rId15" cstate="print">
              <a:extLst>
                <a:ext uri="{28A0092B-C50C-407E-A947-70E740481C1C}">
                  <a14:useLocalDpi xmlns:a14="http://schemas.microsoft.com/office/drawing/2010/main" val="0"/>
                </a:ext>
              </a:extLst>
            </a:blip>
            <a:srcRect/>
            <a:stretch/>
          </p:blipFill>
          <p:spPr bwMode="auto">
            <a:xfrm>
              <a:off x="7294720" y="2107108"/>
              <a:ext cx="1399641" cy="398494"/>
            </a:xfrm>
            <a:prstGeom prst="rect">
              <a:avLst/>
            </a:prstGeom>
            <a:noFill/>
            <a:ln>
              <a:noFill/>
            </a:ln>
            <a:extLst>
              <a:ext uri="{53640926-AAD7-44D8-BBD7-CCE9431645EC}">
                <a14:shadowObscured xmlns:a14="http://schemas.microsoft.com/office/drawing/2010/main"/>
              </a:ext>
            </a:extLst>
          </p:spPr>
        </p:pic>
        <p:pic>
          <p:nvPicPr>
            <p:cNvPr id="169" name="Immagine 168">
              <a:extLst>
                <a:ext uri="{FF2B5EF4-FFF2-40B4-BE49-F238E27FC236}">
                  <a16:creationId xmlns:a16="http://schemas.microsoft.com/office/drawing/2014/main" id="{B8E561EA-4662-49D6-A42A-9951162108C9}"/>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7715" y="2924175"/>
              <a:ext cx="669110" cy="574084"/>
            </a:xfrm>
            <a:prstGeom prst="rect">
              <a:avLst/>
            </a:prstGeom>
            <a:noFill/>
            <a:ln>
              <a:noFill/>
            </a:ln>
          </p:spPr>
        </p:pic>
        <p:pic>
          <p:nvPicPr>
            <p:cNvPr id="170" name="Immagine 169">
              <a:extLst>
                <a:ext uri="{FF2B5EF4-FFF2-40B4-BE49-F238E27FC236}">
                  <a16:creationId xmlns:a16="http://schemas.microsoft.com/office/drawing/2014/main" id="{8AE5AAAA-3266-4CD7-AA01-8EAA7EB5FF02}"/>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5416" y="3691053"/>
              <a:ext cx="689325" cy="574084"/>
            </a:xfrm>
            <a:prstGeom prst="rect">
              <a:avLst/>
            </a:prstGeom>
            <a:noFill/>
            <a:ln>
              <a:noFill/>
            </a:ln>
          </p:spPr>
        </p:pic>
        <p:pic>
          <p:nvPicPr>
            <p:cNvPr id="171" name="Immagine 170">
              <a:extLst>
                <a:ext uri="{FF2B5EF4-FFF2-40B4-BE49-F238E27FC236}">
                  <a16:creationId xmlns:a16="http://schemas.microsoft.com/office/drawing/2014/main" id="{388D9862-02F5-4341-A4A5-B603DFF1DEE3}"/>
                </a:ext>
              </a:extLst>
            </p:cNvPr>
            <p:cNvPicPr/>
            <p:nvPr/>
          </p:nvPicPr>
          <p:blipFill rotWithShape="1">
            <a:blip r:embed="rId18" cstate="print">
              <a:extLst>
                <a:ext uri="{28A0092B-C50C-407E-A947-70E740481C1C}">
                  <a14:useLocalDpi xmlns:a14="http://schemas.microsoft.com/office/drawing/2010/main" val="0"/>
                </a:ext>
              </a:extLst>
            </a:blip>
            <a:srcRect b="-525"/>
            <a:stretch/>
          </p:blipFill>
          <p:spPr bwMode="auto">
            <a:xfrm>
              <a:off x="2026757" y="3552775"/>
              <a:ext cx="1158230" cy="400319"/>
            </a:xfrm>
            <a:prstGeom prst="rect">
              <a:avLst/>
            </a:prstGeom>
            <a:noFill/>
            <a:ln>
              <a:noFill/>
            </a:ln>
            <a:extLst>
              <a:ext uri="{53640926-AAD7-44D8-BBD7-CCE9431645EC}">
                <a14:shadowObscured xmlns:a14="http://schemas.microsoft.com/office/drawing/2010/main"/>
              </a:ext>
            </a:extLst>
          </p:spPr>
        </p:pic>
        <p:pic>
          <p:nvPicPr>
            <p:cNvPr id="172" name="Immagine 171">
              <a:extLst>
                <a:ext uri="{FF2B5EF4-FFF2-40B4-BE49-F238E27FC236}">
                  <a16:creationId xmlns:a16="http://schemas.microsoft.com/office/drawing/2014/main" id="{D374DEEA-9D97-49A1-A352-D03136C75B70}"/>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43766" y="4567171"/>
              <a:ext cx="613216" cy="679465"/>
            </a:xfrm>
            <a:prstGeom prst="rect">
              <a:avLst/>
            </a:prstGeom>
            <a:noFill/>
            <a:ln>
              <a:noFill/>
            </a:ln>
          </p:spPr>
        </p:pic>
        <p:pic>
          <p:nvPicPr>
            <p:cNvPr id="173" name="Immagine 172">
              <a:extLst>
                <a:ext uri="{FF2B5EF4-FFF2-40B4-BE49-F238E27FC236}">
                  <a16:creationId xmlns:a16="http://schemas.microsoft.com/office/drawing/2014/main" id="{F63ED7F2-F1EE-4802-A85B-A758D57978CE}"/>
                </a:ext>
              </a:extLst>
            </p:cNvPr>
            <p:cNvPicPr/>
            <p:nvPr/>
          </p:nvPicPr>
          <p:blipFill rotWithShape="1">
            <a:blip r:embed="rId20" cstate="print">
              <a:extLst>
                <a:ext uri="{28A0092B-C50C-407E-A947-70E740481C1C}">
                  <a14:useLocalDpi xmlns:a14="http://schemas.microsoft.com/office/drawing/2010/main" val="0"/>
                </a:ext>
              </a:extLst>
            </a:blip>
            <a:srcRect t="-36649"/>
            <a:stretch/>
          </p:blipFill>
          <p:spPr bwMode="auto">
            <a:xfrm>
              <a:off x="4071416" y="3654518"/>
              <a:ext cx="1070610" cy="533400"/>
            </a:xfrm>
            <a:prstGeom prst="rect">
              <a:avLst/>
            </a:prstGeom>
            <a:noFill/>
            <a:ln>
              <a:noFill/>
            </a:ln>
            <a:extLst>
              <a:ext uri="{53640926-AAD7-44D8-BBD7-CCE9431645EC}">
                <a14:shadowObscured xmlns:a14="http://schemas.microsoft.com/office/drawing/2010/main"/>
              </a:ext>
            </a:extLst>
          </p:spPr>
        </p:pic>
        <p:pic>
          <p:nvPicPr>
            <p:cNvPr id="174" name="Immagine 173">
              <a:extLst>
                <a:ext uri="{FF2B5EF4-FFF2-40B4-BE49-F238E27FC236}">
                  <a16:creationId xmlns:a16="http://schemas.microsoft.com/office/drawing/2014/main" id="{EB65C0F9-62FA-423A-A329-01F40076CECC}"/>
                </a:ext>
              </a:extLst>
            </p:cNvPr>
            <p:cNvPicPr/>
            <p:nvPr/>
          </p:nvPicPr>
          <p:blipFill rotWithShape="1">
            <a:blip r:embed="rId21" cstate="print">
              <a:extLst>
                <a:ext uri="{28A0092B-C50C-407E-A947-70E740481C1C}">
                  <a14:useLocalDpi xmlns:a14="http://schemas.microsoft.com/office/drawing/2010/main" val="0"/>
                </a:ext>
              </a:extLst>
            </a:blip>
            <a:srcRect l="10303" t="11627" r="8292" b="7899"/>
            <a:stretch/>
          </p:blipFill>
          <p:spPr bwMode="auto">
            <a:xfrm>
              <a:off x="5592732" y="2995603"/>
              <a:ext cx="1013453" cy="574045"/>
            </a:xfrm>
            <a:prstGeom prst="rect">
              <a:avLst/>
            </a:prstGeom>
            <a:noFill/>
            <a:ln>
              <a:noFill/>
            </a:ln>
            <a:extLst>
              <a:ext uri="{53640926-AAD7-44D8-BBD7-CCE9431645EC}">
                <a14:shadowObscured xmlns:a14="http://schemas.microsoft.com/office/drawing/2010/main"/>
              </a:ext>
            </a:extLst>
          </p:spPr>
        </p:pic>
        <p:pic>
          <p:nvPicPr>
            <p:cNvPr id="175" name="Immagine 174">
              <a:extLst>
                <a:ext uri="{FF2B5EF4-FFF2-40B4-BE49-F238E27FC236}">
                  <a16:creationId xmlns:a16="http://schemas.microsoft.com/office/drawing/2014/main" id="{6820BCA3-71D3-47C9-9109-3EC90BCE9EA8}"/>
                </a:ext>
              </a:extLs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734301" y="2717258"/>
              <a:ext cx="533100" cy="730394"/>
            </a:xfrm>
            <a:prstGeom prst="rect">
              <a:avLst/>
            </a:prstGeom>
            <a:noFill/>
            <a:ln>
              <a:noFill/>
            </a:ln>
          </p:spPr>
        </p:pic>
        <p:pic>
          <p:nvPicPr>
            <p:cNvPr id="176" name="Immagine 175">
              <a:extLst>
                <a:ext uri="{FF2B5EF4-FFF2-40B4-BE49-F238E27FC236}">
                  <a16:creationId xmlns:a16="http://schemas.microsoft.com/office/drawing/2014/main" id="{1C2F374F-A68E-4F67-A91B-C3622EC4343D}"/>
                </a:ext>
              </a:extLst>
            </p:cNvPr>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58901" y="2828557"/>
              <a:ext cx="931545" cy="372110"/>
            </a:xfrm>
            <a:prstGeom prst="rect">
              <a:avLst/>
            </a:prstGeom>
            <a:noFill/>
            <a:ln>
              <a:noFill/>
            </a:ln>
          </p:spPr>
        </p:pic>
        <p:pic>
          <p:nvPicPr>
            <p:cNvPr id="177" name="Immagine 176">
              <a:extLst>
                <a:ext uri="{FF2B5EF4-FFF2-40B4-BE49-F238E27FC236}">
                  <a16:creationId xmlns:a16="http://schemas.microsoft.com/office/drawing/2014/main" id="{1781EE73-C433-4285-9B2F-7C8815263BB3}"/>
                </a:ext>
              </a:extLst>
            </p:cNvPr>
            <p:cNvPicPr/>
            <p:nvPr/>
          </p:nvPicPr>
          <p:blipFill rotWithShape="1">
            <a:blip r:embed="rId24" cstate="print">
              <a:extLst>
                <a:ext uri="{28A0092B-C50C-407E-A947-70E740481C1C}">
                  <a14:useLocalDpi xmlns:a14="http://schemas.microsoft.com/office/drawing/2010/main" val="0"/>
                </a:ext>
              </a:extLst>
            </a:blip>
            <a:srcRect l="-6470" t="-14364" r="-8843" b="-26693"/>
            <a:stretch/>
          </p:blipFill>
          <p:spPr bwMode="auto">
            <a:xfrm>
              <a:off x="2056333" y="4481169"/>
              <a:ext cx="805136" cy="437516"/>
            </a:xfrm>
            <a:prstGeom prst="rect">
              <a:avLst/>
            </a:prstGeom>
            <a:noFill/>
            <a:ln>
              <a:noFill/>
            </a:ln>
            <a:extLst>
              <a:ext uri="{53640926-AAD7-44D8-BBD7-CCE9431645EC}">
                <a14:shadowObscured xmlns:a14="http://schemas.microsoft.com/office/drawing/2010/main"/>
              </a:ext>
            </a:extLst>
          </p:spPr>
        </p:pic>
        <p:pic>
          <p:nvPicPr>
            <p:cNvPr id="178" name="Immagine 177">
              <a:extLst>
                <a:ext uri="{FF2B5EF4-FFF2-40B4-BE49-F238E27FC236}">
                  <a16:creationId xmlns:a16="http://schemas.microsoft.com/office/drawing/2014/main" id="{14966F3A-BBCA-4683-86AB-274848120A01}"/>
                </a:ext>
              </a:extLst>
            </p:cNvPr>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760419" y="4931054"/>
              <a:ext cx="908008" cy="354462"/>
            </a:xfrm>
            <a:prstGeom prst="rect">
              <a:avLst/>
            </a:prstGeom>
            <a:noFill/>
            <a:ln>
              <a:noFill/>
            </a:ln>
          </p:spPr>
        </p:pic>
        <p:pic>
          <p:nvPicPr>
            <p:cNvPr id="179" name="Immagine 178">
              <a:extLst>
                <a:ext uri="{FF2B5EF4-FFF2-40B4-BE49-F238E27FC236}">
                  <a16:creationId xmlns:a16="http://schemas.microsoft.com/office/drawing/2014/main" id="{B7C33491-C9D0-4F7F-82B5-C8EA3BF5914B}"/>
                </a:ext>
              </a:extLst>
            </p:cNvPr>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184987" y="4049809"/>
              <a:ext cx="581827" cy="369090"/>
            </a:xfrm>
            <a:prstGeom prst="rect">
              <a:avLst/>
            </a:prstGeom>
            <a:noFill/>
            <a:ln>
              <a:noFill/>
            </a:ln>
          </p:spPr>
        </p:pic>
        <p:pic>
          <p:nvPicPr>
            <p:cNvPr id="180" name="Immagine 179">
              <a:extLst>
                <a:ext uri="{FF2B5EF4-FFF2-40B4-BE49-F238E27FC236}">
                  <a16:creationId xmlns:a16="http://schemas.microsoft.com/office/drawing/2014/main" id="{699370E8-91AE-4D91-B524-913F3C8362B4}"/>
                </a:ext>
              </a:extLst>
            </p:cNvPr>
            <p:cNvPicPr/>
            <p:nvPr/>
          </p:nvPicPr>
          <p:blipFill rotWithShape="1">
            <a:blip r:embed="rId27" cstate="print">
              <a:extLst>
                <a:ext uri="{28A0092B-C50C-407E-A947-70E740481C1C}">
                  <a14:useLocalDpi xmlns:a14="http://schemas.microsoft.com/office/drawing/2010/main" val="0"/>
                </a:ext>
              </a:extLst>
            </a:blip>
            <a:srcRect/>
            <a:stretch/>
          </p:blipFill>
          <p:spPr bwMode="auto">
            <a:xfrm>
              <a:off x="5255719" y="4115348"/>
              <a:ext cx="922752" cy="505387"/>
            </a:xfrm>
            <a:prstGeom prst="rect">
              <a:avLst/>
            </a:prstGeom>
            <a:noFill/>
            <a:ln>
              <a:noFill/>
            </a:ln>
            <a:extLst>
              <a:ext uri="{53640926-AAD7-44D8-BBD7-CCE9431645EC}">
                <a14:shadowObscured xmlns:a14="http://schemas.microsoft.com/office/drawing/2010/main"/>
              </a:ext>
            </a:extLst>
          </p:spPr>
        </p:pic>
        <p:pic>
          <p:nvPicPr>
            <p:cNvPr id="181" name="Immagine 180">
              <a:extLst>
                <a:ext uri="{FF2B5EF4-FFF2-40B4-BE49-F238E27FC236}">
                  <a16:creationId xmlns:a16="http://schemas.microsoft.com/office/drawing/2014/main" id="{C9500430-FFFE-4FB9-A791-37E41B9A56F7}"/>
                </a:ext>
              </a:extLst>
            </p:cNvPr>
            <p:cNvPicPr/>
            <p:nvPr/>
          </p:nvPicPr>
          <p:blipFill rotWithShape="1">
            <a:blip r:embed="rId28" cstate="print">
              <a:extLst>
                <a:ext uri="{28A0092B-C50C-407E-A947-70E740481C1C}">
                  <a14:useLocalDpi xmlns:a14="http://schemas.microsoft.com/office/drawing/2010/main" val="0"/>
                </a:ext>
              </a:extLst>
            </a:blip>
            <a:srcRect b="-27342"/>
            <a:stretch/>
          </p:blipFill>
          <p:spPr bwMode="auto">
            <a:xfrm>
              <a:off x="7080981" y="4452061"/>
              <a:ext cx="1229562" cy="364888"/>
            </a:xfrm>
            <a:prstGeom prst="rect">
              <a:avLst/>
            </a:prstGeom>
            <a:noFill/>
            <a:ln>
              <a:noFill/>
            </a:ln>
            <a:extLst>
              <a:ext uri="{53640926-AAD7-44D8-BBD7-CCE9431645EC}">
                <a14:shadowObscured xmlns:a14="http://schemas.microsoft.com/office/drawing/2010/main"/>
              </a:ext>
            </a:extLst>
          </p:spPr>
        </p:pic>
        <p:pic>
          <p:nvPicPr>
            <p:cNvPr id="182" name="Immagine 181">
              <a:extLst>
                <a:ext uri="{FF2B5EF4-FFF2-40B4-BE49-F238E27FC236}">
                  <a16:creationId xmlns:a16="http://schemas.microsoft.com/office/drawing/2014/main" id="{07CE7946-D4C5-422A-8BD5-E38C41AA389E}"/>
                </a:ext>
              </a:extLst>
            </p:cNvPr>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301245" y="4222198"/>
              <a:ext cx="589280" cy="638794"/>
            </a:xfrm>
            <a:prstGeom prst="rect">
              <a:avLst/>
            </a:prstGeom>
            <a:noFill/>
            <a:ln>
              <a:noFill/>
            </a:ln>
          </p:spPr>
        </p:pic>
        <p:pic>
          <p:nvPicPr>
            <p:cNvPr id="183" name="Immagine 182">
              <a:extLst>
                <a:ext uri="{FF2B5EF4-FFF2-40B4-BE49-F238E27FC236}">
                  <a16:creationId xmlns:a16="http://schemas.microsoft.com/office/drawing/2014/main" id="{31598A49-4639-41A2-955D-0725493C4878}"/>
                </a:ext>
              </a:extLst>
            </p:cNvPr>
            <p:cNvPicPr/>
            <p:nvPr/>
          </p:nvPicPr>
          <p:blipFill>
            <a:blip r:embed="rId30" cstate="print">
              <a:extLst>
                <a:ext uri="{28A0092B-C50C-407E-A947-70E740481C1C}">
                  <a14:useLocalDpi xmlns:a14="http://schemas.microsoft.com/office/drawing/2010/main" val="0"/>
                </a:ext>
              </a:extLst>
            </a:blip>
            <a:srcRect/>
            <a:stretch/>
          </p:blipFill>
          <p:spPr bwMode="auto">
            <a:xfrm>
              <a:off x="5008283" y="4872678"/>
              <a:ext cx="2000556" cy="411215"/>
            </a:xfrm>
            <a:prstGeom prst="rect">
              <a:avLst/>
            </a:prstGeom>
            <a:noFill/>
            <a:ln>
              <a:noFill/>
            </a:ln>
          </p:spPr>
        </p:pic>
        <p:pic>
          <p:nvPicPr>
            <p:cNvPr id="184" name="Immagine 183">
              <a:extLst>
                <a:ext uri="{FF2B5EF4-FFF2-40B4-BE49-F238E27FC236}">
                  <a16:creationId xmlns:a16="http://schemas.microsoft.com/office/drawing/2014/main" id="{87D5F2A2-C19E-46F5-9C15-30DCE78C3596}"/>
                </a:ext>
              </a:extLst>
            </p:cNvPr>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538778" y="1199484"/>
              <a:ext cx="680493" cy="660242"/>
            </a:xfrm>
            <a:prstGeom prst="rect">
              <a:avLst/>
            </a:prstGeom>
            <a:noFill/>
            <a:ln>
              <a:noFill/>
            </a:ln>
          </p:spPr>
        </p:pic>
        <p:pic>
          <p:nvPicPr>
            <p:cNvPr id="185" name="Immagine 184">
              <a:extLst>
                <a:ext uri="{FF2B5EF4-FFF2-40B4-BE49-F238E27FC236}">
                  <a16:creationId xmlns:a16="http://schemas.microsoft.com/office/drawing/2014/main" id="{508248BB-8DFF-4B1C-88E0-6A1843C9EA65}"/>
                </a:ext>
              </a:extLst>
            </p:cNvPr>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516657" y="3765985"/>
              <a:ext cx="998693" cy="430682"/>
            </a:xfrm>
            <a:prstGeom prst="rect">
              <a:avLst/>
            </a:prstGeom>
            <a:noFill/>
            <a:ln>
              <a:noFill/>
            </a:ln>
          </p:spPr>
        </p:pic>
      </p:grpSp>
    </p:spTree>
    <p:extLst>
      <p:ext uri="{BB962C8B-B14F-4D97-AF65-F5344CB8AC3E}">
        <p14:creationId xmlns:p14="http://schemas.microsoft.com/office/powerpoint/2010/main" val="410932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dirty="0"/>
              <a:t>T7.1  Dissemination Plan – Key messages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pPr/>
              <a:t>5</a:t>
            </a:fld>
            <a:endParaRPr lang="en-US"/>
          </a:p>
        </p:txBody>
      </p:sp>
      <p:pic>
        <p:nvPicPr>
          <p:cNvPr id="2" name="Picture 2"/>
          <p:cNvPicPr>
            <a:picLocks noChangeAspect="1" noChangeArrowheads="1"/>
          </p:cNvPicPr>
          <p:nvPr/>
        </p:nvPicPr>
        <p:blipFill>
          <a:blip r:embed="rId3" cstate="print"/>
          <a:srcRect l="23750" t="23148" r="21979" b="21667"/>
          <a:stretch>
            <a:fillRect/>
          </a:stretch>
        </p:blipFill>
        <p:spPr bwMode="auto">
          <a:xfrm>
            <a:off x="698500" y="893826"/>
            <a:ext cx="8864600" cy="507034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29663" t="21723" r="27612" b="46341"/>
          <a:stretch>
            <a:fillRect/>
          </a:stretch>
        </p:blipFill>
        <p:spPr bwMode="auto">
          <a:xfrm>
            <a:off x="1783307" y="1788079"/>
            <a:ext cx="10064612" cy="4231721"/>
          </a:xfrm>
          <a:prstGeom prst="rect">
            <a:avLst/>
          </a:prstGeom>
          <a:noFill/>
          <a:ln w="9525">
            <a:noFill/>
            <a:miter lim="800000"/>
            <a:headEnd/>
            <a:tailEnd/>
          </a:ln>
        </p:spPr>
      </p:pic>
    </p:spTree>
    <p:extLst>
      <p:ext uri="{BB962C8B-B14F-4D97-AF65-F5344CB8AC3E}">
        <p14:creationId xmlns:p14="http://schemas.microsoft.com/office/powerpoint/2010/main" val="414428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sz="2600" dirty="0"/>
              <a:t>T7.1  Dissemination Plan – Communication tools and target groups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pPr/>
              <a:t>6</a:t>
            </a:fld>
            <a:endParaRPr lang="en-US"/>
          </a:p>
        </p:txBody>
      </p:sp>
      <p:pic>
        <p:nvPicPr>
          <p:cNvPr id="2050" name="Picture 2"/>
          <p:cNvPicPr>
            <a:picLocks noGrp="1" noChangeAspect="1" noChangeArrowheads="1"/>
          </p:cNvPicPr>
          <p:nvPr>
            <p:ph idx="1"/>
          </p:nvPr>
        </p:nvPicPr>
        <p:blipFill>
          <a:blip r:embed="rId3" cstate="print"/>
          <a:srcRect l="30914" t="21897" r="29445" b="16188"/>
          <a:stretch>
            <a:fillRect/>
          </a:stretch>
        </p:blipFill>
        <p:spPr bwMode="auto">
          <a:xfrm>
            <a:off x="2880189" y="1176349"/>
            <a:ext cx="5794625" cy="5090886"/>
          </a:xfrm>
          <a:prstGeom prst="rect">
            <a:avLst/>
          </a:prstGeom>
          <a:noFill/>
          <a:ln w="9525">
            <a:noFill/>
            <a:miter lim="800000"/>
            <a:headEnd/>
            <a:tailEnd/>
          </a:ln>
        </p:spPr>
      </p:pic>
      <p:sp>
        <p:nvSpPr>
          <p:cNvPr id="9" name="Θέση περιεχομένου 7"/>
          <p:cNvSpPr txBox="1">
            <a:spLocks/>
          </p:cNvSpPr>
          <p:nvPr/>
        </p:nvSpPr>
        <p:spPr>
          <a:xfrm>
            <a:off x="838200" y="881150"/>
            <a:ext cx="10515600" cy="5641570"/>
          </a:xfrm>
          <a:prstGeom prst="rect">
            <a:avLst/>
          </a:prstGeom>
        </p:spPr>
        <p:txBody>
          <a:bodyPr/>
          <a:lstStyle/>
          <a:p>
            <a:pPr algn="just">
              <a:lnSpc>
                <a:spcPct val="90000"/>
              </a:lnSpc>
              <a:spcBef>
                <a:spcPts val="1000"/>
              </a:spcBef>
            </a:pPr>
            <a:r>
              <a:rPr kumimoji="0" lang="de-AT"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Figure</a:t>
            </a:r>
            <a:r>
              <a:rPr kumimoji="0" lang="de-AT"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1</a:t>
            </a:r>
            <a:r>
              <a:rPr lang="en-US" sz="2000" dirty="0">
                <a:latin typeface="Arial" panose="020B0604020202020204" pitchFamily="34" charset="0"/>
                <a:cs typeface="Arial" panose="020B0604020202020204" pitchFamily="34" charset="0"/>
              </a:rPr>
              <a:t> maps target groups against the communication tools described below. </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4285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n-US" sz="2600" dirty="0"/>
              <a:t>T7.1  Dissemination Plan – Communication tools and partners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pPr/>
              <a:t>7</a:t>
            </a:fld>
            <a:endParaRPr lang="en-US"/>
          </a:p>
        </p:txBody>
      </p:sp>
      <p:pic>
        <p:nvPicPr>
          <p:cNvPr id="3074" name="Picture 2"/>
          <p:cNvPicPr>
            <a:picLocks noChangeAspect="1" noChangeArrowheads="1"/>
          </p:cNvPicPr>
          <p:nvPr/>
        </p:nvPicPr>
        <p:blipFill>
          <a:blip r:embed="rId3" cstate="print"/>
          <a:srcRect l="15421" t="22022" r="59140" b="10712"/>
          <a:stretch>
            <a:fillRect/>
          </a:stretch>
        </p:blipFill>
        <p:spPr bwMode="auto">
          <a:xfrm rot="5400000">
            <a:off x="3232011" y="-456414"/>
            <a:ext cx="5315303" cy="7905969"/>
          </a:xfrm>
          <a:prstGeom prst="rect">
            <a:avLst/>
          </a:prstGeom>
          <a:noFill/>
          <a:ln w="9525">
            <a:noFill/>
            <a:miter lim="800000"/>
            <a:headEnd/>
            <a:tailEnd/>
          </a:ln>
        </p:spPr>
      </p:pic>
    </p:spTree>
    <p:extLst>
      <p:ext uri="{BB962C8B-B14F-4D97-AF65-F5344CB8AC3E}">
        <p14:creationId xmlns:p14="http://schemas.microsoft.com/office/powerpoint/2010/main" val="414428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838200" y="248749"/>
            <a:ext cx="11162016" cy="540960"/>
          </a:xfrm>
        </p:spPr>
        <p:txBody>
          <a:bodyPr/>
          <a:lstStyle/>
          <a:p>
            <a:r>
              <a:rPr lang="en-US" sz="2600" dirty="0"/>
              <a:t>T7.1  Dissemination Plan – Guidelines for communicating project results</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pPr/>
              <a:t>8</a:t>
            </a:fld>
            <a:endParaRPr lang="en-US"/>
          </a:p>
        </p:txBody>
      </p:sp>
      <p:pic>
        <p:nvPicPr>
          <p:cNvPr id="2050" name="Picture 2"/>
          <p:cNvPicPr>
            <a:picLocks noChangeAspect="1" noChangeArrowheads="1"/>
          </p:cNvPicPr>
          <p:nvPr/>
        </p:nvPicPr>
        <p:blipFill>
          <a:blip r:embed="rId3" cstate="print"/>
          <a:srcRect l="22812" t="27778" r="20521" b="37592"/>
          <a:stretch>
            <a:fillRect/>
          </a:stretch>
        </p:blipFill>
        <p:spPr bwMode="auto">
          <a:xfrm>
            <a:off x="635000" y="1158081"/>
            <a:ext cx="10922000" cy="3754438"/>
          </a:xfrm>
          <a:prstGeom prst="rect">
            <a:avLst/>
          </a:prstGeom>
          <a:noFill/>
          <a:ln w="9525">
            <a:noFill/>
            <a:miter lim="800000"/>
            <a:headEnd/>
            <a:tailEnd/>
          </a:ln>
        </p:spPr>
      </p:pic>
    </p:spTree>
    <p:extLst>
      <p:ext uri="{BB962C8B-B14F-4D97-AF65-F5344CB8AC3E}">
        <p14:creationId xmlns:p14="http://schemas.microsoft.com/office/powerpoint/2010/main" val="414428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838200" y="248749"/>
            <a:ext cx="11162016" cy="540960"/>
          </a:xfrm>
        </p:spPr>
        <p:txBody>
          <a:bodyPr/>
          <a:lstStyle/>
          <a:p>
            <a:r>
              <a:rPr lang="en-US" sz="2600" dirty="0"/>
              <a:t>T7.1  Dissemination Plan – Surveillance actions (1)</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pPr/>
              <a:t>9</a:t>
            </a:fld>
            <a:endParaRPr lang="en-US"/>
          </a:p>
        </p:txBody>
      </p:sp>
      <p:pic>
        <p:nvPicPr>
          <p:cNvPr id="5123" name="Picture 3"/>
          <p:cNvPicPr>
            <a:picLocks noChangeAspect="1" noChangeArrowheads="1"/>
          </p:cNvPicPr>
          <p:nvPr/>
        </p:nvPicPr>
        <p:blipFill>
          <a:blip r:embed="rId3" cstate="print"/>
          <a:srcRect/>
          <a:stretch>
            <a:fillRect/>
          </a:stretch>
        </p:blipFill>
        <p:spPr bwMode="auto">
          <a:xfrm>
            <a:off x="1648700" y="1767645"/>
            <a:ext cx="7592602" cy="4270839"/>
          </a:xfrm>
          <a:prstGeom prst="rect">
            <a:avLst/>
          </a:prstGeom>
          <a:noFill/>
          <a:ln w="9525">
            <a:noFill/>
            <a:miter lim="800000"/>
            <a:headEnd/>
            <a:tailEnd/>
          </a:ln>
        </p:spPr>
      </p:pic>
      <p:sp>
        <p:nvSpPr>
          <p:cNvPr id="8" name="Θέση περιεχομένου 7"/>
          <p:cNvSpPr txBox="1">
            <a:spLocks/>
          </p:cNvSpPr>
          <p:nvPr/>
        </p:nvSpPr>
        <p:spPr>
          <a:xfrm>
            <a:off x="421724" y="1041890"/>
            <a:ext cx="10972316" cy="304025"/>
          </a:xfrm>
          <a:prstGeom prst="rect">
            <a:avLst/>
          </a:prstGeom>
          <a:solidFill>
            <a:schemeClr val="bg1"/>
          </a:solidFill>
        </p:spPr>
        <p:txBody>
          <a:bodyPr/>
          <a:lstStyle/>
          <a:p>
            <a:pPr>
              <a:lnSpc>
                <a:spcPct val="90000"/>
              </a:lnSpc>
              <a:spcBef>
                <a:spcPts val="1000"/>
              </a:spcBef>
              <a:buFont typeface="Arial" pitchFamily="34" charset="0"/>
              <a:buChar char="•"/>
            </a:pPr>
            <a:r>
              <a:rPr kumimoji="0" lang="de-AT"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Global </a:t>
            </a:r>
            <a:r>
              <a:rPr kumimoji="0" lang="de-AT" sz="20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dissemination</a:t>
            </a:r>
            <a:r>
              <a:rPr kumimoji="0" lang="de-AT" sz="20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de-AT" sz="2000" b="0" i="0" u="none" strike="noStrike" kern="1200" cap="none" spc="0" normalizeH="0" noProof="0" dirty="0" err="1">
                <a:ln>
                  <a:noFill/>
                </a:ln>
                <a:solidFill>
                  <a:schemeClr val="tx1"/>
                </a:solidFill>
                <a:effectLst/>
                <a:uLnTx/>
                <a:uFillTx/>
                <a:latin typeface="Arial" panose="020B0604020202020204" pitchFamily="34" charset="0"/>
                <a:ea typeface="+mn-ea"/>
                <a:cs typeface="Arial" panose="020B0604020202020204" pitchFamily="34" charset="0"/>
              </a:rPr>
              <a:t>report</a:t>
            </a:r>
            <a:br>
              <a:rPr kumimoji="0" lang="de-AT" sz="20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de-AT" sz="20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a:t>
            </a:r>
            <a:r>
              <a:rPr lang="en-GB" sz="2000" dirty="0">
                <a:hlinkClick r:id="rId4"/>
              </a:rPr>
              <a:t>https://drive.google.com/file/d/14b9k2-4Y8dLpMDcj96kjVGMneQS8Aijm/view?usp=sharing</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4285394"/>
      </p:ext>
    </p:extLst>
  </p:cSld>
  <p:clrMapOvr>
    <a:masterClrMapping/>
  </p:clrMapOvr>
</p:sld>
</file>

<file path=ppt/theme/theme1.xml><?xml version="1.0" encoding="utf-8"?>
<a:theme xmlns:a="http://schemas.openxmlformats.org/drawingml/2006/main" name="CoLLaboratE-ThemeNew">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aboratE-ThemeNew" id="{AD441D31-B38D-4F89-B57E-CC0212D26925}" vid="{A4654D39-5463-4B11-90A2-3C333BBC587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TotalTime>
  <Words>1344</Words>
  <Application>Microsoft Office PowerPoint</Application>
  <PresentationFormat>Grand écran</PresentationFormat>
  <Paragraphs>215</Paragraphs>
  <Slides>41</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41</vt:i4>
      </vt:variant>
    </vt:vector>
  </HeadingPairs>
  <TitlesOfParts>
    <vt:vector size="48" baseType="lpstr">
      <vt:lpstr>Arial</vt:lpstr>
      <vt:lpstr>Bahnschrift Light Condensed</vt:lpstr>
      <vt:lpstr>Calibri</vt:lpstr>
      <vt:lpstr>Times New Roman</vt:lpstr>
      <vt:lpstr>Trebuchet MS</vt:lpstr>
      <vt:lpstr>Wingdings</vt:lpstr>
      <vt:lpstr>CoLLaboratE-ThemeNew</vt:lpstr>
      <vt:lpstr>WP7 – Dissemination and Communication</vt:lpstr>
      <vt:lpstr> WP7 Info </vt:lpstr>
      <vt:lpstr>T7.1 Dissemination plan </vt:lpstr>
      <vt:lpstr>T7.1  Dissemination Plan</vt:lpstr>
      <vt:lpstr>T7.1  Dissemination Plan – Key messages</vt:lpstr>
      <vt:lpstr>T7.1  Dissemination Plan – Communication tools and target groups</vt:lpstr>
      <vt:lpstr>T7.1  Dissemination Plan – Communication tools and partners</vt:lpstr>
      <vt:lpstr>T7.1  Dissemination Plan – Guidelines for communicating project results</vt:lpstr>
      <vt:lpstr>T7.1  Dissemination Plan – Surveillance actions (1)</vt:lpstr>
      <vt:lpstr>T7.1  Dissemination Plan – Surveillance actions (2 + 3)</vt:lpstr>
      <vt:lpstr>T7.1  Dissemination Plan – Appendix I</vt:lpstr>
      <vt:lpstr>T7.1  Dissemination Plan – Appendix II</vt:lpstr>
      <vt:lpstr>T 7.2 Communication and Dissemination Campaign</vt:lpstr>
      <vt:lpstr>WP7 – task 7.2 </vt:lpstr>
      <vt:lpstr>COMMUNICATION MATERIAL</vt:lpstr>
      <vt:lpstr>COMMUNICATION MATERIAL</vt:lpstr>
      <vt:lpstr>COMMUNICATION MATERIAL</vt:lpstr>
      <vt:lpstr>COMMUNICATION MATERIAL</vt:lpstr>
      <vt:lpstr>COMMUNICATION MATERIAL</vt:lpstr>
      <vt:lpstr>COMMUNICATION MATERIAL</vt:lpstr>
      <vt:lpstr>ARTICLES AND PRESS RELEASES</vt:lpstr>
      <vt:lpstr>ARTICLES AND PRESS RELEASES</vt:lpstr>
      <vt:lpstr>ARTICLES AND PRESS RELEASES</vt:lpstr>
      <vt:lpstr>ARTICLES AND PRESS RELEASES</vt:lpstr>
      <vt:lpstr>PROJECT PRESENTATIONS</vt:lpstr>
      <vt:lpstr>PROJECT PRESENTATIONS</vt:lpstr>
      <vt:lpstr>PROJECT PRESENTATIONS</vt:lpstr>
      <vt:lpstr>PROJECT PRESENTATIONS</vt:lpstr>
      <vt:lpstr>SOCIAL NETWORKS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NEXT ACTIVITIES  </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WP1 - Project Management</dc:title>
  <dc:creator>Fotis Dimeas</dc:creator>
  <cp:lastModifiedBy>G.CORNUAU</cp:lastModifiedBy>
  <cp:revision>167</cp:revision>
  <dcterms:created xsi:type="dcterms:W3CDTF">2018-10-15T13:11:22Z</dcterms:created>
  <dcterms:modified xsi:type="dcterms:W3CDTF">2021-03-17T08:47:13Z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pal.johan.from@nmbu.no</vt:lpwstr>
  </property>
  <property fmtid="{D5CDD505-2E9C-101B-9397-08002B2CF9AE}" pid="5" name="MSIP_Label_d0484126-3486-41a9-802e-7f1e2277276c_SetDate">
    <vt:lpwstr>2020-01-11T12:05:33.3131731Z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ActionId">
    <vt:lpwstr>d4a85e94-51e7-46ba-8cf1-49bfd1a7a6de</vt:lpwstr>
  </property>
  <property fmtid="{D5CDD505-2E9C-101B-9397-08002B2CF9AE}" pid="9" name="MSIP_Label_d0484126-3486-41a9-802e-7f1e2277276c_Extended_MSFT_Method">
    <vt:lpwstr>Automatic</vt:lpwstr>
  </property>
  <property fmtid="{D5CDD505-2E9C-101B-9397-08002B2CF9AE}" pid="10" name="Sensitivity">
    <vt:lpwstr>Internal</vt:lpwstr>
  </property>
</Properties>
</file>