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61" r:id="rId3"/>
    <p:sldId id="286" r:id="rId4"/>
    <p:sldId id="289" r:id="rId5"/>
    <p:sldId id="290" r:id="rId6"/>
    <p:sldId id="292" r:id="rId7"/>
    <p:sldId id="293" r:id="rId8"/>
    <p:sldId id="294" r:id="rId9"/>
    <p:sldId id="295" r:id="rId10"/>
    <p:sldId id="296" r:id="rId11"/>
    <p:sldId id="297" r:id="rId12"/>
    <p:sldId id="298" r:id="rId13"/>
    <p:sldId id="299" r:id="rId14"/>
    <p:sldId id="300" r:id="rId15"/>
    <p:sldId id="301" r:id="rId16"/>
    <p:sldId id="302" r:id="rId17"/>
    <p:sldId id="303" r:id="rId18"/>
    <p:sldId id="291" r:id="rId19"/>
    <p:sldId id="306" r:id="rId20"/>
    <p:sldId id="308" r:id="rId21"/>
    <p:sldId id="307" r:id="rId22"/>
    <p:sldId id="304" r:id="rId23"/>
    <p:sldId id="305" r:id="rId24"/>
    <p:sldId id="309" r:id="rId25"/>
    <p:sldId id="310" r:id="rId26"/>
    <p:sldId id="311" r:id="rId27"/>
    <p:sldId id="312" r:id="rId28"/>
    <p:sldId id="313"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033"/>
    <a:srgbClr val="8C5C16"/>
    <a:srgbClr val="2A8ECE"/>
    <a:srgbClr val="2B8ECE"/>
    <a:srgbClr val="2B8FCE"/>
    <a:srgbClr val="87CDD1"/>
    <a:srgbClr val="304A89"/>
    <a:srgbClr val="2C8FCE"/>
    <a:srgbClr val="344F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4660"/>
  </p:normalViewPr>
  <p:slideViewPr>
    <p:cSldViewPr snapToGrid="0">
      <p:cViewPr varScale="1">
        <p:scale>
          <a:sx n="62" d="100"/>
          <a:sy n="62" d="100"/>
        </p:scale>
        <p:origin x="148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3/17/2021</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‹Nº›</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a:t>
            </a:fld>
            <a:endParaRPr lang="en-US"/>
          </a:p>
        </p:txBody>
      </p:sp>
    </p:spTree>
    <p:extLst>
      <p:ext uri="{BB962C8B-B14F-4D97-AF65-F5344CB8AC3E}">
        <p14:creationId xmlns:p14="http://schemas.microsoft.com/office/powerpoint/2010/main" val="1391599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706582" y="2136070"/>
            <a:ext cx="7772400" cy="699626"/>
          </a:xfrm>
          <a:prstGeom prst="rect">
            <a:avLst/>
          </a:prstGeom>
        </p:spPr>
        <p:txBody>
          <a:bodyPr anchor="t">
            <a:normAutofit/>
          </a:bodyPr>
          <a:lstStyle>
            <a:lvl1pPr algn="ctr">
              <a:defRPr sz="4000">
                <a:solidFill>
                  <a:srgbClr val="2C8FCE"/>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id="{9640C764-0693-4692-88CD-79560008EF3B}"/>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6376695" y="602951"/>
            <a:ext cx="2525406" cy="720462"/>
          </a:xfrm>
          <a:prstGeom prst="rect">
            <a:avLst/>
          </a:prstGeom>
          <a:noFill/>
        </p:spPr>
      </p:pic>
      <p:grpSp>
        <p:nvGrpSpPr>
          <p:cNvPr id="10" name="Gruppo 9">
            <a:extLst>
              <a:ext uri="{FF2B5EF4-FFF2-40B4-BE49-F238E27FC236}">
                <a16:creationId xmlns:a16="http://schemas.microsoft.com/office/drawing/2014/main" id="{02C40B21-B539-4F12-961A-C154654FD5BB}"/>
              </a:ext>
            </a:extLst>
          </p:cNvPr>
          <p:cNvGrpSpPr/>
          <p:nvPr userDrawn="1"/>
        </p:nvGrpSpPr>
        <p:grpSpPr>
          <a:xfrm>
            <a:off x="0" y="6236599"/>
            <a:ext cx="9143999" cy="635256"/>
            <a:chOff x="0" y="5126182"/>
            <a:chExt cx="12192000" cy="670976"/>
          </a:xfrm>
        </p:grpSpPr>
        <p:sp>
          <p:nvSpPr>
            <p:cNvPr id="11" name="Rettangolo 10">
              <a:extLst>
                <a:ext uri="{FF2B5EF4-FFF2-40B4-BE49-F238E27FC236}">
                  <a16:creationId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2" name="Immagine 11">
              <a:extLst>
                <a:ext uri="{FF2B5EF4-FFF2-40B4-BE49-F238E27FC236}">
                  <a16:creationId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241899" y="139392"/>
            <a:ext cx="1818825"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rgbClr val="2B8ECE"/>
                </a:solidFill>
              </a:defRPr>
            </a:lvl1pPr>
          </a:lstStyle>
          <a:p>
            <a:r>
              <a:rPr lang="en-US" dirty="0"/>
              <a:t>Click to edit Master title style</a:t>
            </a:r>
          </a:p>
        </p:txBody>
      </p:sp>
      <p:sp>
        <p:nvSpPr>
          <p:cNvPr id="3" name="Content Placeholder 2"/>
          <p:cNvSpPr>
            <a:spLocks noGrp="1"/>
          </p:cNvSpPr>
          <p:nvPr>
            <p:ph idx="1"/>
          </p:nvPr>
        </p:nvSpPr>
        <p:spPr>
          <a:xfrm>
            <a:off x="628650" y="881150"/>
            <a:ext cx="78867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95793" y="6614616"/>
            <a:ext cx="2057400" cy="231648"/>
          </a:xfrm>
        </p:spPr>
        <p:txBody>
          <a:bodyPr/>
          <a:lstStyle>
            <a:lvl1pPr>
              <a:defRPr>
                <a:solidFill>
                  <a:schemeClr val="tx1"/>
                </a:solidFill>
              </a:defRPr>
            </a:lvl1pPr>
          </a:lstStyle>
          <a:p>
            <a:fld id="{C94A9C6C-1472-49E2-A08D-475DB4E3CBD3}" type="slidenum">
              <a:rPr lang="en-US" smtClean="0"/>
              <a:pPr/>
              <a:t>‹Nº›</a:t>
            </a:fld>
            <a:endParaRPr lang="en-US" dirty="0"/>
          </a:p>
        </p:txBody>
      </p:sp>
      <p:cxnSp>
        <p:nvCxnSpPr>
          <p:cNvPr id="7" name="Ευθεία γραμμή σύνδεσης 6"/>
          <p:cNvCxnSpPr/>
          <p:nvPr/>
        </p:nvCxnSpPr>
        <p:spPr>
          <a:xfrm>
            <a:off x="628650" y="702148"/>
            <a:ext cx="7886700" cy="0"/>
          </a:xfrm>
          <a:prstGeom prst="line">
            <a:avLst/>
          </a:prstGeom>
          <a:ln w="28575">
            <a:solidFill>
              <a:srgbClr val="2A8ECE"/>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21D46DD2-AB32-4FC0-B24C-6DE6102BB473}"/>
              </a:ext>
            </a:extLst>
          </p:cNvPr>
          <p:cNvGrpSpPr/>
          <p:nvPr userDrawn="1"/>
        </p:nvGrpSpPr>
        <p:grpSpPr>
          <a:xfrm>
            <a:off x="-1" y="6318703"/>
            <a:ext cx="8728365" cy="540960"/>
            <a:chOff x="0" y="5126182"/>
            <a:chExt cx="11819413" cy="670976"/>
          </a:xfrm>
        </p:grpSpPr>
        <p:sp>
          <p:nvSpPr>
            <p:cNvPr id="9" name="Rettangolo 8">
              <a:extLst>
                <a:ext uri="{FF2B5EF4-FFF2-40B4-BE49-F238E27FC236}">
                  <a16:creationId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0" name="Immagine 9">
              <a:extLst>
                <a:ext uri="{FF2B5EF4-FFF2-40B4-BE49-F238E27FC236}">
                  <a16:creationId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normAutofit/>
          </a:bodyPr>
          <a:lstStyle>
            <a:lvl1pPr>
              <a:defRPr sz="4000">
                <a:solidFill>
                  <a:srgbClr val="2A8ECE"/>
                </a:solidFill>
              </a:defRPr>
            </a:lvl1pPr>
          </a:lstStyle>
          <a:p>
            <a:r>
              <a:rPr lang="en-US" dirty="0"/>
              <a:t>Click to edit Master title style</a:t>
            </a:r>
          </a:p>
        </p:txBody>
      </p:sp>
      <p:sp>
        <p:nvSpPr>
          <p:cNvPr id="4" name="Date Placeholder 3"/>
          <p:cNvSpPr>
            <a:spLocks noGrp="1"/>
          </p:cNvSpPr>
          <p:nvPr>
            <p:ph type="dt" sz="half" idx="10"/>
          </p:nvPr>
        </p:nvSpPr>
        <p:spPr>
          <a:xfrm>
            <a:off x="0" y="6483649"/>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‹Nº›</a:t>
            </a:fld>
            <a:endParaRPr lang="en-US" dirty="0"/>
          </a:p>
        </p:txBody>
      </p:sp>
      <p:grpSp>
        <p:nvGrpSpPr>
          <p:cNvPr id="17" name="Gruppo 16">
            <a:extLst>
              <a:ext uri="{FF2B5EF4-FFF2-40B4-BE49-F238E27FC236}">
                <a16:creationId xmlns:a16="http://schemas.microsoft.com/office/drawing/2014/main" id="{6CA81CF2-B7CD-4ED7-9B9F-3BCC1910A869}"/>
              </a:ext>
            </a:extLst>
          </p:cNvPr>
          <p:cNvGrpSpPr/>
          <p:nvPr userDrawn="1"/>
        </p:nvGrpSpPr>
        <p:grpSpPr>
          <a:xfrm>
            <a:off x="-1" y="6318703"/>
            <a:ext cx="8728365" cy="540960"/>
            <a:chOff x="0" y="5126182"/>
            <a:chExt cx="11819413" cy="670976"/>
          </a:xfrm>
        </p:grpSpPr>
        <p:sp>
          <p:nvSpPr>
            <p:cNvPr id="18" name="Rettangolo 17">
              <a:extLst>
                <a:ext uri="{FF2B5EF4-FFF2-40B4-BE49-F238E27FC236}">
                  <a16:creationId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9" name="Immagine 18">
              <a:extLst>
                <a:ext uri="{FF2B5EF4-FFF2-40B4-BE49-F238E27FC236}">
                  <a16:creationId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3829" y="6614160"/>
            <a:ext cx="2057400" cy="231648"/>
          </a:xfrm>
        </p:spPr>
        <p:txBody>
          <a:bodyPr/>
          <a:lstStyle>
            <a:lvl1pPr>
              <a:defRPr>
                <a:solidFill>
                  <a:schemeClr val="tx1"/>
                </a:solidFill>
              </a:defRPr>
            </a:lvl1pPr>
          </a:lstStyle>
          <a:p>
            <a:fld id="{C94A9C6C-1472-49E2-A08D-475DB4E3CBD3}" type="slidenum">
              <a:rPr lang="en-US" smtClean="0"/>
              <a:pPr/>
              <a:t>‹Nº›</a:t>
            </a:fld>
            <a:endParaRPr lang="en-US" dirty="0"/>
          </a:p>
        </p:txBody>
      </p:sp>
      <p:grpSp>
        <p:nvGrpSpPr>
          <p:cNvPr id="14" name="Gruppo 13">
            <a:extLst>
              <a:ext uri="{FF2B5EF4-FFF2-40B4-BE49-F238E27FC236}">
                <a16:creationId xmlns:a16="http://schemas.microsoft.com/office/drawing/2014/main" id="{7D6CA9C0-C26E-4AA0-9CFE-E3E66B516B81}"/>
              </a:ext>
            </a:extLst>
          </p:cNvPr>
          <p:cNvGrpSpPr/>
          <p:nvPr userDrawn="1"/>
        </p:nvGrpSpPr>
        <p:grpSpPr>
          <a:xfrm>
            <a:off x="-1" y="6318703"/>
            <a:ext cx="8728365" cy="540960"/>
            <a:chOff x="0" y="5126182"/>
            <a:chExt cx="11819413" cy="670976"/>
          </a:xfrm>
        </p:grpSpPr>
        <p:sp>
          <p:nvSpPr>
            <p:cNvPr id="15" name="Rettangolo 14">
              <a:extLst>
                <a:ext uri="{FF2B5EF4-FFF2-40B4-BE49-F238E27FC236}">
                  <a16:creationId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7CDD1"/>
                </a:solidFill>
              </a:endParaRPr>
            </a:p>
          </p:txBody>
        </p:sp>
        <p:pic>
          <p:nvPicPr>
            <p:cNvPr id="16" name="Immagine 15">
              <a:extLst>
                <a:ext uri="{FF2B5EF4-FFF2-40B4-BE49-F238E27FC236}">
                  <a16:creationId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‹Nº›</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vila@fiab.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sevt.gr/en/european-programs-details/HMmMvg/fields-european-project" TargetMode="External"/><Relationship Id="rId2" Type="http://schemas.openxmlformats.org/officeDocument/2006/relationships/hyperlink" Target="http://mkt.confagri.pt/vl/dbbf1219edf2a6-a62d22773b53ab4c1165ffca24eipe1k6jge19Ose4-459-f051" TargetMode="External"/><Relationship Id="rId1" Type="http://schemas.openxmlformats.org/officeDocument/2006/relationships/slideLayout" Target="../slideLayouts/slideLayout2.xml"/><Relationship Id="rId5" Type="http://schemas.openxmlformats.org/officeDocument/2006/relationships/hyperlink" Target="https://www.iseki-food.net/have-your-say-future-skills-needed-agri-food-and-forestry-sectors" TargetMode="External"/><Relationship Id="rId4" Type="http://schemas.openxmlformats.org/officeDocument/2006/relationships/hyperlink" Target="https://fiab.es/fiab-participa-en-el-proyecto-fields-para-formar-en-sostenibilidad-bioeconomia-y-digitalizacion-a-los-trabajadores-del-sector-agroindustri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rcacei.com/noticia/52092/actualidad/fields-el-mayor-proyecto-europeo-para-la-formacion-de-agricultores.html" TargetMode="External"/><Relationship Id="rId7" Type="http://schemas.openxmlformats.org/officeDocument/2006/relationships/image" Target="../media/image23.png"/><Relationship Id="rId2" Type="http://schemas.openxmlformats.org/officeDocument/2006/relationships/hyperlink" Target="https://issuu.com/mondo_agricolo/docs/mondo_agricolo_3_2020_issuu"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agricolae.eu/parte-fields-il-piu-grande-progetto-formativo-europeo-per-l-agroalimentare-italia-capofila-con-confagricoltura-e-universita-torin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onfagri.pt/imprensa/fields-identificacao-das-necessidades-atuais-competencias-sustentabilidade-digitalizacao-bioeconomia-na-agricultura/"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fooddynamics.org/fooddynamics2020/program/program.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www.youtube.com/channel/UCKFCxHAmRdRLF9_axPy-eNg" TargetMode="External"/><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hyperlink" Target="https://www.facebook.com/Fields-Project-Erasmus-115331017260054"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s://www.linkedin.com/company/fields-project-erasmus/?viewAsMember=true" TargetMode="External"/><Relationship Id="rId5" Type="http://schemas.openxmlformats.org/officeDocument/2006/relationships/image" Target="../media/image34.png"/><Relationship Id="rId10" Type="http://schemas.openxmlformats.org/officeDocument/2006/relationships/hyperlink" Target="https://twitter.com/SprojectField" TargetMode="External"/><Relationship Id="rId4" Type="http://schemas.openxmlformats.org/officeDocument/2006/relationships/image" Target="../media/image33.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tiff"/><Relationship Id="rId18" Type="http://schemas.openxmlformats.org/officeDocument/2006/relationships/image" Target="../media/image73.jpeg"/><Relationship Id="rId26" Type="http://schemas.openxmlformats.org/officeDocument/2006/relationships/image" Target="../media/image81.png"/><Relationship Id="rId3" Type="http://schemas.openxmlformats.org/officeDocument/2006/relationships/image" Target="../media/image58.png"/><Relationship Id="rId21" Type="http://schemas.openxmlformats.org/officeDocument/2006/relationships/image" Target="../media/image76.jpe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png"/><Relationship Id="rId25" Type="http://schemas.openxmlformats.org/officeDocument/2006/relationships/image" Target="../media/image80.png"/><Relationship Id="rId33" Type="http://schemas.openxmlformats.org/officeDocument/2006/relationships/image" Target="../media/image88.png"/><Relationship Id="rId2" Type="http://schemas.openxmlformats.org/officeDocument/2006/relationships/hyperlink" Target="mailto:c.avila@fiab.es" TargetMode="External"/><Relationship Id="rId16" Type="http://schemas.openxmlformats.org/officeDocument/2006/relationships/image" Target="../media/image71.jpeg"/><Relationship Id="rId20" Type="http://schemas.openxmlformats.org/officeDocument/2006/relationships/image" Target="../media/image75.jpeg"/><Relationship Id="rId29" Type="http://schemas.openxmlformats.org/officeDocument/2006/relationships/image" Target="../media/image84.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79.jpeg"/><Relationship Id="rId32" Type="http://schemas.openxmlformats.org/officeDocument/2006/relationships/image" Target="../media/image87.png"/><Relationship Id="rId5" Type="http://schemas.openxmlformats.org/officeDocument/2006/relationships/image" Target="../media/image60.png"/><Relationship Id="rId15" Type="http://schemas.openxmlformats.org/officeDocument/2006/relationships/image" Target="../media/image70.jpeg"/><Relationship Id="rId23" Type="http://schemas.openxmlformats.org/officeDocument/2006/relationships/image" Target="../media/image78.jpeg"/><Relationship Id="rId28" Type="http://schemas.openxmlformats.org/officeDocument/2006/relationships/image" Target="../media/image83.jpeg"/><Relationship Id="rId10" Type="http://schemas.openxmlformats.org/officeDocument/2006/relationships/image" Target="../media/image65.jpeg"/><Relationship Id="rId19" Type="http://schemas.openxmlformats.org/officeDocument/2006/relationships/image" Target="../media/image74.png"/><Relationship Id="rId31" Type="http://schemas.openxmlformats.org/officeDocument/2006/relationships/image" Target="../media/image86.jpe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jpeg"/><Relationship Id="rId22" Type="http://schemas.openxmlformats.org/officeDocument/2006/relationships/image" Target="../media/image77.png"/><Relationship Id="rId27" Type="http://schemas.openxmlformats.org/officeDocument/2006/relationships/image" Target="../media/image82.jpeg"/><Relationship Id="rId30" Type="http://schemas.openxmlformats.org/officeDocument/2006/relationships/image" Target="../media/image85.jpe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erasmus-fields.eu/management/sites/default/files/documents/others/final/Leaflet_Front_ENG.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rasmus-fields.eu/management/sites/default/files/documents/others/final/Poster%20FIELDS_ENG.pdf"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erasmus-fields.eu/" TargetMode="Externa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C7EuFCRBlURtfPpazVyqXDHnWJUY18fb/view"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uclm.es/es/noticias/noticias2020/febrero/ciudad-real/proyecto_fields" TargetMode="External"/><Relationship Id="rId3" Type="http://schemas.openxmlformats.org/officeDocument/2006/relationships/hyperlink" Target="https://fiab.es/project/fields/" TargetMode="External"/><Relationship Id="rId7" Type="http://schemas.openxmlformats.org/officeDocument/2006/relationships/hyperlink" Target="https://www.confagri.pt/imprensa/fields-identificacao-das-necessidades-atuais-competencias-sustentabilidade-digitalizacao-bioeconomia-na-agricultura/" TargetMode="External"/><Relationship Id="rId2" Type="http://schemas.openxmlformats.org/officeDocument/2006/relationships/hyperlink" Target="https://www.actia-asso.eu/en/projets/fields/" TargetMode="External"/><Relationship Id="rId1" Type="http://schemas.openxmlformats.org/officeDocument/2006/relationships/slideLayout" Target="../slideLayouts/slideLayout2.xml"/><Relationship Id="rId6" Type="http://schemas.openxmlformats.org/officeDocument/2006/relationships/hyperlink" Target="https://www.iseki-food.net/projects/project-overview" TargetMode="External"/><Relationship Id="rId5" Type="http://schemas.openxmlformats.org/officeDocument/2006/relationships/hyperlink" Target="http://www.agro-alimentarias.coop/noticias/ver/OTA1MQ==" TargetMode="External"/><Relationship Id="rId10" Type="http://schemas.openxmlformats.org/officeDocument/2006/relationships/hyperlink" Target="https://www.disafa.unito.it/do/progetti.pl/Show?_id=m865" TargetMode="External"/><Relationship Id="rId4" Type="http://schemas.openxmlformats.org/officeDocument/2006/relationships/hyperlink" Target="https://www.lva.at/lebensmittelversuchsanstalt/technet/europaeische-forschung-european-food-research/aktuelleprojekte/298-fields.html" TargetMode="External"/><Relationship Id="rId9" Type="http://schemas.openxmlformats.org/officeDocument/2006/relationships/hyperlink" Target="https://www.sevt.gr/en/european-programs/GMON/fiel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31648" y="1848751"/>
            <a:ext cx="8680704" cy="1268522"/>
          </a:xfrm>
        </p:spPr>
        <p:txBody>
          <a:bodyPr anchor="ctr" anchorCtr="0">
            <a:noAutofit/>
          </a:bodyPr>
          <a:lstStyle/>
          <a:p>
            <a:pPr algn="ctr"/>
            <a:r>
              <a:rPr lang="en-US" sz="4400" b="1" dirty="0">
                <a:solidFill>
                  <a:srgbClr val="1F497D"/>
                </a:solidFill>
                <a:latin typeface="Trebuchet MS"/>
                <a:cs typeface="Trebuchet MS"/>
              </a:rPr>
              <a:t>T 7.2 Communication and Dissemination Campaign</a:t>
            </a:r>
          </a:p>
        </p:txBody>
      </p:sp>
      <p:sp>
        <p:nvSpPr>
          <p:cNvPr id="4" name="Υπότιτλος 3"/>
          <p:cNvSpPr>
            <a:spLocks noGrp="1"/>
          </p:cNvSpPr>
          <p:nvPr>
            <p:ph type="subTitle" idx="1"/>
          </p:nvPr>
        </p:nvSpPr>
        <p:spPr>
          <a:xfrm>
            <a:off x="1143000" y="3798844"/>
            <a:ext cx="6858000" cy="966378"/>
          </a:xfrm>
        </p:spPr>
        <p:txBody>
          <a:bodyPr>
            <a:normAutofit/>
          </a:bodyPr>
          <a:lstStyle/>
          <a:p>
            <a:endParaRPr lang="en-US" dirty="0"/>
          </a:p>
          <a:p>
            <a:r>
              <a:rPr lang="en-US" dirty="0"/>
              <a:t>Concha Ávila – </a:t>
            </a:r>
            <a:r>
              <a:rPr lang="en-US" dirty="0">
                <a:hlinkClick r:id="rId3"/>
              </a:rPr>
              <a:t>c.avila@fiab.es</a:t>
            </a:r>
            <a:r>
              <a:rPr lang="en-US" dirty="0"/>
              <a:t> </a:t>
            </a:r>
          </a:p>
          <a:p>
            <a:endParaRPr lang="en-US" dirty="0"/>
          </a:p>
        </p:txBody>
      </p:sp>
      <p:sp>
        <p:nvSpPr>
          <p:cNvPr id="6" name="Υπότιτλος 2"/>
          <p:cNvSpPr txBox="1">
            <a:spLocks/>
          </p:cNvSpPr>
          <p:nvPr/>
        </p:nvSpPr>
        <p:spPr>
          <a:xfrm>
            <a:off x="1143000" y="3397844"/>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1017709" y="5045793"/>
            <a:ext cx="6858000" cy="1274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4</a:t>
            </a:r>
            <a:r>
              <a:rPr lang="en-US" sz="1800" b="1" baseline="30000" dirty="0"/>
              <a:t>th</a:t>
            </a:r>
            <a:r>
              <a:rPr lang="en-US" sz="1800" b="1" dirty="0"/>
              <a:t> Consortium meeting</a:t>
            </a:r>
          </a:p>
          <a:p>
            <a:r>
              <a:rPr lang="en-US" sz="1800" dirty="0"/>
              <a:t>17</a:t>
            </a:r>
            <a:r>
              <a:rPr lang="en-US" sz="1800" baseline="30000" dirty="0"/>
              <a:t>th</a:t>
            </a:r>
            <a:r>
              <a:rPr lang="en-US" sz="1800" dirty="0"/>
              <a:t> March 2021</a:t>
            </a:r>
          </a:p>
          <a:p>
            <a:endParaRPr lang="en-US" sz="1800" dirty="0"/>
          </a:p>
        </p:txBody>
      </p:sp>
      <p:pic>
        <p:nvPicPr>
          <p:cNvPr id="8" name="Imagen 7">
            <a:extLst>
              <a:ext uri="{FF2B5EF4-FFF2-40B4-BE49-F238E27FC236}">
                <a16:creationId xmlns:a16="http://schemas.microsoft.com/office/drawing/2014/main" id="{38435FA3-31CF-4BDC-863C-C93F74090335}"/>
              </a:ext>
            </a:extLst>
          </p:cNvPr>
          <p:cNvPicPr>
            <a:picLocks noChangeAspect="1"/>
          </p:cNvPicPr>
          <p:nvPr/>
        </p:nvPicPr>
        <p:blipFill>
          <a:blip r:embed="rId4"/>
          <a:stretch>
            <a:fillRect/>
          </a:stretch>
        </p:blipFill>
        <p:spPr>
          <a:xfrm>
            <a:off x="3542942" y="3263439"/>
            <a:ext cx="1807534" cy="867522"/>
          </a:xfrm>
          <a:prstGeom prst="rect">
            <a:avLst/>
          </a:prstGeom>
        </p:spPr>
      </p:pic>
    </p:spTree>
    <p:extLst>
      <p:ext uri="{BB962C8B-B14F-4D97-AF65-F5344CB8AC3E}">
        <p14:creationId xmlns:p14="http://schemas.microsoft.com/office/powerpoint/2010/main" val="420093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10</a:t>
            </a:fld>
            <a:endParaRPr lang="en-US"/>
          </a:p>
        </p:txBody>
      </p:sp>
      <p:sp>
        <p:nvSpPr>
          <p:cNvPr id="4" name="CuadroTexto 3">
            <a:extLst>
              <a:ext uri="{FF2B5EF4-FFF2-40B4-BE49-F238E27FC236}">
                <a16:creationId xmlns:a16="http://schemas.microsoft.com/office/drawing/2014/main" id="{D64C6735-C2B4-4181-AB0A-89E1D2CD8682}"/>
              </a:ext>
            </a:extLst>
          </p:cNvPr>
          <p:cNvSpPr txBox="1"/>
          <p:nvPr/>
        </p:nvSpPr>
        <p:spPr>
          <a:xfrm>
            <a:off x="1439332" y="1316894"/>
            <a:ext cx="6265336" cy="4770537"/>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Publications in partners websites </a:t>
            </a:r>
            <a:r>
              <a:rPr lang="en-GB" dirty="0">
                <a:solidFill>
                  <a:srgbClr val="595959"/>
                </a:solidFill>
                <a:latin typeface="Trebuchet MS"/>
                <a:cs typeface="Trebuchet MS"/>
              </a:rPr>
              <a:t>related to project goals, national focus groups, trends survey, newsletter</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sz="1800" b="1" u="sng" dirty="0">
                <a:solidFill>
                  <a:srgbClr val="1F497D"/>
                </a:solidFill>
                <a:effectLst/>
                <a:latin typeface="Calibri" panose="020F0502020204030204" pitchFamily="34" charset="0"/>
                <a:ea typeface="Calibri" panose="020F0502020204030204" pitchFamily="34" charset="0"/>
                <a:hlinkClick r:id="rId2"/>
              </a:rPr>
              <a:t>http://mkt.confagri.pt/vl/dbbf1219edf2a6-a62d22773b53ab4c1165ffca24eipe1k6jge19Ose4-459-f051</a:t>
            </a:r>
            <a:endParaRPr lang="en-GB" sz="1800" b="1" u="sng" dirty="0">
              <a:solidFill>
                <a:srgbClr val="1F497D"/>
              </a:solidFill>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en-GB" b="1" u="sng" dirty="0">
              <a:solidFill>
                <a:srgbClr val="1F497D"/>
              </a:solidFill>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es-ES_tradnl" sz="1800" b="1" dirty="0">
                <a:effectLst/>
                <a:latin typeface="Times New Roman" panose="02020603050405020304" pitchFamily="18" charset="0"/>
                <a:ea typeface="Calibri" panose="020F0502020204030204" pitchFamily="34" charset="0"/>
                <a:hlinkClick r:id="rId3"/>
              </a:rPr>
              <a:t>https://www.sevt.gr/en/european-programs-details/HMmMvg/fields-european-project</a:t>
            </a:r>
            <a:r>
              <a:rPr lang="en-GB" sz="1800" b="1" u="sng" dirty="0">
                <a:solidFill>
                  <a:srgbClr val="1F497D"/>
                </a:solidFill>
                <a:effectLst/>
                <a:latin typeface="Calibri" panose="020F0502020204030204" pitchFamily="34" charset="0"/>
                <a:ea typeface="Calibri" panose="020F0502020204030204" pitchFamily="34" charset="0"/>
              </a:rPr>
              <a:t> </a:t>
            </a:r>
          </a:p>
          <a:p>
            <a:pPr marL="285750" indent="-285750">
              <a:buFont typeface="Wingdings" panose="05000000000000000000" pitchFamily="2" charset="2"/>
              <a:buChar char="Ø"/>
            </a:pPr>
            <a:endParaRPr lang="es-ES_tradnl" sz="1800" b="1"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GB" b="1" dirty="0">
                <a:solidFill>
                  <a:srgbClr val="595959"/>
                </a:solidFill>
                <a:latin typeface="Trebuchet MS"/>
                <a:cs typeface="Trebuchet MS"/>
                <a:hlinkClick r:id="rId4"/>
              </a:rPr>
              <a:t>h</a:t>
            </a:r>
            <a:r>
              <a:rPr lang="en-GB" b="1" dirty="0">
                <a:solidFill>
                  <a:srgbClr val="595959"/>
                </a:solidFill>
                <a:latin typeface="Calibri" panose="020F0502020204030204" pitchFamily="34" charset="0"/>
                <a:cs typeface="Calibri" panose="020F0502020204030204" pitchFamily="34" charset="0"/>
                <a:hlinkClick r:id="rId4"/>
              </a:rPr>
              <a:t>ttps://fiab.es/fiab-participa-en-el-proyecto-fields-para-formar-en-sostenibilidad-bioeconomia-y-digitalizacion-a-los-trabajadores-del-sector-agroindustrial/</a:t>
            </a:r>
            <a:r>
              <a:rPr lang="en-GB" b="1" dirty="0">
                <a:solidFill>
                  <a:srgbClr val="595959"/>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en-GB" b="1" dirty="0">
              <a:solidFill>
                <a:srgbClr val="595959"/>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b="1" dirty="0">
                <a:solidFill>
                  <a:srgbClr val="595959"/>
                </a:solidFill>
                <a:latin typeface="Calibri" panose="020F0502020204030204" pitchFamily="34" charset="0"/>
                <a:cs typeface="Calibri" panose="020F0502020204030204" pitchFamily="34" charset="0"/>
                <a:hlinkClick r:id="rId5"/>
              </a:rPr>
              <a:t>https://www.iseki-food.net/have-your-say-future-skills-needed-agri-food-and-forestry-sectors</a:t>
            </a:r>
            <a:r>
              <a:rPr lang="en-GB" b="1" dirty="0">
                <a:solidFill>
                  <a:srgbClr val="595959"/>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spTree>
    <p:extLst>
      <p:ext uri="{BB962C8B-B14F-4D97-AF65-F5344CB8AC3E}">
        <p14:creationId xmlns:p14="http://schemas.microsoft.com/office/powerpoint/2010/main" val="314821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11</a:t>
            </a:fld>
            <a:endParaRPr lang="en-US"/>
          </a:p>
        </p:txBody>
      </p:sp>
      <p:sp>
        <p:nvSpPr>
          <p:cNvPr id="4" name="CuadroTexto 3">
            <a:extLst>
              <a:ext uri="{FF2B5EF4-FFF2-40B4-BE49-F238E27FC236}">
                <a16:creationId xmlns:a16="http://schemas.microsoft.com/office/drawing/2014/main" id="{9D9B5AB6-0287-413F-8A77-A2E92DA0AFDD}"/>
              </a:ext>
            </a:extLst>
          </p:cNvPr>
          <p:cNvSpPr txBox="1"/>
          <p:nvPr/>
        </p:nvSpPr>
        <p:spPr>
          <a:xfrm>
            <a:off x="1234216" y="983628"/>
            <a:ext cx="6265336" cy="3662541"/>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Articles </a:t>
            </a:r>
            <a:r>
              <a:rPr lang="en-GB" dirty="0">
                <a:solidFill>
                  <a:srgbClr val="595959"/>
                </a:solidFill>
                <a:latin typeface="Trebuchet MS"/>
                <a:cs typeface="Trebuchet MS"/>
              </a:rPr>
              <a:t>published in relevant journals and specialized magazines </a:t>
            </a:r>
          </a:p>
          <a:p>
            <a:pPr marL="285750" indent="-285750">
              <a:buFont typeface="Wingdings" panose="05000000000000000000" pitchFamily="2" charset="2"/>
              <a:buChar char="Ø"/>
            </a:pPr>
            <a:r>
              <a:rPr lang="en-GB" dirty="0">
                <a:solidFill>
                  <a:srgbClr val="FF0000"/>
                </a:solidFill>
                <a:latin typeface="Trebuchet MS"/>
                <a:cs typeface="Trebuchet MS"/>
                <a:hlinkClick r:id="rId2"/>
              </a:rPr>
              <a:t>https://issuu.com/mondo_agricolo/docs/mondo_agricolo_3_2020_issuu</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FF0000"/>
                </a:solidFill>
                <a:latin typeface="Trebuchet MS"/>
                <a:cs typeface="Trebuchet MS"/>
                <a:hlinkClick r:id="rId3"/>
              </a:rPr>
              <a:t>https://www.mercacei.com/noticia/52092/actualidad/fields-el-mayor-proyecto-europeo-para-la-formacion-de-agricultores.html</a:t>
            </a:r>
            <a:r>
              <a:rPr lang="en-GB" dirty="0">
                <a:solidFill>
                  <a:srgbClr val="FF0000"/>
                </a:solidFill>
                <a:latin typeface="Trebuchet MS"/>
                <a:cs typeface="Trebuchet MS"/>
              </a:rPr>
              <a:t> </a:t>
            </a:r>
          </a:p>
          <a:p>
            <a:pPr marL="285750" indent="-285750">
              <a:buFont typeface="Wingdings" panose="05000000000000000000" pitchFamily="2" charset="2"/>
              <a:buChar char="Ø"/>
            </a:pPr>
            <a:r>
              <a:rPr lang="en-GB" dirty="0">
                <a:solidFill>
                  <a:srgbClr val="FF0000"/>
                </a:solidFill>
                <a:latin typeface="Trebuchet MS"/>
                <a:cs typeface="Trebuchet MS"/>
                <a:hlinkClick r:id="rId4"/>
              </a:rPr>
              <a:t>https://www.agricolae.eu/parte-fields-il-piu-grande-progetto-formativo-europeo-per-l-agroalimentare-italia-capofila-con-confagricoltura-e-universita-torino/</a:t>
            </a:r>
            <a:r>
              <a:rPr lang="en-GB" dirty="0">
                <a:solidFill>
                  <a:srgbClr val="FF0000"/>
                </a:solidFill>
                <a:latin typeface="Trebuchet MS"/>
                <a:cs typeface="Trebuchet MS"/>
              </a:rPr>
              <a:t> </a:t>
            </a: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5985D407-AF74-4628-85C6-13FA7BCCFC51}"/>
              </a:ext>
            </a:extLst>
          </p:cNvPr>
          <p:cNvPicPr>
            <a:picLocks noChangeAspect="1"/>
          </p:cNvPicPr>
          <p:nvPr/>
        </p:nvPicPr>
        <p:blipFill>
          <a:blip r:embed="rId5"/>
          <a:stretch>
            <a:fillRect/>
          </a:stretch>
        </p:blipFill>
        <p:spPr>
          <a:xfrm>
            <a:off x="201241" y="3861486"/>
            <a:ext cx="2886413" cy="531433"/>
          </a:xfrm>
          <a:prstGeom prst="rect">
            <a:avLst/>
          </a:prstGeom>
        </p:spPr>
      </p:pic>
      <p:pic>
        <p:nvPicPr>
          <p:cNvPr id="8" name="Imagen 7">
            <a:extLst>
              <a:ext uri="{FF2B5EF4-FFF2-40B4-BE49-F238E27FC236}">
                <a16:creationId xmlns:a16="http://schemas.microsoft.com/office/drawing/2014/main" id="{520AB48B-F08E-494C-983D-18D9AF87D679}"/>
              </a:ext>
            </a:extLst>
          </p:cNvPr>
          <p:cNvPicPr>
            <a:picLocks noChangeAspect="1"/>
          </p:cNvPicPr>
          <p:nvPr/>
        </p:nvPicPr>
        <p:blipFill>
          <a:blip r:embed="rId6"/>
          <a:stretch>
            <a:fillRect/>
          </a:stretch>
        </p:blipFill>
        <p:spPr>
          <a:xfrm>
            <a:off x="321269" y="4254866"/>
            <a:ext cx="2886413" cy="2475574"/>
          </a:xfrm>
          <a:prstGeom prst="rect">
            <a:avLst/>
          </a:prstGeom>
        </p:spPr>
      </p:pic>
      <p:pic>
        <p:nvPicPr>
          <p:cNvPr id="9" name="Imagen 8">
            <a:extLst>
              <a:ext uri="{FF2B5EF4-FFF2-40B4-BE49-F238E27FC236}">
                <a16:creationId xmlns:a16="http://schemas.microsoft.com/office/drawing/2014/main" id="{90E8679A-7CC7-439D-A2EB-8EB53DC65E55}"/>
              </a:ext>
            </a:extLst>
          </p:cNvPr>
          <p:cNvPicPr>
            <a:picLocks noChangeAspect="1"/>
          </p:cNvPicPr>
          <p:nvPr/>
        </p:nvPicPr>
        <p:blipFill>
          <a:blip r:embed="rId7"/>
          <a:stretch>
            <a:fillRect/>
          </a:stretch>
        </p:blipFill>
        <p:spPr>
          <a:xfrm>
            <a:off x="3702983" y="3943750"/>
            <a:ext cx="4466673" cy="1792675"/>
          </a:xfrm>
          <a:prstGeom prst="rect">
            <a:avLst/>
          </a:prstGeom>
        </p:spPr>
      </p:pic>
    </p:spTree>
    <p:extLst>
      <p:ext uri="{BB962C8B-B14F-4D97-AF65-F5344CB8AC3E}">
        <p14:creationId xmlns:p14="http://schemas.microsoft.com/office/powerpoint/2010/main" val="11735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12</a:t>
            </a:fld>
            <a:endParaRPr lang="en-US"/>
          </a:p>
        </p:txBody>
      </p:sp>
      <p:sp>
        <p:nvSpPr>
          <p:cNvPr id="4" name="CuadroTexto 3">
            <a:extLst>
              <a:ext uri="{FF2B5EF4-FFF2-40B4-BE49-F238E27FC236}">
                <a16:creationId xmlns:a16="http://schemas.microsoft.com/office/drawing/2014/main" id="{94C62FF3-4D18-48BF-BC8B-BAEA74866BCC}"/>
              </a:ext>
            </a:extLst>
          </p:cNvPr>
          <p:cNvSpPr txBox="1"/>
          <p:nvPr/>
        </p:nvSpPr>
        <p:spPr>
          <a:xfrm>
            <a:off x="1567848" y="1008341"/>
            <a:ext cx="6265336" cy="2554545"/>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Articles</a:t>
            </a:r>
            <a:r>
              <a:rPr lang="en-GB" dirty="0">
                <a:solidFill>
                  <a:srgbClr val="595959"/>
                </a:solidFill>
                <a:latin typeface="Trebuchet MS"/>
                <a:cs typeface="Trebuchet MS"/>
              </a:rPr>
              <a:t> published in relevant journals and specialized magazines </a:t>
            </a:r>
          </a:p>
          <a:p>
            <a:pPr marL="285750" indent="-285750">
              <a:buFont typeface="Wingdings" panose="05000000000000000000" pitchFamily="2" charset="2"/>
              <a:buChar char="Ø"/>
            </a:pPr>
            <a:r>
              <a:rPr lang="en-GB" sz="1800" dirty="0">
                <a:solidFill>
                  <a:srgbClr val="1F497D"/>
                </a:solidFill>
                <a:effectLst/>
                <a:latin typeface="Calibri" panose="020F0502020204030204" pitchFamily="34" charset="0"/>
                <a:ea typeface="Calibri" panose="020F0502020204030204" pitchFamily="34" charset="0"/>
              </a:rPr>
              <a:t>“CONFAGRI </a:t>
            </a:r>
            <a:r>
              <a:rPr lang="en-GB" sz="1800" dirty="0" err="1">
                <a:solidFill>
                  <a:srgbClr val="1F497D"/>
                </a:solidFill>
                <a:effectLst/>
                <a:latin typeface="Calibri" panose="020F0502020204030204" pitchFamily="34" charset="0"/>
                <a:ea typeface="Calibri" panose="020F0502020204030204" pitchFamily="34" charset="0"/>
              </a:rPr>
              <a:t>participa</a:t>
            </a:r>
            <a:r>
              <a:rPr lang="en-GB" sz="1800" dirty="0">
                <a:solidFill>
                  <a:srgbClr val="1F497D"/>
                </a:solidFill>
                <a:effectLst/>
                <a:latin typeface="Calibri" panose="020F0502020204030204" pitchFamily="34" charset="0"/>
                <a:ea typeface="Calibri" panose="020F0502020204030204" pitchFamily="34" charset="0"/>
              </a:rPr>
              <a:t> no </a:t>
            </a:r>
            <a:r>
              <a:rPr lang="en-GB" sz="1800" dirty="0" err="1">
                <a:solidFill>
                  <a:srgbClr val="1F497D"/>
                </a:solidFill>
                <a:effectLst/>
                <a:latin typeface="Calibri" panose="020F0502020204030204" pitchFamily="34" charset="0"/>
                <a:ea typeface="Calibri" panose="020F0502020204030204" pitchFamily="34" charset="0"/>
              </a:rPr>
              <a:t>projeto</a:t>
            </a:r>
            <a:r>
              <a:rPr lang="en-GB" sz="1800" dirty="0">
                <a:solidFill>
                  <a:srgbClr val="1F497D"/>
                </a:solidFill>
                <a:effectLst/>
                <a:latin typeface="Calibri" panose="020F0502020204030204" pitchFamily="34" charset="0"/>
                <a:ea typeface="Calibri" panose="020F0502020204030204" pitchFamily="34" charset="0"/>
              </a:rPr>
              <a:t> </a:t>
            </a:r>
            <a:r>
              <a:rPr lang="en-GB" sz="1800" dirty="0" err="1">
                <a:solidFill>
                  <a:srgbClr val="1F497D"/>
                </a:solidFill>
                <a:effectLst/>
                <a:latin typeface="Calibri" panose="020F0502020204030204" pitchFamily="34" charset="0"/>
                <a:ea typeface="Calibri" panose="020F0502020204030204" pitchFamily="34" charset="0"/>
              </a:rPr>
              <a:t>Europeu</a:t>
            </a:r>
            <a:r>
              <a:rPr lang="en-GB" sz="1800" dirty="0">
                <a:solidFill>
                  <a:srgbClr val="1F497D"/>
                </a:solidFill>
                <a:effectLst/>
                <a:latin typeface="Calibri" panose="020F0502020204030204" pitchFamily="34" charset="0"/>
                <a:ea typeface="Calibri" panose="020F0502020204030204" pitchFamily="34" charset="0"/>
              </a:rPr>
              <a:t> Fields”,  </a:t>
            </a:r>
            <a:r>
              <a:rPr lang="en-GB" sz="1800" dirty="0" err="1">
                <a:solidFill>
                  <a:srgbClr val="1F497D"/>
                </a:solidFill>
                <a:effectLst/>
                <a:latin typeface="Calibri" panose="020F0502020204030204" pitchFamily="34" charset="0"/>
                <a:ea typeface="Calibri" panose="020F0502020204030204" pitchFamily="34" charset="0"/>
              </a:rPr>
              <a:t>Espaço</a:t>
            </a:r>
            <a:r>
              <a:rPr lang="en-GB" sz="1800" dirty="0">
                <a:solidFill>
                  <a:srgbClr val="1F497D"/>
                </a:solidFill>
                <a:effectLst/>
                <a:latin typeface="Calibri" panose="020F0502020204030204" pitchFamily="34" charset="0"/>
                <a:ea typeface="Calibri" panose="020F0502020204030204" pitchFamily="34" charset="0"/>
              </a:rPr>
              <a:t> Rural n.º 136, July 2020</a:t>
            </a:r>
          </a:p>
          <a:p>
            <a:pPr marL="285750" indent="-285750">
              <a:buFont typeface="Wingdings" panose="05000000000000000000" pitchFamily="2" charset="2"/>
              <a:buChar char="Ø"/>
            </a:pPr>
            <a:r>
              <a:rPr lang="pt-PT" sz="1800" u="sng" dirty="0">
                <a:solidFill>
                  <a:srgbClr val="000000"/>
                </a:solidFill>
                <a:effectLst/>
                <a:latin typeface="Calibri" panose="020F0502020204030204" pitchFamily="34" charset="0"/>
                <a:ea typeface="Calibri" panose="020F0502020204030204" pitchFamily="34" charset="0"/>
                <a:hlinkClick r:id="rId2"/>
              </a:rPr>
              <a:t>https://www.confagri.pt/imprensa/fields-identificacao-das-necessidades-atuais-competencias-sustentabilidade-digitalizacao-bioeconomia-na-agricultura/</a:t>
            </a:r>
            <a:r>
              <a:rPr lang="pt-PT" sz="1800" u="sng" dirty="0">
                <a:solidFill>
                  <a:srgbClr val="000000"/>
                </a:solidFill>
                <a:effectLst/>
                <a:latin typeface="Calibri" panose="020F0502020204030204" pitchFamily="34" charset="0"/>
                <a:ea typeface="Calibri" panose="020F0502020204030204" pitchFamily="34" charset="0"/>
              </a:rPr>
              <a:t> </a:t>
            </a:r>
            <a:endParaRPr lang="en-GB" dirty="0">
              <a:solidFill>
                <a:srgbClr val="FF0000"/>
              </a:solidFill>
              <a:latin typeface="Trebuchet MS"/>
              <a:cs typeface="Trebuchet MS"/>
            </a:endParaRP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6997026E-26D0-4D10-B5A5-718B6C8EF436}"/>
              </a:ext>
            </a:extLst>
          </p:cNvPr>
          <p:cNvPicPr>
            <a:picLocks noChangeAspect="1"/>
          </p:cNvPicPr>
          <p:nvPr/>
        </p:nvPicPr>
        <p:blipFill>
          <a:blip r:embed="rId3"/>
          <a:stretch>
            <a:fillRect/>
          </a:stretch>
        </p:blipFill>
        <p:spPr>
          <a:xfrm>
            <a:off x="358192" y="3069943"/>
            <a:ext cx="3262338" cy="2622588"/>
          </a:xfrm>
          <a:prstGeom prst="rect">
            <a:avLst/>
          </a:prstGeom>
        </p:spPr>
      </p:pic>
      <p:pic>
        <p:nvPicPr>
          <p:cNvPr id="8" name="Imagen 7">
            <a:extLst>
              <a:ext uri="{FF2B5EF4-FFF2-40B4-BE49-F238E27FC236}">
                <a16:creationId xmlns:a16="http://schemas.microsoft.com/office/drawing/2014/main" id="{E85782E2-6A06-4FC8-A552-D4E6D5ABE20A}"/>
              </a:ext>
            </a:extLst>
          </p:cNvPr>
          <p:cNvPicPr>
            <a:picLocks noChangeAspect="1"/>
          </p:cNvPicPr>
          <p:nvPr/>
        </p:nvPicPr>
        <p:blipFill>
          <a:blip r:embed="rId4"/>
          <a:stretch>
            <a:fillRect/>
          </a:stretch>
        </p:blipFill>
        <p:spPr>
          <a:xfrm>
            <a:off x="4125108" y="3136980"/>
            <a:ext cx="3708076" cy="2488514"/>
          </a:xfrm>
          <a:prstGeom prst="rect">
            <a:avLst/>
          </a:prstGeom>
        </p:spPr>
      </p:pic>
    </p:spTree>
    <p:extLst>
      <p:ext uri="{BB962C8B-B14F-4D97-AF65-F5344CB8AC3E}">
        <p14:creationId xmlns:p14="http://schemas.microsoft.com/office/powerpoint/2010/main" val="13506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13</a:t>
            </a:fld>
            <a:endParaRPr lang="en-US"/>
          </a:p>
        </p:txBody>
      </p:sp>
      <p:sp>
        <p:nvSpPr>
          <p:cNvPr id="4" name="CuadroTexto 3">
            <a:extLst>
              <a:ext uri="{FF2B5EF4-FFF2-40B4-BE49-F238E27FC236}">
                <a16:creationId xmlns:a16="http://schemas.microsoft.com/office/drawing/2014/main" id="{CE4B19B3-1826-4BBB-851E-EC8C5562C119}"/>
              </a:ext>
            </a:extLst>
          </p:cNvPr>
          <p:cNvSpPr txBox="1"/>
          <p:nvPr/>
        </p:nvSpPr>
        <p:spPr>
          <a:xfrm>
            <a:off x="1439332" y="789709"/>
            <a:ext cx="6265336" cy="3662541"/>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r>
              <a:rPr lang="en-GB" b="1" dirty="0">
                <a:solidFill>
                  <a:srgbClr val="595959"/>
                </a:solidFill>
                <a:latin typeface="Trebuchet MS"/>
                <a:cs typeface="Trebuchet MS"/>
              </a:rPr>
              <a:t>Dissemination in National Food Technology Platforms </a:t>
            </a:r>
            <a:r>
              <a:rPr lang="en-GB" dirty="0">
                <a:solidFill>
                  <a:srgbClr val="595959"/>
                </a:solidFill>
                <a:latin typeface="Trebuchet MS"/>
                <a:cs typeface="Trebuchet MS"/>
              </a:rPr>
              <a:t>at the different stages development of the project</a:t>
            </a:r>
          </a:p>
          <a:p>
            <a:pPr marL="285750" indent="-285750">
              <a:buFont typeface="Arial" pitchFamily="34" charset="0"/>
              <a:buChar char="•"/>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Presentation of project goals and works in </a:t>
            </a:r>
            <a:r>
              <a:rPr lang="en-GB" b="1" dirty="0">
                <a:solidFill>
                  <a:srgbClr val="595959"/>
                </a:solidFill>
                <a:latin typeface="Trebuchet MS"/>
                <a:cs typeface="Trebuchet MS"/>
              </a:rPr>
              <a:t>National Platforms FoodforLife</a:t>
            </a:r>
            <a:r>
              <a:rPr lang="en-GB" dirty="0">
                <a:solidFill>
                  <a:srgbClr val="595959"/>
                </a:solidFill>
                <a:latin typeface="Trebuchet MS"/>
                <a:cs typeface="Trebuchet MS"/>
              </a:rPr>
              <a:t> meeting – </a:t>
            </a:r>
            <a:r>
              <a:rPr lang="en-GB" i="1" dirty="0">
                <a:solidFill>
                  <a:srgbClr val="595959"/>
                </a:solidFill>
                <a:latin typeface="Trebuchet MS"/>
                <a:cs typeface="Trebuchet MS"/>
              </a:rPr>
              <a:t>SEVT (Oct.2020)</a:t>
            </a:r>
          </a:p>
          <a:p>
            <a:pPr marL="285750" indent="-285750">
              <a:buFont typeface="Wingdings" panose="05000000000000000000" pitchFamily="2" charset="2"/>
              <a:buChar char="Ø"/>
            </a:pPr>
            <a:r>
              <a:rPr lang="en-GB" dirty="0">
                <a:solidFill>
                  <a:srgbClr val="595959"/>
                </a:solidFill>
                <a:latin typeface="Trebuchet MS"/>
                <a:cs typeface="Trebuchet MS"/>
              </a:rPr>
              <a:t>Presentation of project goals and works in </a:t>
            </a:r>
            <a:r>
              <a:rPr lang="en-GB" b="1" dirty="0">
                <a:solidFill>
                  <a:srgbClr val="595959"/>
                </a:solidFill>
                <a:latin typeface="Trebuchet MS"/>
                <a:cs typeface="Trebuchet MS"/>
              </a:rPr>
              <a:t>FoodforLife-Spain</a:t>
            </a:r>
            <a:r>
              <a:rPr lang="en-GB" dirty="0">
                <a:solidFill>
                  <a:srgbClr val="595959"/>
                </a:solidFill>
                <a:latin typeface="Trebuchet MS"/>
                <a:cs typeface="Trebuchet MS"/>
              </a:rPr>
              <a:t> working groups meeting – </a:t>
            </a:r>
            <a:r>
              <a:rPr lang="en-GB" i="1" dirty="0">
                <a:solidFill>
                  <a:srgbClr val="595959"/>
                </a:solidFill>
                <a:latin typeface="Trebuchet MS"/>
                <a:cs typeface="Trebuchet MS"/>
              </a:rPr>
              <a:t>FIAB (Feb.2021)</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BB843663-748E-4C39-963C-1069974D29C0}"/>
              </a:ext>
            </a:extLst>
          </p:cNvPr>
          <p:cNvPicPr>
            <a:picLocks noChangeAspect="1"/>
          </p:cNvPicPr>
          <p:nvPr/>
        </p:nvPicPr>
        <p:blipFill>
          <a:blip r:embed="rId2"/>
          <a:stretch>
            <a:fillRect/>
          </a:stretch>
        </p:blipFill>
        <p:spPr>
          <a:xfrm>
            <a:off x="257111" y="3105562"/>
            <a:ext cx="4426100" cy="3039090"/>
          </a:xfrm>
          <a:prstGeom prst="rect">
            <a:avLst/>
          </a:prstGeom>
        </p:spPr>
      </p:pic>
      <p:pic>
        <p:nvPicPr>
          <p:cNvPr id="8" name="Imagen 7">
            <a:extLst>
              <a:ext uri="{FF2B5EF4-FFF2-40B4-BE49-F238E27FC236}">
                <a16:creationId xmlns:a16="http://schemas.microsoft.com/office/drawing/2014/main" id="{65BAE611-7BAB-404C-B23A-E7EC0059156C}"/>
              </a:ext>
            </a:extLst>
          </p:cNvPr>
          <p:cNvPicPr>
            <a:picLocks noChangeAspect="1"/>
          </p:cNvPicPr>
          <p:nvPr/>
        </p:nvPicPr>
        <p:blipFill>
          <a:blip r:embed="rId3"/>
          <a:stretch>
            <a:fillRect/>
          </a:stretch>
        </p:blipFill>
        <p:spPr>
          <a:xfrm>
            <a:off x="5004487" y="3353848"/>
            <a:ext cx="3385752" cy="2510124"/>
          </a:xfrm>
          <a:prstGeom prst="rect">
            <a:avLst/>
          </a:prstGeom>
        </p:spPr>
      </p:pic>
    </p:spTree>
    <p:extLst>
      <p:ext uri="{BB962C8B-B14F-4D97-AF65-F5344CB8AC3E}">
        <p14:creationId xmlns:p14="http://schemas.microsoft.com/office/powerpoint/2010/main" val="82872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14</a:t>
            </a:fld>
            <a:endParaRPr lang="en-US"/>
          </a:p>
        </p:txBody>
      </p:sp>
      <p:sp>
        <p:nvSpPr>
          <p:cNvPr id="4" name="CuadroTexto 3">
            <a:extLst>
              <a:ext uri="{FF2B5EF4-FFF2-40B4-BE49-F238E27FC236}">
                <a16:creationId xmlns:a16="http://schemas.microsoft.com/office/drawing/2014/main" id="{F393D1FD-0B7D-4849-9318-AB6B994F0832}"/>
              </a:ext>
            </a:extLst>
          </p:cNvPr>
          <p:cNvSpPr txBox="1"/>
          <p:nvPr/>
        </p:nvSpPr>
        <p:spPr>
          <a:xfrm>
            <a:off x="1314314" y="1003968"/>
            <a:ext cx="6265336" cy="2000548"/>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Dissemination in external conferences</a:t>
            </a:r>
          </a:p>
          <a:p>
            <a:pPr marL="285750" indent="-285750">
              <a:buFont typeface="Arial" pitchFamily="34" charset="0"/>
              <a:buChar char="•"/>
            </a:pPr>
            <a:endParaRPr lang="en-GB" b="1"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Presentation in </a:t>
            </a:r>
            <a:r>
              <a:rPr lang="en-GB" b="1" dirty="0">
                <a:solidFill>
                  <a:srgbClr val="595959"/>
                </a:solidFill>
                <a:latin typeface="Trebuchet MS"/>
                <a:cs typeface="Trebuchet MS"/>
              </a:rPr>
              <a:t>ERRIN European Regions Research and Innovation Network </a:t>
            </a:r>
            <a:r>
              <a:rPr lang="en-GB" dirty="0">
                <a:solidFill>
                  <a:srgbClr val="595959"/>
                </a:solidFill>
                <a:latin typeface="Trebuchet MS"/>
                <a:cs typeface="Trebuchet MS"/>
              </a:rPr>
              <a:t>– </a:t>
            </a:r>
            <a:r>
              <a:rPr lang="en-GB" i="1" dirty="0">
                <a:solidFill>
                  <a:srgbClr val="595959"/>
                </a:solidFill>
                <a:latin typeface="Trebuchet MS"/>
                <a:cs typeface="Trebuchet MS"/>
              </a:rPr>
              <a:t>UNITO (June 2020)</a:t>
            </a:r>
            <a:endParaRPr lang="en-GB" b="1" i="1" dirty="0">
              <a:solidFill>
                <a:srgbClr val="595959"/>
              </a:solidFill>
              <a:highlight>
                <a:srgbClr val="FFFF00"/>
              </a:highlight>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74B8D158-0A07-4ED3-8A20-6885497B48B5}"/>
              </a:ext>
            </a:extLst>
          </p:cNvPr>
          <p:cNvPicPr>
            <a:picLocks noChangeAspect="1"/>
          </p:cNvPicPr>
          <p:nvPr/>
        </p:nvPicPr>
        <p:blipFill>
          <a:blip r:embed="rId2"/>
          <a:stretch>
            <a:fillRect/>
          </a:stretch>
        </p:blipFill>
        <p:spPr>
          <a:xfrm>
            <a:off x="2022659" y="2324438"/>
            <a:ext cx="4848646" cy="3723925"/>
          </a:xfrm>
          <a:prstGeom prst="rect">
            <a:avLst/>
          </a:prstGeom>
        </p:spPr>
      </p:pic>
    </p:spTree>
    <p:extLst>
      <p:ext uri="{BB962C8B-B14F-4D97-AF65-F5344CB8AC3E}">
        <p14:creationId xmlns:p14="http://schemas.microsoft.com/office/powerpoint/2010/main" val="44721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15</a:t>
            </a:fld>
            <a:endParaRPr lang="en-US"/>
          </a:p>
        </p:txBody>
      </p:sp>
      <p:sp>
        <p:nvSpPr>
          <p:cNvPr id="4" name="CuadroTexto 3">
            <a:extLst>
              <a:ext uri="{FF2B5EF4-FFF2-40B4-BE49-F238E27FC236}">
                <a16:creationId xmlns:a16="http://schemas.microsoft.com/office/drawing/2014/main" id="{14463889-E1EA-43F3-9CB7-9F40F3C93193}"/>
              </a:ext>
            </a:extLst>
          </p:cNvPr>
          <p:cNvSpPr txBox="1"/>
          <p:nvPr/>
        </p:nvSpPr>
        <p:spPr>
          <a:xfrm>
            <a:off x="1439332" y="1089898"/>
            <a:ext cx="6265336" cy="2339102"/>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sz="1600" b="1" dirty="0">
                <a:solidFill>
                  <a:srgbClr val="595959"/>
                </a:solidFill>
                <a:latin typeface="Trebuchet MS"/>
                <a:cs typeface="Trebuchet MS"/>
              </a:rPr>
              <a:t>Food Authority Conference </a:t>
            </a:r>
            <a:r>
              <a:rPr lang="en-GB" sz="1600" dirty="0">
                <a:solidFill>
                  <a:srgbClr val="595959"/>
                </a:solidFill>
                <a:latin typeface="Trebuchet MS"/>
                <a:cs typeface="Trebuchet MS"/>
              </a:rPr>
              <a:t>- </a:t>
            </a:r>
            <a:r>
              <a:rPr lang="en-GB" sz="1600" dirty="0" err="1">
                <a:solidFill>
                  <a:srgbClr val="595959"/>
                </a:solidFill>
                <a:latin typeface="Trebuchet MS"/>
                <a:cs typeface="Trebuchet MS"/>
              </a:rPr>
              <a:t>CoUk</a:t>
            </a:r>
            <a:r>
              <a:rPr lang="en-GB" sz="1600" dirty="0">
                <a:solidFill>
                  <a:srgbClr val="595959"/>
                </a:solidFill>
                <a:latin typeface="Trebuchet MS"/>
                <a:cs typeface="Trebuchet MS"/>
              </a:rPr>
              <a:t> Novel Food – LVA, Austria</a:t>
            </a:r>
          </a:p>
          <a:p>
            <a:pPr marL="285750" indent="-285750">
              <a:buFont typeface="Wingdings" panose="05000000000000000000" pitchFamily="2" charset="2"/>
              <a:buChar char="Ø"/>
            </a:pPr>
            <a:endParaRPr lang="en-GB" sz="1600" dirty="0">
              <a:solidFill>
                <a:srgbClr val="595959"/>
              </a:solidFill>
              <a:latin typeface="Trebuchet MS"/>
              <a:cs typeface="Trebuchet MS"/>
            </a:endParaRPr>
          </a:p>
          <a:p>
            <a:pPr marL="285750" indent="-285750">
              <a:buFont typeface="Wingdings" panose="05000000000000000000" pitchFamily="2" charset="2"/>
              <a:buChar char="Ø"/>
            </a:pPr>
            <a:r>
              <a:rPr lang="en-GB" sz="1600" b="1" dirty="0">
                <a:solidFill>
                  <a:srgbClr val="595959"/>
                </a:solidFill>
                <a:latin typeface="Trebuchet MS"/>
                <a:cs typeface="Trebuchet MS"/>
              </a:rPr>
              <a:t>14th International European Forum </a:t>
            </a:r>
            <a:r>
              <a:rPr lang="en-GB" sz="1600" dirty="0">
                <a:solidFill>
                  <a:srgbClr val="595959"/>
                </a:solidFill>
                <a:latin typeface="Trebuchet MS"/>
                <a:cs typeface="Trebuchet MS"/>
              </a:rPr>
              <a:t>(</a:t>
            </a:r>
            <a:r>
              <a:rPr lang="en-GB" sz="1600" dirty="0" err="1">
                <a:solidFill>
                  <a:srgbClr val="595959"/>
                </a:solidFill>
                <a:latin typeface="Trebuchet MS"/>
                <a:cs typeface="Trebuchet MS"/>
              </a:rPr>
              <a:t>Igls</a:t>
            </a:r>
            <a:r>
              <a:rPr lang="en-GB" sz="1600" dirty="0">
                <a:solidFill>
                  <a:srgbClr val="595959"/>
                </a:solidFill>
                <a:latin typeface="Trebuchet MS"/>
                <a:cs typeface="Trebuchet MS"/>
              </a:rPr>
              <a:t>-Forum) – UNITO, Germany </a:t>
            </a:r>
            <a:r>
              <a:rPr lang="en-GB" sz="1600" dirty="0">
                <a:solidFill>
                  <a:srgbClr val="595959"/>
                </a:solidFill>
                <a:latin typeface="Trebuchet MS"/>
                <a:cs typeface="Trebuchet MS"/>
                <a:hlinkClick r:id="rId2"/>
              </a:rPr>
              <a:t>http://www.fooddynamics.org/fooddynamics2020/program/program.html</a:t>
            </a:r>
            <a:r>
              <a:rPr lang="en-GB" sz="1600" dirty="0">
                <a:solidFill>
                  <a:srgbClr val="595959"/>
                </a:solidFill>
                <a:latin typeface="Trebuchet MS"/>
                <a:cs typeface="Trebuchet MS"/>
              </a:rPr>
              <a:t> </a:t>
            </a:r>
          </a:p>
          <a:p>
            <a:pPr marL="285750" indent="-285750">
              <a:buFont typeface="Wingdings" panose="05000000000000000000" pitchFamily="2" charset="2"/>
              <a:buChar char="Ø"/>
            </a:pPr>
            <a:endParaRPr lang="en-GB" sz="1600" dirty="0">
              <a:solidFill>
                <a:srgbClr val="595959"/>
              </a:solidFill>
              <a:latin typeface="Trebuchet MS"/>
              <a:cs typeface="Trebuchet MS"/>
            </a:endParaRPr>
          </a:p>
          <a:p>
            <a:pPr marL="285750" indent="-285750">
              <a:buFont typeface="Wingdings" panose="05000000000000000000" pitchFamily="2" charset="2"/>
              <a:buChar char="Ø"/>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D744E014-8DDA-4388-9366-03B61FFF5449}"/>
              </a:ext>
            </a:extLst>
          </p:cNvPr>
          <p:cNvPicPr>
            <a:picLocks noChangeAspect="1"/>
          </p:cNvPicPr>
          <p:nvPr/>
        </p:nvPicPr>
        <p:blipFill>
          <a:blip r:embed="rId3"/>
          <a:stretch>
            <a:fillRect/>
          </a:stretch>
        </p:blipFill>
        <p:spPr>
          <a:xfrm>
            <a:off x="1987798" y="3298817"/>
            <a:ext cx="4894915" cy="2499025"/>
          </a:xfrm>
          <a:prstGeom prst="rect">
            <a:avLst/>
          </a:prstGeom>
        </p:spPr>
      </p:pic>
    </p:spTree>
    <p:extLst>
      <p:ext uri="{BB962C8B-B14F-4D97-AF65-F5344CB8AC3E}">
        <p14:creationId xmlns:p14="http://schemas.microsoft.com/office/powerpoint/2010/main" val="71707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16</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1572806" y="1116839"/>
            <a:ext cx="6451687" cy="1723549"/>
          </a:xfrm>
          <a:prstGeom prst="rect">
            <a:avLst/>
          </a:prstGeom>
          <a:noFill/>
        </p:spPr>
        <p:txBody>
          <a:bodyPr wrap="square" rtlCol="0">
            <a:spAutoFit/>
          </a:bodyPr>
          <a:lstStyle/>
          <a:p>
            <a:pPr marL="285750" indent="-285750">
              <a:buFont typeface="Wingdings" panose="05000000000000000000" pitchFamily="2" charset="2"/>
              <a:buChar char="Ø"/>
            </a:pPr>
            <a:r>
              <a:rPr lang="en-GB" dirty="0">
                <a:solidFill>
                  <a:srgbClr val="595959"/>
                </a:solidFill>
                <a:latin typeface="Trebuchet MS"/>
                <a:cs typeface="Trebuchet MS"/>
              </a:rPr>
              <a:t>Dissemination of the project through </a:t>
            </a:r>
            <a:r>
              <a:rPr lang="en-GB" b="1" dirty="0">
                <a:solidFill>
                  <a:srgbClr val="595959"/>
                </a:solidFill>
                <a:latin typeface="Trebuchet MS"/>
                <a:cs typeface="Trebuchet MS"/>
              </a:rPr>
              <a:t>webinar</a:t>
            </a:r>
          </a:p>
          <a:p>
            <a:r>
              <a:rPr lang="en-GB" b="1" dirty="0">
                <a:solidFill>
                  <a:srgbClr val="595959"/>
                </a:solidFill>
                <a:latin typeface="Trebuchet MS"/>
                <a:cs typeface="Trebuchet MS"/>
              </a:rPr>
              <a:t>(Confagricoltura/UNITO</a:t>
            </a:r>
            <a:r>
              <a:rPr lang="en-GB" dirty="0">
                <a:solidFill>
                  <a:srgbClr val="595959"/>
                </a:solidFill>
                <a:latin typeface="Trebuchet MS"/>
                <a:cs typeface="Trebuchet MS"/>
              </a:rPr>
              <a:t>, Nov.2020)</a:t>
            </a:r>
            <a:endParaRPr lang="en-GB" b="1" dirty="0">
              <a:solidFill>
                <a:srgbClr val="595959"/>
              </a:solidFill>
              <a:highlight>
                <a:srgbClr val="FFFF00"/>
              </a:highlight>
              <a:latin typeface="Trebuchet MS"/>
              <a:cs typeface="Trebuchet MS"/>
            </a:endParaRPr>
          </a:p>
          <a:p>
            <a:endParaRPr lang="en-GB" b="1"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043BF304-7C77-46B6-B33F-1579F1796214}"/>
              </a:ext>
            </a:extLst>
          </p:cNvPr>
          <p:cNvPicPr>
            <a:picLocks noChangeAspect="1"/>
          </p:cNvPicPr>
          <p:nvPr/>
        </p:nvPicPr>
        <p:blipFill>
          <a:blip r:embed="rId2"/>
          <a:stretch>
            <a:fillRect/>
          </a:stretch>
        </p:blipFill>
        <p:spPr>
          <a:xfrm>
            <a:off x="1572806" y="1865801"/>
            <a:ext cx="5000989" cy="4620580"/>
          </a:xfrm>
          <a:prstGeom prst="rect">
            <a:avLst/>
          </a:prstGeom>
        </p:spPr>
      </p:pic>
    </p:spTree>
    <p:extLst>
      <p:ext uri="{BB962C8B-B14F-4D97-AF65-F5344CB8AC3E}">
        <p14:creationId xmlns:p14="http://schemas.microsoft.com/office/powerpoint/2010/main" val="199428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SOCIAL NETWORKS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17</a:t>
            </a:fld>
            <a:endParaRPr lang="en-US"/>
          </a:p>
        </p:txBody>
      </p:sp>
      <p:pic>
        <p:nvPicPr>
          <p:cNvPr id="5" name="Imagen 4">
            <a:extLst>
              <a:ext uri="{FF2B5EF4-FFF2-40B4-BE49-F238E27FC236}">
                <a16:creationId xmlns:a16="http://schemas.microsoft.com/office/drawing/2014/main" id="{2AEDB92F-583A-4542-9F74-6BE5216606DD}"/>
              </a:ext>
            </a:extLst>
          </p:cNvPr>
          <p:cNvPicPr>
            <a:picLocks noChangeAspect="1"/>
          </p:cNvPicPr>
          <p:nvPr/>
        </p:nvPicPr>
        <p:blipFill>
          <a:blip r:embed="rId2"/>
          <a:stretch>
            <a:fillRect/>
          </a:stretch>
        </p:blipFill>
        <p:spPr>
          <a:xfrm>
            <a:off x="498038" y="2935132"/>
            <a:ext cx="2176461" cy="883997"/>
          </a:xfrm>
          <a:prstGeom prst="rect">
            <a:avLst/>
          </a:prstGeom>
        </p:spPr>
      </p:pic>
      <p:pic>
        <p:nvPicPr>
          <p:cNvPr id="11" name="Imagen 10">
            <a:extLst>
              <a:ext uri="{FF2B5EF4-FFF2-40B4-BE49-F238E27FC236}">
                <a16:creationId xmlns:a16="http://schemas.microsoft.com/office/drawing/2014/main" id="{E5342A73-AFC9-4EBE-9621-887CC08FC975}"/>
              </a:ext>
            </a:extLst>
          </p:cNvPr>
          <p:cNvPicPr>
            <a:picLocks noChangeAspect="1"/>
          </p:cNvPicPr>
          <p:nvPr/>
        </p:nvPicPr>
        <p:blipFill>
          <a:blip r:embed="rId3"/>
          <a:stretch>
            <a:fillRect/>
          </a:stretch>
        </p:blipFill>
        <p:spPr>
          <a:xfrm>
            <a:off x="498037" y="3993157"/>
            <a:ext cx="2176461" cy="883997"/>
          </a:xfrm>
          <a:prstGeom prst="rect">
            <a:avLst/>
          </a:prstGeom>
        </p:spPr>
      </p:pic>
      <p:pic>
        <p:nvPicPr>
          <p:cNvPr id="14" name="Imagen 13">
            <a:extLst>
              <a:ext uri="{FF2B5EF4-FFF2-40B4-BE49-F238E27FC236}">
                <a16:creationId xmlns:a16="http://schemas.microsoft.com/office/drawing/2014/main" id="{8B66FA60-3741-4333-BA25-F709A7A20DE5}"/>
              </a:ext>
            </a:extLst>
          </p:cNvPr>
          <p:cNvPicPr>
            <a:picLocks noChangeAspect="1"/>
          </p:cNvPicPr>
          <p:nvPr/>
        </p:nvPicPr>
        <p:blipFill>
          <a:blip r:embed="rId4"/>
          <a:stretch>
            <a:fillRect/>
          </a:stretch>
        </p:blipFill>
        <p:spPr>
          <a:xfrm>
            <a:off x="1866359" y="807783"/>
            <a:ext cx="864404" cy="864404"/>
          </a:xfrm>
          <a:prstGeom prst="rect">
            <a:avLst/>
          </a:prstGeom>
        </p:spPr>
      </p:pic>
      <p:pic>
        <p:nvPicPr>
          <p:cNvPr id="15" name="Imagen 14">
            <a:extLst>
              <a:ext uri="{FF2B5EF4-FFF2-40B4-BE49-F238E27FC236}">
                <a16:creationId xmlns:a16="http://schemas.microsoft.com/office/drawing/2014/main" id="{C1B064FB-1C8F-4FBA-B0B1-20DE4F942EEE}"/>
              </a:ext>
            </a:extLst>
          </p:cNvPr>
          <p:cNvPicPr>
            <a:picLocks noChangeAspect="1"/>
          </p:cNvPicPr>
          <p:nvPr/>
        </p:nvPicPr>
        <p:blipFill>
          <a:blip r:embed="rId5"/>
          <a:stretch>
            <a:fillRect/>
          </a:stretch>
        </p:blipFill>
        <p:spPr>
          <a:xfrm>
            <a:off x="3443749" y="1019198"/>
            <a:ext cx="1062040" cy="1062040"/>
          </a:xfrm>
          <a:prstGeom prst="rect">
            <a:avLst/>
          </a:prstGeom>
        </p:spPr>
      </p:pic>
      <p:pic>
        <p:nvPicPr>
          <p:cNvPr id="16" name="Imagen 15">
            <a:extLst>
              <a:ext uri="{FF2B5EF4-FFF2-40B4-BE49-F238E27FC236}">
                <a16:creationId xmlns:a16="http://schemas.microsoft.com/office/drawing/2014/main" id="{0A9C809B-81CB-49E6-9032-96BB9AE22D74}"/>
              </a:ext>
            </a:extLst>
          </p:cNvPr>
          <p:cNvPicPr>
            <a:picLocks noChangeAspect="1"/>
          </p:cNvPicPr>
          <p:nvPr/>
        </p:nvPicPr>
        <p:blipFill>
          <a:blip r:embed="rId6"/>
          <a:stretch>
            <a:fillRect/>
          </a:stretch>
        </p:blipFill>
        <p:spPr>
          <a:xfrm>
            <a:off x="5275036" y="885947"/>
            <a:ext cx="864404" cy="864404"/>
          </a:xfrm>
          <a:prstGeom prst="rect">
            <a:avLst/>
          </a:prstGeom>
        </p:spPr>
      </p:pic>
      <p:pic>
        <p:nvPicPr>
          <p:cNvPr id="18" name="Imagen 17">
            <a:extLst>
              <a:ext uri="{FF2B5EF4-FFF2-40B4-BE49-F238E27FC236}">
                <a16:creationId xmlns:a16="http://schemas.microsoft.com/office/drawing/2014/main" id="{4EA4F616-0BE5-4DC4-B864-EC7AAE8F1BDD}"/>
              </a:ext>
            </a:extLst>
          </p:cNvPr>
          <p:cNvPicPr>
            <a:picLocks noChangeAspect="1"/>
          </p:cNvPicPr>
          <p:nvPr/>
        </p:nvPicPr>
        <p:blipFill>
          <a:blip r:embed="rId7"/>
          <a:stretch>
            <a:fillRect/>
          </a:stretch>
        </p:blipFill>
        <p:spPr>
          <a:xfrm>
            <a:off x="6995793" y="913337"/>
            <a:ext cx="1257300" cy="809625"/>
          </a:xfrm>
          <a:prstGeom prst="rect">
            <a:avLst/>
          </a:prstGeom>
        </p:spPr>
      </p:pic>
      <p:pic>
        <p:nvPicPr>
          <p:cNvPr id="22" name="Imagen 21">
            <a:extLst>
              <a:ext uri="{FF2B5EF4-FFF2-40B4-BE49-F238E27FC236}">
                <a16:creationId xmlns:a16="http://schemas.microsoft.com/office/drawing/2014/main" id="{FFC8627F-DFB9-4880-A152-03B752922592}"/>
              </a:ext>
            </a:extLst>
          </p:cNvPr>
          <p:cNvPicPr>
            <a:picLocks noChangeAspect="1"/>
          </p:cNvPicPr>
          <p:nvPr/>
        </p:nvPicPr>
        <p:blipFill>
          <a:blip r:embed="rId8"/>
          <a:stretch>
            <a:fillRect/>
          </a:stretch>
        </p:blipFill>
        <p:spPr>
          <a:xfrm>
            <a:off x="498039" y="1877107"/>
            <a:ext cx="2176461" cy="883997"/>
          </a:xfrm>
          <a:prstGeom prst="rect">
            <a:avLst/>
          </a:prstGeom>
        </p:spPr>
      </p:pic>
      <p:pic>
        <p:nvPicPr>
          <p:cNvPr id="24" name="Imagen 23">
            <a:extLst>
              <a:ext uri="{FF2B5EF4-FFF2-40B4-BE49-F238E27FC236}">
                <a16:creationId xmlns:a16="http://schemas.microsoft.com/office/drawing/2014/main" id="{BBB06593-2C43-4B6C-9582-6FDFBA3E61FA}"/>
              </a:ext>
            </a:extLst>
          </p:cNvPr>
          <p:cNvPicPr>
            <a:picLocks noChangeAspect="1"/>
          </p:cNvPicPr>
          <p:nvPr/>
        </p:nvPicPr>
        <p:blipFill>
          <a:blip r:embed="rId9"/>
          <a:stretch>
            <a:fillRect/>
          </a:stretch>
        </p:blipFill>
        <p:spPr>
          <a:xfrm>
            <a:off x="498037" y="5090127"/>
            <a:ext cx="2176461" cy="877900"/>
          </a:xfrm>
          <a:prstGeom prst="rect">
            <a:avLst/>
          </a:prstGeom>
        </p:spPr>
      </p:pic>
      <p:sp>
        <p:nvSpPr>
          <p:cNvPr id="25" name="CuadroTexto 7">
            <a:extLst>
              <a:ext uri="{FF2B5EF4-FFF2-40B4-BE49-F238E27FC236}">
                <a16:creationId xmlns:a16="http://schemas.microsoft.com/office/drawing/2014/main" id="{05B82563-4CD5-49F2-9646-46F5FC8A70A3}"/>
              </a:ext>
            </a:extLst>
          </p:cNvPr>
          <p:cNvSpPr txBox="1"/>
          <p:nvPr/>
        </p:nvSpPr>
        <p:spPr>
          <a:xfrm>
            <a:off x="2967022" y="2149828"/>
            <a:ext cx="6259689" cy="338554"/>
          </a:xfrm>
          <a:prstGeom prst="rect">
            <a:avLst/>
          </a:prstGeom>
          <a:noFill/>
        </p:spPr>
        <p:txBody>
          <a:bodyPr wrap="square" rtlCol="0">
            <a:spAutoFit/>
          </a:bodyPr>
          <a:lstStyle/>
          <a:p>
            <a:r>
              <a:rPr lang="es-ES" sz="1600" dirty="0">
                <a:solidFill>
                  <a:srgbClr val="595959"/>
                </a:solidFill>
                <a:latin typeface="Trebuchet MS"/>
                <a:cs typeface="Trebuchet MS"/>
                <a:hlinkClick r:id="rId10"/>
              </a:rPr>
              <a:t>https://twitter.com/SprojectField</a:t>
            </a:r>
            <a:r>
              <a:rPr lang="es-ES" sz="1600" dirty="0">
                <a:solidFill>
                  <a:srgbClr val="595959"/>
                </a:solidFill>
                <a:latin typeface="Trebuchet MS"/>
                <a:cs typeface="Trebuchet MS"/>
              </a:rPr>
              <a:t> </a:t>
            </a:r>
          </a:p>
        </p:txBody>
      </p:sp>
      <p:sp>
        <p:nvSpPr>
          <p:cNvPr id="26" name="CuadroTexto 7">
            <a:extLst>
              <a:ext uri="{FF2B5EF4-FFF2-40B4-BE49-F238E27FC236}">
                <a16:creationId xmlns:a16="http://schemas.microsoft.com/office/drawing/2014/main" id="{E1A6BA8E-4C5B-4FCE-B8E3-10D7BD2A2B8C}"/>
              </a:ext>
            </a:extLst>
          </p:cNvPr>
          <p:cNvSpPr txBox="1"/>
          <p:nvPr/>
        </p:nvSpPr>
        <p:spPr>
          <a:xfrm>
            <a:off x="2925845" y="3082204"/>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1"/>
              </a:rPr>
              <a:t>https://www.linkedin.com/company/fields-project-erasmus/?viewAsMember=true</a:t>
            </a:r>
            <a:r>
              <a:rPr lang="es-ES" sz="1600" dirty="0">
                <a:solidFill>
                  <a:srgbClr val="595959"/>
                </a:solidFill>
                <a:latin typeface="Trebuchet MS"/>
                <a:cs typeface="Trebuchet MS"/>
              </a:rPr>
              <a:t>   </a:t>
            </a:r>
          </a:p>
        </p:txBody>
      </p:sp>
      <p:sp>
        <p:nvSpPr>
          <p:cNvPr id="27" name="CuadroTexto 7">
            <a:extLst>
              <a:ext uri="{FF2B5EF4-FFF2-40B4-BE49-F238E27FC236}">
                <a16:creationId xmlns:a16="http://schemas.microsoft.com/office/drawing/2014/main" id="{2491EDF4-C0B9-4102-BE4E-2FA836A105BA}"/>
              </a:ext>
            </a:extLst>
          </p:cNvPr>
          <p:cNvSpPr txBox="1"/>
          <p:nvPr/>
        </p:nvSpPr>
        <p:spPr>
          <a:xfrm>
            <a:off x="2967021" y="4042846"/>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2"/>
              </a:rPr>
              <a:t>https://www.facebook.com/Fields-Project-Erasmus-115331017260054</a:t>
            </a:r>
            <a:r>
              <a:rPr lang="es-ES" sz="1600" dirty="0">
                <a:solidFill>
                  <a:srgbClr val="595959"/>
                </a:solidFill>
                <a:latin typeface="Trebuchet MS"/>
                <a:cs typeface="Trebuchet MS"/>
              </a:rPr>
              <a:t> </a:t>
            </a:r>
          </a:p>
        </p:txBody>
      </p:sp>
      <p:sp>
        <p:nvSpPr>
          <p:cNvPr id="28" name="CuadroTexto 7">
            <a:extLst>
              <a:ext uri="{FF2B5EF4-FFF2-40B4-BE49-F238E27FC236}">
                <a16:creationId xmlns:a16="http://schemas.microsoft.com/office/drawing/2014/main" id="{9DAA7CE8-718D-4216-B6B6-858171598F0D}"/>
              </a:ext>
            </a:extLst>
          </p:cNvPr>
          <p:cNvSpPr txBox="1"/>
          <p:nvPr/>
        </p:nvSpPr>
        <p:spPr>
          <a:xfrm>
            <a:off x="2925845" y="5221443"/>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3"/>
              </a:rPr>
              <a:t>https://www.youtube.com/channel/UCKFCxHAmRdRLF9_axPy-eNg</a:t>
            </a:r>
            <a:r>
              <a:rPr lang="en-GB" sz="1600" dirty="0">
                <a:solidFill>
                  <a:srgbClr val="595959"/>
                </a:solidFill>
                <a:latin typeface="Trebuchet MS"/>
                <a:cs typeface="Trebuchet MS"/>
              </a:rPr>
              <a:t> </a:t>
            </a:r>
            <a:endParaRPr lang="es-ES" sz="1600" dirty="0">
              <a:solidFill>
                <a:srgbClr val="595959"/>
              </a:solidFill>
              <a:latin typeface="Trebuchet MS"/>
              <a:cs typeface="Trebuchet MS"/>
            </a:endParaRPr>
          </a:p>
        </p:txBody>
      </p:sp>
    </p:spTree>
    <p:extLst>
      <p:ext uri="{BB962C8B-B14F-4D97-AF65-F5344CB8AC3E}">
        <p14:creationId xmlns:p14="http://schemas.microsoft.com/office/powerpoint/2010/main" val="359430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18</a:t>
            </a:fld>
            <a:endParaRPr lang="en-US" dirty="0"/>
          </a:p>
        </p:txBody>
      </p:sp>
      <p:sp>
        <p:nvSpPr>
          <p:cNvPr id="5" name="Marcador de contenido 4">
            <a:extLst>
              <a:ext uri="{FF2B5EF4-FFF2-40B4-BE49-F238E27FC236}">
                <a16:creationId xmlns:a16="http://schemas.microsoft.com/office/drawing/2014/main" id="{461F9476-585E-4759-8812-B5D9A582C519}"/>
              </a:ext>
            </a:extLst>
          </p:cNvPr>
          <p:cNvSpPr txBox="1">
            <a:spLocks noGrp="1"/>
          </p:cNvSpPr>
          <p:nvPr>
            <p:ph idx="1"/>
          </p:nvPr>
        </p:nvSpPr>
        <p:spPr>
          <a:xfrm>
            <a:off x="1342913" y="1216025"/>
            <a:ext cx="7886700" cy="56419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FIELDSproject - @SprojectFIELD</a:t>
            </a:r>
          </a:p>
          <a:p>
            <a:pPr marL="285750" indent="-285750">
              <a:buFont typeface="Arial" pitchFamily="34" charset="0"/>
              <a:buChar char="•"/>
            </a:pPr>
            <a:r>
              <a:rPr lang="en-GB" sz="1600" dirty="0">
                <a:solidFill>
                  <a:srgbClr val="595959"/>
                </a:solidFill>
                <a:latin typeface="Trebuchet MS"/>
                <a:cs typeface="Trebuchet MS"/>
              </a:rPr>
              <a:t>Followed by all partners</a:t>
            </a:r>
          </a:p>
          <a:p>
            <a:pPr marL="285750" indent="-285750">
              <a:buFont typeface="Arial" pitchFamily="34" charset="0"/>
              <a:buChar char="•"/>
            </a:pPr>
            <a:r>
              <a:rPr lang="en-GB" sz="1600" dirty="0">
                <a:solidFill>
                  <a:srgbClr val="595959"/>
                </a:solidFill>
                <a:latin typeface="Trebuchet MS"/>
                <a:cs typeface="Trebuchet MS"/>
              </a:rPr>
              <a:t>Promoted in partners accounts</a:t>
            </a:r>
          </a:p>
          <a:p>
            <a:pPr marL="285750" indent="-285750">
              <a:buFont typeface="Arial" pitchFamily="34" charset="0"/>
              <a:buChar char="•"/>
            </a:pPr>
            <a:r>
              <a:rPr lang="en-GB" sz="1600" dirty="0">
                <a:solidFill>
                  <a:srgbClr val="595959"/>
                </a:solidFill>
                <a:latin typeface="Trebuchet MS"/>
                <a:cs typeface="Trebuchet MS"/>
              </a:rPr>
              <a:t>News, pictures, events are published in English and/or partners languages </a:t>
            </a:r>
            <a:endParaRPr lang="en-GB" sz="1600" dirty="0">
              <a:solidFill>
                <a:srgbClr val="595959"/>
              </a:solidFill>
              <a:highlight>
                <a:srgbClr val="FFFF00"/>
              </a:highlight>
              <a:latin typeface="Trebuchet MS"/>
              <a:cs typeface="Trebuchet MS"/>
            </a:endParaRPr>
          </a:p>
        </p:txBody>
      </p:sp>
      <p:pic>
        <p:nvPicPr>
          <p:cNvPr id="7" name="Imagen 6">
            <a:extLst>
              <a:ext uri="{FF2B5EF4-FFF2-40B4-BE49-F238E27FC236}">
                <a16:creationId xmlns:a16="http://schemas.microsoft.com/office/drawing/2014/main" id="{38E16112-9811-4602-831B-0CFA268DAE4E}"/>
              </a:ext>
            </a:extLst>
          </p:cNvPr>
          <p:cNvPicPr>
            <a:picLocks noChangeAspect="1"/>
          </p:cNvPicPr>
          <p:nvPr/>
        </p:nvPicPr>
        <p:blipFill>
          <a:blip r:embed="rId2"/>
          <a:stretch>
            <a:fillRect/>
          </a:stretch>
        </p:blipFill>
        <p:spPr>
          <a:xfrm>
            <a:off x="383727" y="132305"/>
            <a:ext cx="2170364" cy="877900"/>
          </a:xfrm>
          <a:prstGeom prst="rect">
            <a:avLst/>
          </a:prstGeom>
        </p:spPr>
      </p:pic>
      <p:pic>
        <p:nvPicPr>
          <p:cNvPr id="3" name="Imagen 2">
            <a:extLst>
              <a:ext uri="{FF2B5EF4-FFF2-40B4-BE49-F238E27FC236}">
                <a16:creationId xmlns:a16="http://schemas.microsoft.com/office/drawing/2014/main" id="{D50E893E-4AFC-43E2-A8A5-A5338C830515}"/>
              </a:ext>
            </a:extLst>
          </p:cNvPr>
          <p:cNvPicPr>
            <a:picLocks noChangeAspect="1"/>
          </p:cNvPicPr>
          <p:nvPr/>
        </p:nvPicPr>
        <p:blipFill>
          <a:blip r:embed="rId3"/>
          <a:stretch>
            <a:fillRect/>
          </a:stretch>
        </p:blipFill>
        <p:spPr>
          <a:xfrm>
            <a:off x="1562811" y="2539558"/>
            <a:ext cx="5554681" cy="3758028"/>
          </a:xfrm>
          <a:prstGeom prst="rect">
            <a:avLst/>
          </a:prstGeom>
        </p:spPr>
      </p:pic>
    </p:spTree>
    <p:extLst>
      <p:ext uri="{BB962C8B-B14F-4D97-AF65-F5344CB8AC3E}">
        <p14:creationId xmlns:p14="http://schemas.microsoft.com/office/powerpoint/2010/main" val="158173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D987F1D4-8071-4E98-AC61-648CA2536823}"/>
              </a:ext>
            </a:extLst>
          </p:cNvPr>
          <p:cNvPicPr>
            <a:picLocks noGrp="1" noChangeAspect="1"/>
          </p:cNvPicPr>
          <p:nvPr>
            <p:ph idx="1"/>
          </p:nvPr>
        </p:nvPicPr>
        <p:blipFill>
          <a:blip r:embed="rId2"/>
          <a:stretch>
            <a:fillRect/>
          </a:stretch>
        </p:blipFill>
        <p:spPr>
          <a:xfrm>
            <a:off x="1598079" y="1646027"/>
            <a:ext cx="5206435" cy="2536156"/>
          </a:xfr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19</a:t>
            </a:fld>
            <a:endParaRPr lang="en-US" dirty="0"/>
          </a:p>
        </p:txBody>
      </p:sp>
      <p:sp>
        <p:nvSpPr>
          <p:cNvPr id="5" name="CuadroTexto 4">
            <a:extLst>
              <a:ext uri="{FF2B5EF4-FFF2-40B4-BE49-F238E27FC236}">
                <a16:creationId xmlns:a16="http://schemas.microsoft.com/office/drawing/2014/main" id="{5A4ACBA4-6D74-4123-996A-087A7686E6D4}"/>
              </a:ext>
            </a:extLst>
          </p:cNvPr>
          <p:cNvSpPr txBox="1"/>
          <p:nvPr/>
        </p:nvSpPr>
        <p:spPr>
          <a:xfrm>
            <a:off x="730457" y="1164976"/>
            <a:ext cx="6265336" cy="5847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FIELDS figures in Twitter </a:t>
            </a:r>
          </a:p>
          <a:p>
            <a:pPr marL="285750" indent="-285750">
              <a:buFont typeface="Arial" pitchFamily="34" charset="0"/>
              <a:buChar char="•"/>
            </a:pPr>
            <a:endParaRPr lang="en-GB" sz="1600" dirty="0">
              <a:solidFill>
                <a:srgbClr val="595959"/>
              </a:solidFill>
              <a:latin typeface="Trebuchet MS"/>
              <a:cs typeface="Trebuchet MS"/>
            </a:endParaRPr>
          </a:p>
        </p:txBody>
      </p:sp>
      <p:pic>
        <p:nvPicPr>
          <p:cNvPr id="6" name="Imagen 5">
            <a:extLst>
              <a:ext uri="{FF2B5EF4-FFF2-40B4-BE49-F238E27FC236}">
                <a16:creationId xmlns:a16="http://schemas.microsoft.com/office/drawing/2014/main" id="{D7C27BAA-19A8-45DB-8D1D-5F6A153E59E4}"/>
              </a:ext>
            </a:extLst>
          </p:cNvPr>
          <p:cNvPicPr>
            <a:picLocks noChangeAspect="1"/>
          </p:cNvPicPr>
          <p:nvPr/>
        </p:nvPicPr>
        <p:blipFill>
          <a:blip r:embed="rId3"/>
          <a:stretch>
            <a:fillRect/>
          </a:stretch>
        </p:blipFill>
        <p:spPr>
          <a:xfrm>
            <a:off x="383727" y="132305"/>
            <a:ext cx="2170364" cy="877900"/>
          </a:xfrm>
          <a:prstGeom prst="rect">
            <a:avLst/>
          </a:prstGeom>
        </p:spPr>
      </p:pic>
      <p:pic>
        <p:nvPicPr>
          <p:cNvPr id="3" name="Imagen 2">
            <a:extLst>
              <a:ext uri="{FF2B5EF4-FFF2-40B4-BE49-F238E27FC236}">
                <a16:creationId xmlns:a16="http://schemas.microsoft.com/office/drawing/2014/main" id="{8B7028BA-7814-40C9-BCB5-B4B7197367F3}"/>
              </a:ext>
            </a:extLst>
          </p:cNvPr>
          <p:cNvPicPr>
            <a:picLocks noChangeAspect="1"/>
          </p:cNvPicPr>
          <p:nvPr/>
        </p:nvPicPr>
        <p:blipFill>
          <a:blip r:embed="rId4"/>
          <a:stretch>
            <a:fillRect/>
          </a:stretch>
        </p:blipFill>
        <p:spPr>
          <a:xfrm>
            <a:off x="2100649" y="4181356"/>
            <a:ext cx="3511730" cy="2061233"/>
          </a:xfrm>
          <a:prstGeom prst="rect">
            <a:avLst/>
          </a:prstGeom>
        </p:spPr>
      </p:pic>
    </p:spTree>
    <p:extLst>
      <p:ext uri="{BB962C8B-B14F-4D97-AF65-F5344CB8AC3E}">
        <p14:creationId xmlns:p14="http://schemas.microsoft.com/office/powerpoint/2010/main" val="183306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solidFill>
                  <a:srgbClr val="2C8FCE"/>
                </a:solidFill>
              </a:rPr>
              <a:t>WP7 – task 7.2 </a:t>
            </a:r>
          </a:p>
        </p:txBody>
      </p:sp>
      <p:sp>
        <p:nvSpPr>
          <p:cNvPr id="8" name="Θέση περιεχομένου 7"/>
          <p:cNvSpPr>
            <a:spLocks noGrp="1"/>
          </p:cNvSpPr>
          <p:nvPr>
            <p:ph idx="1"/>
          </p:nvPr>
        </p:nvSpPr>
        <p:spPr/>
        <p:txBody>
          <a:bodyPr>
            <a:normAutofit lnSpcReduction="10000"/>
          </a:bodyPr>
          <a:lstStyle/>
          <a:p>
            <a:pPr marL="0" indent="0">
              <a:buNone/>
            </a:pPr>
            <a:r>
              <a:rPr lang="en-US" dirty="0"/>
              <a:t>Task Leader: FIAB</a:t>
            </a:r>
          </a:p>
          <a:p>
            <a:pPr marL="0" indent="0">
              <a:buNone/>
            </a:pPr>
            <a:r>
              <a:rPr lang="en-US" dirty="0"/>
              <a:t>Partners involved: all</a:t>
            </a:r>
          </a:p>
          <a:p>
            <a:pPr marL="0" indent="0">
              <a:buNone/>
            </a:pPr>
            <a:r>
              <a:rPr lang="en-US" dirty="0"/>
              <a:t>From month 1 to 48</a:t>
            </a:r>
          </a:p>
          <a:p>
            <a:pPr marL="0" indent="0">
              <a:buNone/>
            </a:pPr>
            <a:endParaRPr lang="en-US" dirty="0"/>
          </a:p>
          <a:p>
            <a:pPr algn="l"/>
            <a:r>
              <a:rPr lang="en-US" dirty="0"/>
              <a:t>The aim of communication and dissemination campaign is to ensure that the program will be spread effectively to the stakeholders</a:t>
            </a:r>
          </a:p>
          <a:p>
            <a:pPr marL="0" indent="0">
              <a:buNone/>
            </a:pPr>
            <a:endParaRPr lang="en-US" dirty="0"/>
          </a:p>
          <a:p>
            <a:pPr algn="l"/>
            <a:r>
              <a:rPr lang="en-US" dirty="0"/>
              <a:t>Main Objectives are to developed and implement this campaign to ensure broad awareness rising of the project outcomes to the target groups by creating dissemination material as website, leaflet, poster, newsletters, social media channels, by organizing workshops and conferences, by presenting the project in external conferences/meetings at national and international level and by the publication of FIELDS goals and outputs in specialized magazines. </a:t>
            </a:r>
          </a:p>
          <a:p>
            <a:pPr marL="0" indent="0" algn="l">
              <a:buNone/>
            </a:pPr>
            <a:r>
              <a:rPr lang="en-US" dirty="0"/>
              <a:t> </a:t>
            </a:r>
          </a:p>
          <a:p>
            <a:pPr marL="0" indent="0">
              <a:buNone/>
            </a:pPr>
            <a:endParaRPr lang="nb-NO" dirty="0"/>
          </a:p>
          <a:p>
            <a:pPr marL="0" indent="0">
              <a:buNone/>
            </a:pPr>
            <a:endParaRPr lang="en-US" dirty="0"/>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a:t>
            </a:fld>
            <a:endParaRPr lang="en-US"/>
          </a:p>
        </p:txBody>
      </p:sp>
    </p:spTree>
    <p:extLst>
      <p:ext uri="{BB962C8B-B14F-4D97-AF65-F5344CB8AC3E}">
        <p14:creationId xmlns:p14="http://schemas.microsoft.com/office/powerpoint/2010/main" val="376290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0A79D2C-12D2-47C0-9161-7FE505122AD9}"/>
              </a:ext>
            </a:extLst>
          </p:cNvPr>
          <p:cNvPicPr>
            <a:picLocks noGrp="1" noChangeAspect="1"/>
          </p:cNvPicPr>
          <p:nvPr>
            <p:ph idx="1"/>
          </p:nvPr>
        </p:nvPicPr>
        <p:blipFill>
          <a:blip r:embed="rId2"/>
          <a:stretch>
            <a:fillRect/>
          </a:stretch>
        </p:blipFill>
        <p:spPr>
          <a:xfrm>
            <a:off x="88710" y="111210"/>
            <a:ext cx="2170364" cy="877900"/>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20</a:t>
            </a:fld>
            <a:endParaRPr lang="en-US" dirty="0"/>
          </a:p>
        </p:txBody>
      </p:sp>
      <p:sp>
        <p:nvSpPr>
          <p:cNvPr id="8" name="CuadroTexto 7">
            <a:extLst>
              <a:ext uri="{FF2B5EF4-FFF2-40B4-BE49-F238E27FC236}">
                <a16:creationId xmlns:a16="http://schemas.microsoft.com/office/drawing/2014/main" id="{2AED67CD-27B5-4294-9044-8FA8EDD7857A}"/>
              </a:ext>
            </a:extLst>
          </p:cNvPr>
          <p:cNvSpPr txBox="1"/>
          <p:nvPr/>
        </p:nvSpPr>
        <p:spPr>
          <a:xfrm>
            <a:off x="730457" y="1286444"/>
            <a:ext cx="6265336" cy="338554"/>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Promotion of FIELDS account from main partners accounts</a:t>
            </a:r>
          </a:p>
        </p:txBody>
      </p:sp>
      <p:pic>
        <p:nvPicPr>
          <p:cNvPr id="9" name="Imagen 8">
            <a:extLst>
              <a:ext uri="{FF2B5EF4-FFF2-40B4-BE49-F238E27FC236}">
                <a16:creationId xmlns:a16="http://schemas.microsoft.com/office/drawing/2014/main" id="{7E98718B-17BE-42F3-B459-A387D9261226}"/>
              </a:ext>
            </a:extLst>
          </p:cNvPr>
          <p:cNvPicPr>
            <a:picLocks noChangeAspect="1"/>
          </p:cNvPicPr>
          <p:nvPr/>
        </p:nvPicPr>
        <p:blipFill>
          <a:blip r:embed="rId3"/>
          <a:stretch>
            <a:fillRect/>
          </a:stretch>
        </p:blipFill>
        <p:spPr>
          <a:xfrm>
            <a:off x="1562582" y="1680603"/>
            <a:ext cx="6018835" cy="4466114"/>
          </a:xfrm>
          <a:prstGeom prst="rect">
            <a:avLst/>
          </a:prstGeom>
        </p:spPr>
      </p:pic>
    </p:spTree>
    <p:extLst>
      <p:ext uri="{BB962C8B-B14F-4D97-AF65-F5344CB8AC3E}">
        <p14:creationId xmlns:p14="http://schemas.microsoft.com/office/powerpoint/2010/main" val="232310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CFB3274D-8126-4937-AE1A-C10F93D8DF84}"/>
              </a:ext>
            </a:extLst>
          </p:cNvPr>
          <p:cNvPicPr>
            <a:picLocks noGrp="1" noChangeAspect="1"/>
          </p:cNvPicPr>
          <p:nvPr>
            <p:ph idx="1"/>
          </p:nvPr>
        </p:nvPicPr>
        <p:blipFill>
          <a:blip r:embed="rId2"/>
          <a:stretch>
            <a:fillRect/>
          </a:stretch>
        </p:blipFill>
        <p:spPr>
          <a:xfrm>
            <a:off x="246299" y="245003"/>
            <a:ext cx="2176461" cy="883997"/>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21</a:t>
            </a:fld>
            <a:endParaRPr lang="en-US" dirty="0"/>
          </a:p>
        </p:txBody>
      </p:sp>
      <p:pic>
        <p:nvPicPr>
          <p:cNvPr id="7" name="Imagen 6">
            <a:extLst>
              <a:ext uri="{FF2B5EF4-FFF2-40B4-BE49-F238E27FC236}">
                <a16:creationId xmlns:a16="http://schemas.microsoft.com/office/drawing/2014/main" id="{CBCA4208-026E-4BEA-9754-20DAC9ADA8A9}"/>
              </a:ext>
            </a:extLst>
          </p:cNvPr>
          <p:cNvPicPr>
            <a:picLocks noChangeAspect="1"/>
          </p:cNvPicPr>
          <p:nvPr/>
        </p:nvPicPr>
        <p:blipFill>
          <a:blip r:embed="rId3"/>
          <a:stretch>
            <a:fillRect/>
          </a:stretch>
        </p:blipFill>
        <p:spPr>
          <a:xfrm>
            <a:off x="1201884" y="1580654"/>
            <a:ext cx="6134582" cy="3803192"/>
          </a:xfrm>
          <a:prstGeom prst="rect">
            <a:avLst/>
          </a:prstGeom>
        </p:spPr>
      </p:pic>
    </p:spTree>
    <p:extLst>
      <p:ext uri="{BB962C8B-B14F-4D97-AF65-F5344CB8AC3E}">
        <p14:creationId xmlns:p14="http://schemas.microsoft.com/office/powerpoint/2010/main" val="166789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4FEFCAA9-FFF9-4852-ACBB-E0C89904BC97}"/>
              </a:ext>
            </a:extLst>
          </p:cNvPr>
          <p:cNvPicPr>
            <a:picLocks noGrp="1" noChangeAspect="1"/>
          </p:cNvPicPr>
          <p:nvPr>
            <p:ph idx="1"/>
          </p:nvPr>
        </p:nvPicPr>
        <p:blipFill>
          <a:blip r:embed="rId2"/>
          <a:stretch>
            <a:fillRect/>
          </a:stretch>
        </p:blipFill>
        <p:spPr>
          <a:xfrm>
            <a:off x="1346885" y="1497783"/>
            <a:ext cx="6303810" cy="1591194"/>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22</a:t>
            </a:fld>
            <a:endParaRPr lang="en-US" dirty="0"/>
          </a:p>
        </p:txBody>
      </p:sp>
      <p:pic>
        <p:nvPicPr>
          <p:cNvPr id="6" name="Imagen 5">
            <a:extLst>
              <a:ext uri="{FF2B5EF4-FFF2-40B4-BE49-F238E27FC236}">
                <a16:creationId xmlns:a16="http://schemas.microsoft.com/office/drawing/2014/main" id="{0C1A5B8C-DA8C-48BA-99EA-1AA9BE62015A}"/>
              </a:ext>
            </a:extLst>
          </p:cNvPr>
          <p:cNvPicPr>
            <a:picLocks noChangeAspect="1"/>
          </p:cNvPicPr>
          <p:nvPr/>
        </p:nvPicPr>
        <p:blipFill>
          <a:blip r:embed="rId3"/>
          <a:stretch>
            <a:fillRect/>
          </a:stretch>
        </p:blipFill>
        <p:spPr>
          <a:xfrm>
            <a:off x="258655" y="279675"/>
            <a:ext cx="2176461" cy="883997"/>
          </a:xfrm>
          <a:prstGeom prst="rect">
            <a:avLst/>
          </a:prstGeom>
        </p:spPr>
      </p:pic>
      <p:pic>
        <p:nvPicPr>
          <p:cNvPr id="9" name="Imagen 8">
            <a:extLst>
              <a:ext uri="{FF2B5EF4-FFF2-40B4-BE49-F238E27FC236}">
                <a16:creationId xmlns:a16="http://schemas.microsoft.com/office/drawing/2014/main" id="{827F331E-784A-48F3-A406-8D5CFDF705C5}"/>
              </a:ext>
            </a:extLst>
          </p:cNvPr>
          <p:cNvPicPr>
            <a:picLocks noChangeAspect="1"/>
          </p:cNvPicPr>
          <p:nvPr/>
        </p:nvPicPr>
        <p:blipFill>
          <a:blip r:embed="rId4"/>
          <a:stretch>
            <a:fillRect/>
          </a:stretch>
        </p:blipFill>
        <p:spPr>
          <a:xfrm>
            <a:off x="358815" y="2643163"/>
            <a:ext cx="6782765" cy="2268192"/>
          </a:xfrm>
          <a:prstGeom prst="rect">
            <a:avLst/>
          </a:prstGeom>
        </p:spPr>
      </p:pic>
      <p:pic>
        <p:nvPicPr>
          <p:cNvPr id="10" name="Imagen 9">
            <a:extLst>
              <a:ext uri="{FF2B5EF4-FFF2-40B4-BE49-F238E27FC236}">
                <a16:creationId xmlns:a16="http://schemas.microsoft.com/office/drawing/2014/main" id="{CFB010C2-893F-437F-BADB-D42D2C6EDB2C}"/>
              </a:ext>
            </a:extLst>
          </p:cNvPr>
          <p:cNvPicPr>
            <a:picLocks noChangeAspect="1"/>
          </p:cNvPicPr>
          <p:nvPr/>
        </p:nvPicPr>
        <p:blipFill>
          <a:blip r:embed="rId5"/>
          <a:stretch>
            <a:fillRect/>
          </a:stretch>
        </p:blipFill>
        <p:spPr>
          <a:xfrm>
            <a:off x="3750197" y="3930075"/>
            <a:ext cx="5405980" cy="2126660"/>
          </a:xfrm>
          <a:prstGeom prst="rect">
            <a:avLst/>
          </a:prstGeom>
        </p:spPr>
      </p:pic>
    </p:spTree>
    <p:extLst>
      <p:ext uri="{BB962C8B-B14F-4D97-AF65-F5344CB8AC3E}">
        <p14:creationId xmlns:p14="http://schemas.microsoft.com/office/powerpoint/2010/main" val="1691079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F4C1572A-9930-4B02-97E4-4B5EB13D81E1}"/>
              </a:ext>
            </a:extLst>
          </p:cNvPr>
          <p:cNvPicPr>
            <a:picLocks noGrp="1" noChangeAspect="1"/>
          </p:cNvPicPr>
          <p:nvPr>
            <p:ph idx="1"/>
          </p:nvPr>
        </p:nvPicPr>
        <p:blipFill>
          <a:blip r:embed="rId2"/>
          <a:stretch>
            <a:fillRect/>
          </a:stretch>
        </p:blipFill>
        <p:spPr>
          <a:xfrm>
            <a:off x="221586" y="195576"/>
            <a:ext cx="2176461" cy="883997"/>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23</a:t>
            </a:fld>
            <a:endParaRPr lang="en-US" dirty="0"/>
          </a:p>
        </p:txBody>
      </p:sp>
      <p:sp>
        <p:nvSpPr>
          <p:cNvPr id="7" name="CuadroTexto 6">
            <a:extLst>
              <a:ext uri="{FF2B5EF4-FFF2-40B4-BE49-F238E27FC236}">
                <a16:creationId xmlns:a16="http://schemas.microsoft.com/office/drawing/2014/main" id="{6CDDBCE5-5BD0-4844-B44B-30524A25C85E}"/>
              </a:ext>
            </a:extLst>
          </p:cNvPr>
          <p:cNvSpPr txBox="1"/>
          <p:nvPr/>
        </p:nvSpPr>
        <p:spPr>
          <a:xfrm>
            <a:off x="1018582" y="1311157"/>
            <a:ext cx="6265336" cy="5847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Promotion of FIELDS account from main partners accounts</a:t>
            </a:r>
          </a:p>
          <a:p>
            <a:r>
              <a:rPr lang="en-GB" sz="1600" dirty="0">
                <a:solidFill>
                  <a:srgbClr val="595959"/>
                </a:solidFill>
                <a:latin typeface="Trebuchet MS"/>
                <a:cs typeface="Trebuchet MS"/>
              </a:rPr>
              <a:t>Example FIAB LinkedIn</a:t>
            </a:r>
          </a:p>
        </p:txBody>
      </p:sp>
      <p:pic>
        <p:nvPicPr>
          <p:cNvPr id="8" name="Imagen 7">
            <a:extLst>
              <a:ext uri="{FF2B5EF4-FFF2-40B4-BE49-F238E27FC236}">
                <a16:creationId xmlns:a16="http://schemas.microsoft.com/office/drawing/2014/main" id="{4F454679-F041-4D23-8FE5-EFD75F2D16D2}"/>
              </a:ext>
            </a:extLst>
          </p:cNvPr>
          <p:cNvPicPr>
            <a:picLocks noChangeAspect="1"/>
          </p:cNvPicPr>
          <p:nvPr/>
        </p:nvPicPr>
        <p:blipFill>
          <a:blip r:embed="rId3"/>
          <a:stretch>
            <a:fillRect/>
          </a:stretch>
        </p:blipFill>
        <p:spPr>
          <a:xfrm>
            <a:off x="1546003" y="1895932"/>
            <a:ext cx="5587141" cy="4151155"/>
          </a:xfrm>
          <a:prstGeom prst="rect">
            <a:avLst/>
          </a:prstGeom>
        </p:spPr>
      </p:pic>
    </p:spTree>
    <p:extLst>
      <p:ext uri="{BB962C8B-B14F-4D97-AF65-F5344CB8AC3E}">
        <p14:creationId xmlns:p14="http://schemas.microsoft.com/office/powerpoint/2010/main" val="210418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24</a:t>
            </a:fld>
            <a:endParaRPr lang="en-US" dirty="0"/>
          </a:p>
        </p:txBody>
      </p:sp>
      <p:pic>
        <p:nvPicPr>
          <p:cNvPr id="5" name="Imagen 4">
            <a:extLst>
              <a:ext uri="{FF2B5EF4-FFF2-40B4-BE49-F238E27FC236}">
                <a16:creationId xmlns:a16="http://schemas.microsoft.com/office/drawing/2014/main" id="{B95B44A2-A37F-4E08-A847-C86F533EFA9E}"/>
              </a:ext>
            </a:extLst>
          </p:cNvPr>
          <p:cNvPicPr>
            <a:picLocks noChangeAspect="1"/>
          </p:cNvPicPr>
          <p:nvPr/>
        </p:nvPicPr>
        <p:blipFill>
          <a:blip r:embed="rId2"/>
          <a:stretch>
            <a:fillRect/>
          </a:stretch>
        </p:blipFill>
        <p:spPr>
          <a:xfrm>
            <a:off x="221585" y="234494"/>
            <a:ext cx="2176461" cy="877900"/>
          </a:xfrm>
          <a:prstGeom prst="rect">
            <a:avLst/>
          </a:prstGeom>
        </p:spPr>
      </p:pic>
      <p:pic>
        <p:nvPicPr>
          <p:cNvPr id="10" name="Marcador de contenido 9">
            <a:extLst>
              <a:ext uri="{FF2B5EF4-FFF2-40B4-BE49-F238E27FC236}">
                <a16:creationId xmlns:a16="http://schemas.microsoft.com/office/drawing/2014/main" id="{ED3244EC-0DA6-46AD-BBA2-3B6F339A4E7A}"/>
              </a:ext>
            </a:extLst>
          </p:cNvPr>
          <p:cNvPicPr>
            <a:picLocks noGrp="1" noChangeAspect="1"/>
          </p:cNvPicPr>
          <p:nvPr>
            <p:ph idx="1"/>
          </p:nvPr>
        </p:nvPicPr>
        <p:blipFill>
          <a:blip r:embed="rId3"/>
          <a:stretch>
            <a:fillRect/>
          </a:stretch>
        </p:blipFill>
        <p:spPr>
          <a:xfrm>
            <a:off x="406228" y="1779091"/>
            <a:ext cx="7886700" cy="3079798"/>
          </a:xfrm>
          <a:prstGeom prst="rect">
            <a:avLst/>
          </a:prstGeom>
        </p:spPr>
      </p:pic>
    </p:spTree>
    <p:extLst>
      <p:ext uri="{BB962C8B-B14F-4D97-AF65-F5344CB8AC3E}">
        <p14:creationId xmlns:p14="http://schemas.microsoft.com/office/powerpoint/2010/main" val="329978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25</a:t>
            </a:fld>
            <a:endParaRPr lang="en-US" dirty="0"/>
          </a:p>
        </p:txBody>
      </p:sp>
      <p:pic>
        <p:nvPicPr>
          <p:cNvPr id="7" name="Marcador de contenido 6">
            <a:extLst>
              <a:ext uri="{FF2B5EF4-FFF2-40B4-BE49-F238E27FC236}">
                <a16:creationId xmlns:a16="http://schemas.microsoft.com/office/drawing/2014/main" id="{0CC850C3-B7F2-46A9-97A4-1673094676AA}"/>
              </a:ext>
            </a:extLst>
          </p:cNvPr>
          <p:cNvPicPr>
            <a:picLocks noGrp="1" noChangeAspect="1"/>
          </p:cNvPicPr>
          <p:nvPr>
            <p:ph idx="1"/>
          </p:nvPr>
        </p:nvPicPr>
        <p:blipFill>
          <a:blip r:embed="rId2"/>
          <a:stretch>
            <a:fillRect/>
          </a:stretch>
        </p:blipFill>
        <p:spPr>
          <a:xfrm>
            <a:off x="1423143" y="1289394"/>
            <a:ext cx="6297714" cy="920576"/>
          </a:xfrm>
          <a:prstGeom prst="rect">
            <a:avLst/>
          </a:prstGeom>
        </p:spPr>
      </p:pic>
      <p:pic>
        <p:nvPicPr>
          <p:cNvPr id="2" name="Imagen 1">
            <a:extLst>
              <a:ext uri="{FF2B5EF4-FFF2-40B4-BE49-F238E27FC236}">
                <a16:creationId xmlns:a16="http://schemas.microsoft.com/office/drawing/2014/main" id="{5CDD5F15-ECC0-4D15-AA9C-8FF37C90DB96}"/>
              </a:ext>
            </a:extLst>
          </p:cNvPr>
          <p:cNvPicPr>
            <a:picLocks noChangeAspect="1"/>
          </p:cNvPicPr>
          <p:nvPr/>
        </p:nvPicPr>
        <p:blipFill>
          <a:blip r:embed="rId3"/>
          <a:stretch>
            <a:fillRect/>
          </a:stretch>
        </p:blipFill>
        <p:spPr>
          <a:xfrm>
            <a:off x="196872" y="197423"/>
            <a:ext cx="2176461" cy="877900"/>
          </a:xfrm>
          <a:prstGeom prst="rect">
            <a:avLst/>
          </a:prstGeom>
        </p:spPr>
      </p:pic>
      <p:pic>
        <p:nvPicPr>
          <p:cNvPr id="8" name="Imagen 7">
            <a:extLst>
              <a:ext uri="{FF2B5EF4-FFF2-40B4-BE49-F238E27FC236}">
                <a16:creationId xmlns:a16="http://schemas.microsoft.com/office/drawing/2014/main" id="{5FD566D1-4541-4178-8FA9-1CFADB699DB9}"/>
              </a:ext>
            </a:extLst>
          </p:cNvPr>
          <p:cNvPicPr>
            <a:picLocks noChangeAspect="1"/>
          </p:cNvPicPr>
          <p:nvPr/>
        </p:nvPicPr>
        <p:blipFill>
          <a:blip r:embed="rId4"/>
          <a:stretch>
            <a:fillRect/>
          </a:stretch>
        </p:blipFill>
        <p:spPr>
          <a:xfrm>
            <a:off x="376030" y="2109070"/>
            <a:ext cx="5633555" cy="4283928"/>
          </a:xfrm>
          <a:prstGeom prst="rect">
            <a:avLst/>
          </a:prstGeom>
        </p:spPr>
      </p:pic>
      <p:pic>
        <p:nvPicPr>
          <p:cNvPr id="9" name="Imagen 8">
            <a:extLst>
              <a:ext uri="{FF2B5EF4-FFF2-40B4-BE49-F238E27FC236}">
                <a16:creationId xmlns:a16="http://schemas.microsoft.com/office/drawing/2014/main" id="{1DB598FC-4A32-43C9-9191-7A957789666B}"/>
              </a:ext>
            </a:extLst>
          </p:cNvPr>
          <p:cNvPicPr>
            <a:picLocks noChangeAspect="1"/>
          </p:cNvPicPr>
          <p:nvPr/>
        </p:nvPicPr>
        <p:blipFill>
          <a:blip r:embed="rId5"/>
          <a:stretch>
            <a:fillRect/>
          </a:stretch>
        </p:blipFill>
        <p:spPr>
          <a:xfrm>
            <a:off x="6126290" y="2793685"/>
            <a:ext cx="2641680" cy="2066265"/>
          </a:xfrm>
          <a:prstGeom prst="rect">
            <a:avLst/>
          </a:prstGeom>
        </p:spPr>
      </p:pic>
    </p:spTree>
    <p:extLst>
      <p:ext uri="{BB962C8B-B14F-4D97-AF65-F5344CB8AC3E}">
        <p14:creationId xmlns:p14="http://schemas.microsoft.com/office/powerpoint/2010/main" val="139694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024396-EAF9-4F2E-B4DE-524F2A67FA9B}"/>
              </a:ext>
            </a:extLst>
          </p:cNvPr>
          <p:cNvSpPr>
            <a:spLocks noGrp="1"/>
          </p:cNvSpPr>
          <p:nvPr>
            <p:ph idx="1"/>
          </p:nvPr>
        </p:nvSpPr>
        <p:spPr/>
        <p:txBody>
          <a:bodyPr/>
          <a:lstStyle/>
          <a:p>
            <a:endParaRPr lang="es-ES_tradnl"/>
          </a:p>
        </p:txBody>
      </p:sp>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26</a:t>
            </a:fld>
            <a:endParaRPr lang="en-US" dirty="0"/>
          </a:p>
        </p:txBody>
      </p:sp>
      <p:pic>
        <p:nvPicPr>
          <p:cNvPr id="7" name="Imagen 6">
            <a:extLst>
              <a:ext uri="{FF2B5EF4-FFF2-40B4-BE49-F238E27FC236}">
                <a16:creationId xmlns:a16="http://schemas.microsoft.com/office/drawing/2014/main" id="{496242A8-80DD-47A5-8C6A-DFFE6AC5C0BC}"/>
              </a:ext>
            </a:extLst>
          </p:cNvPr>
          <p:cNvPicPr>
            <a:picLocks noChangeAspect="1"/>
          </p:cNvPicPr>
          <p:nvPr/>
        </p:nvPicPr>
        <p:blipFill>
          <a:blip r:embed="rId2"/>
          <a:stretch>
            <a:fillRect/>
          </a:stretch>
        </p:blipFill>
        <p:spPr>
          <a:xfrm>
            <a:off x="283369" y="335280"/>
            <a:ext cx="2176461" cy="877900"/>
          </a:xfrm>
          <a:prstGeom prst="rect">
            <a:avLst/>
          </a:prstGeom>
        </p:spPr>
      </p:pic>
      <p:sp>
        <p:nvSpPr>
          <p:cNvPr id="8" name="CuadroTexto 7">
            <a:extLst>
              <a:ext uri="{FF2B5EF4-FFF2-40B4-BE49-F238E27FC236}">
                <a16:creationId xmlns:a16="http://schemas.microsoft.com/office/drawing/2014/main" id="{B52E3C8E-2959-4227-B892-F858EBF77DF1}"/>
              </a:ext>
            </a:extLst>
          </p:cNvPr>
          <p:cNvSpPr txBox="1"/>
          <p:nvPr/>
        </p:nvSpPr>
        <p:spPr>
          <a:xfrm>
            <a:off x="1216290" y="1466662"/>
            <a:ext cx="6265336" cy="5847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Promotion of FIELDS account from main partners accounts</a:t>
            </a:r>
          </a:p>
          <a:p>
            <a:r>
              <a:rPr lang="en-GB" sz="1600" dirty="0">
                <a:solidFill>
                  <a:srgbClr val="595959"/>
                </a:solidFill>
                <a:latin typeface="Trebuchet MS"/>
                <a:cs typeface="Trebuchet MS"/>
              </a:rPr>
              <a:t>Example FIAB FACEBOOK </a:t>
            </a:r>
          </a:p>
        </p:txBody>
      </p:sp>
      <p:pic>
        <p:nvPicPr>
          <p:cNvPr id="9" name="Imagen 8">
            <a:extLst>
              <a:ext uri="{FF2B5EF4-FFF2-40B4-BE49-F238E27FC236}">
                <a16:creationId xmlns:a16="http://schemas.microsoft.com/office/drawing/2014/main" id="{CA477C7C-8BD6-4994-979D-4C00C641B410}"/>
              </a:ext>
            </a:extLst>
          </p:cNvPr>
          <p:cNvPicPr>
            <a:picLocks noChangeAspect="1"/>
          </p:cNvPicPr>
          <p:nvPr/>
        </p:nvPicPr>
        <p:blipFill>
          <a:blip r:embed="rId3"/>
          <a:stretch>
            <a:fillRect/>
          </a:stretch>
        </p:blipFill>
        <p:spPr>
          <a:xfrm>
            <a:off x="1886598" y="2143333"/>
            <a:ext cx="5109195" cy="4057098"/>
          </a:xfrm>
          <a:prstGeom prst="rect">
            <a:avLst/>
          </a:prstGeom>
        </p:spPr>
      </p:pic>
    </p:spTree>
    <p:extLst>
      <p:ext uri="{BB962C8B-B14F-4D97-AF65-F5344CB8AC3E}">
        <p14:creationId xmlns:p14="http://schemas.microsoft.com/office/powerpoint/2010/main" val="3600736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27</a:t>
            </a:fld>
            <a:endParaRPr lang="en-US" dirty="0"/>
          </a:p>
        </p:txBody>
      </p:sp>
      <p:pic>
        <p:nvPicPr>
          <p:cNvPr id="6" name="Imagen 5">
            <a:extLst>
              <a:ext uri="{FF2B5EF4-FFF2-40B4-BE49-F238E27FC236}">
                <a16:creationId xmlns:a16="http://schemas.microsoft.com/office/drawing/2014/main" id="{27ADDBC5-7576-4448-A69C-D63AB2CB5C43}"/>
              </a:ext>
            </a:extLst>
          </p:cNvPr>
          <p:cNvPicPr>
            <a:picLocks noChangeAspect="1"/>
          </p:cNvPicPr>
          <p:nvPr/>
        </p:nvPicPr>
        <p:blipFill>
          <a:blip r:embed="rId2"/>
          <a:stretch>
            <a:fillRect/>
          </a:stretch>
        </p:blipFill>
        <p:spPr>
          <a:xfrm>
            <a:off x="409985" y="350304"/>
            <a:ext cx="2170364" cy="877900"/>
          </a:xfrm>
          <a:prstGeom prst="rect">
            <a:avLst/>
          </a:prstGeom>
        </p:spPr>
      </p:pic>
      <p:pic>
        <p:nvPicPr>
          <p:cNvPr id="7" name="Marcador de contenido 6">
            <a:extLst>
              <a:ext uri="{FF2B5EF4-FFF2-40B4-BE49-F238E27FC236}">
                <a16:creationId xmlns:a16="http://schemas.microsoft.com/office/drawing/2014/main" id="{0A8C0A2F-82F6-486A-ADC6-854C9E813FF9}"/>
              </a:ext>
            </a:extLst>
          </p:cNvPr>
          <p:cNvPicPr>
            <a:picLocks noGrp="1" noChangeAspect="1"/>
          </p:cNvPicPr>
          <p:nvPr>
            <p:ph idx="1"/>
          </p:nvPr>
        </p:nvPicPr>
        <p:blipFill>
          <a:blip r:embed="rId3"/>
          <a:stretch>
            <a:fillRect/>
          </a:stretch>
        </p:blipFill>
        <p:spPr>
          <a:xfrm>
            <a:off x="529796" y="2081802"/>
            <a:ext cx="7886700" cy="2202530"/>
          </a:xfrm>
          <a:prstGeom prst="rect">
            <a:avLst/>
          </a:prstGeom>
        </p:spPr>
      </p:pic>
    </p:spTree>
    <p:extLst>
      <p:ext uri="{BB962C8B-B14F-4D97-AF65-F5344CB8AC3E}">
        <p14:creationId xmlns:p14="http://schemas.microsoft.com/office/powerpoint/2010/main" val="50153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B90DA-4338-42AE-9DEF-76E054116C67}"/>
              </a:ext>
            </a:extLst>
          </p:cNvPr>
          <p:cNvSpPr>
            <a:spLocks noGrp="1"/>
          </p:cNvSpPr>
          <p:nvPr>
            <p:ph type="title"/>
          </p:nvPr>
        </p:nvSpPr>
        <p:spPr/>
        <p:txBody>
          <a:bodyPr/>
          <a:lstStyle/>
          <a:p>
            <a:r>
              <a:rPr lang="es-ES" sz="2800" b="1" dirty="0"/>
              <a:t>NEXT ACTIVITIES </a:t>
            </a:r>
            <a:br>
              <a:rPr lang="es-ES" sz="2800" b="1" dirty="0"/>
            </a:br>
            <a:endParaRPr lang="es-ES_tradnl" dirty="0"/>
          </a:p>
        </p:txBody>
      </p:sp>
      <p:sp>
        <p:nvSpPr>
          <p:cNvPr id="3" name="Marcador de contenido 2">
            <a:extLst>
              <a:ext uri="{FF2B5EF4-FFF2-40B4-BE49-F238E27FC236}">
                <a16:creationId xmlns:a16="http://schemas.microsoft.com/office/drawing/2014/main" id="{22024396-EAF9-4F2E-B4DE-524F2A67FA9B}"/>
              </a:ext>
            </a:extLst>
          </p:cNvPr>
          <p:cNvSpPr>
            <a:spLocks noGrp="1"/>
          </p:cNvSpPr>
          <p:nvPr>
            <p:ph idx="1"/>
          </p:nvPr>
        </p:nvSpPr>
        <p:spPr>
          <a:xfrm>
            <a:off x="628650" y="881377"/>
            <a:ext cx="7886700" cy="5641570"/>
          </a:xfrm>
        </p:spPr>
        <p:txBody>
          <a:bodyPr/>
          <a:lstStyle/>
          <a:p>
            <a:pPr marL="285750" indent="-285750">
              <a:buFont typeface="Arial" panose="020B0604020202020204" pitchFamily="34" charset="0"/>
              <a:buChar char="•"/>
            </a:pPr>
            <a:r>
              <a:rPr lang="es-ES" b="1" dirty="0"/>
              <a:t>#2 NEWSLETTER </a:t>
            </a:r>
            <a:r>
              <a:rPr lang="es-ES" dirty="0"/>
              <a:t>–</a:t>
            </a:r>
          </a:p>
          <a:p>
            <a:r>
              <a:rPr lang="en-GB" dirty="0"/>
              <a:t>Subjects proposed and to be discussed by FIELDS consortium</a:t>
            </a:r>
          </a:p>
          <a:p>
            <a:pPr marL="285750" indent="-285750">
              <a:buFont typeface="Wingdings" panose="05000000000000000000" pitchFamily="2" charset="2"/>
              <a:buChar char="v"/>
            </a:pPr>
            <a:r>
              <a:rPr lang="en-GB" dirty="0"/>
              <a:t>Project presentation in conferences/meetings with pictures</a:t>
            </a:r>
          </a:p>
          <a:p>
            <a:pPr marL="285750" indent="-285750">
              <a:buFont typeface="Wingdings" panose="05000000000000000000" pitchFamily="2" charset="2"/>
              <a:buChar char="v"/>
            </a:pPr>
            <a:r>
              <a:rPr lang="en-GB" dirty="0"/>
              <a:t>Results of WP1 </a:t>
            </a:r>
          </a:p>
          <a:p>
            <a:endParaRPr lang="en-GB" dirty="0"/>
          </a:p>
          <a:p>
            <a:pPr marL="285750" indent="-285750">
              <a:buFont typeface="Arial" panose="020B0604020202020204" pitchFamily="34" charset="0"/>
              <a:buChar char="•"/>
            </a:pPr>
            <a:r>
              <a:rPr lang="en-GB" b="1" dirty="0"/>
              <a:t>YouTube</a:t>
            </a:r>
          </a:p>
          <a:p>
            <a:r>
              <a:rPr lang="en-GB" dirty="0"/>
              <a:t>Videos proposed and to be discussed by FIELDS consortium</a:t>
            </a:r>
          </a:p>
          <a:p>
            <a:pPr marL="285750" indent="-285750">
              <a:buFont typeface="Wingdings" panose="05000000000000000000" pitchFamily="2" charset="2"/>
              <a:buChar char="v"/>
            </a:pPr>
            <a:r>
              <a:rPr lang="en-GB" dirty="0"/>
              <a:t>Short videos from partners presenting the project </a:t>
            </a:r>
          </a:p>
          <a:p>
            <a:pPr marL="285750" indent="-285750">
              <a:buFont typeface="Wingdings" panose="05000000000000000000" pitchFamily="2" charset="2"/>
              <a:buChar char="v"/>
            </a:pPr>
            <a:endParaRPr lang="en-GB" dirty="0"/>
          </a:p>
          <a:p>
            <a:pPr marL="285750" indent="-285750">
              <a:buFont typeface="Arial" panose="020B0604020202020204" pitchFamily="34" charset="0"/>
              <a:buChar char="•"/>
            </a:pPr>
            <a:r>
              <a:rPr lang="en-GB" b="1" dirty="0"/>
              <a:t>PARTICIATION IN CONFERENCES</a:t>
            </a:r>
          </a:p>
          <a:p>
            <a:pPr marL="285750" indent="-285750">
              <a:buFont typeface="Wingdings" panose="05000000000000000000" pitchFamily="2" charset="2"/>
              <a:buChar char="v"/>
            </a:pPr>
            <a:r>
              <a:rPr lang="en-US" dirty="0"/>
              <a:t>15th International European Forum (Igls-Forum) - System Dynamics and Innovation in Food Networks (March 2021, Germany)</a:t>
            </a:r>
          </a:p>
          <a:p>
            <a:pPr marL="285750" indent="-285750">
              <a:buFont typeface="Wingdings" panose="05000000000000000000" pitchFamily="2" charset="2"/>
              <a:buChar char="v"/>
            </a:pPr>
            <a:r>
              <a:rPr lang="en-GB" dirty="0"/>
              <a:t>Food Murcia Congress  (May 2021, Spain)</a:t>
            </a:r>
          </a:p>
          <a:p>
            <a:endParaRPr lang="es-ES_tradnl" dirty="0"/>
          </a:p>
        </p:txBody>
      </p:sp>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28</a:t>
            </a:fld>
            <a:endParaRPr lang="en-US" dirty="0"/>
          </a:p>
        </p:txBody>
      </p:sp>
    </p:spTree>
    <p:extLst>
      <p:ext uri="{BB962C8B-B14F-4D97-AF65-F5344CB8AC3E}">
        <p14:creationId xmlns:p14="http://schemas.microsoft.com/office/powerpoint/2010/main" val="438833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C786E-723E-468C-B36A-14899D4CAD20}"/>
              </a:ext>
            </a:extLst>
          </p:cNvPr>
          <p:cNvSpPr>
            <a:spLocks noGrp="1"/>
          </p:cNvSpPr>
          <p:nvPr>
            <p:ph type="title"/>
          </p:nvPr>
        </p:nvSpPr>
        <p:spPr>
          <a:xfrm>
            <a:off x="999147" y="228457"/>
            <a:ext cx="7886700" cy="584501"/>
          </a:xfrm>
        </p:spPr>
        <p:txBody>
          <a:bodyPr>
            <a:normAutofit/>
          </a:bodyPr>
          <a:lstStyle/>
          <a:p>
            <a:pPr algn="r"/>
            <a:r>
              <a:rPr lang="it-IT" sz="2800" i="1" dirty="0"/>
              <a:t>Thank you for your attention!</a:t>
            </a:r>
            <a:endParaRPr lang="en-GB" sz="2800" i="1" dirty="0"/>
          </a:p>
        </p:txBody>
      </p:sp>
      <p:sp>
        <p:nvSpPr>
          <p:cNvPr id="3" name="Segnaposto numero diapositiva 2">
            <a:extLst>
              <a:ext uri="{FF2B5EF4-FFF2-40B4-BE49-F238E27FC236}">
                <a16:creationId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29</a:t>
            </a:fld>
            <a:endParaRPr lang="en-US" dirty="0"/>
          </a:p>
        </p:txBody>
      </p:sp>
      <p:sp>
        <p:nvSpPr>
          <p:cNvPr id="4" name="Υπότιτλος 3">
            <a:extLst>
              <a:ext uri="{FF2B5EF4-FFF2-40B4-BE49-F238E27FC236}">
                <a16:creationId xmlns:a16="http://schemas.microsoft.com/office/drawing/2014/main" id="{65DEBD90-D19D-44E1-83DF-43620783F382}"/>
              </a:ext>
            </a:extLst>
          </p:cNvPr>
          <p:cNvSpPr txBox="1">
            <a:spLocks/>
          </p:cNvSpPr>
          <p:nvPr/>
        </p:nvSpPr>
        <p:spPr>
          <a:xfrm>
            <a:off x="332572" y="5501154"/>
            <a:ext cx="7886700" cy="756592"/>
          </a:xfrm>
        </p:spPr>
        <p:txBody>
          <a:bodyPr>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Concha Ávila, Spanish Food and Drink Federation - FIAB</a:t>
            </a:r>
          </a:p>
          <a:p>
            <a:pPr marL="0" indent="0">
              <a:buNone/>
            </a:pPr>
            <a:r>
              <a:rPr lang="en-US" sz="1800" dirty="0">
                <a:hlinkClick r:id="rId2"/>
              </a:rPr>
              <a:t>c.avila@fiab.es</a:t>
            </a:r>
            <a:r>
              <a:rPr lang="en-US" sz="1800" dirty="0"/>
              <a:t> </a:t>
            </a:r>
          </a:p>
        </p:txBody>
      </p:sp>
      <p:grpSp>
        <p:nvGrpSpPr>
          <p:cNvPr id="2149" name="Gruppo 2148">
            <a:extLst>
              <a:ext uri="{FF2B5EF4-FFF2-40B4-BE49-F238E27FC236}">
                <a16:creationId xmlns:a16="http://schemas.microsoft.com/office/drawing/2014/main" id="{6938B44A-796C-4CFD-94B0-2C4F5FE7FDF5}"/>
              </a:ext>
            </a:extLst>
          </p:cNvPr>
          <p:cNvGrpSpPr/>
          <p:nvPr/>
        </p:nvGrpSpPr>
        <p:grpSpPr>
          <a:xfrm>
            <a:off x="561976" y="1122198"/>
            <a:ext cx="8132385" cy="4247154"/>
            <a:chOff x="561976" y="1122198"/>
            <a:chExt cx="8132385" cy="4247154"/>
          </a:xfrm>
        </p:grpSpPr>
        <p:pic>
          <p:nvPicPr>
            <p:cNvPr id="155" name="Immagine 154">
              <a:extLst>
                <a:ext uri="{FF2B5EF4-FFF2-40B4-BE49-F238E27FC236}">
                  <a16:creationId xmlns:a16="http://schemas.microsoft.com/office/drawing/2014/main" id="{34EA405D-7F7D-4CE4-AC44-C236CD8B7B9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a16="http://schemas.microsoft.com/office/drawing/2014/main" id="{8DD5F0B0-0484-48DF-B7A9-B9B46AFE482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a16="http://schemas.microsoft.com/office/drawing/2014/main" id="{2B203592-19AA-42CA-A1BA-9F8B4644638F}"/>
                </a:ext>
              </a:extLst>
            </p:cNvPr>
            <p:cNvPicPr/>
            <p:nvPr/>
          </p:nvPicPr>
          <p:blipFill rotWithShape="1">
            <a:blip r:embed="rId5"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a16="http://schemas.microsoft.com/office/drawing/2014/main" id="{07C8F74A-5B61-4244-AC15-10706D298CB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a16="http://schemas.microsoft.com/office/drawing/2014/main" id="{54DED8C5-4414-4E48-8AEB-A0867ED7A17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a16="http://schemas.microsoft.com/office/drawing/2014/main" id="{67FB50D9-F194-4C29-81BE-838AE0A9FC08}"/>
                </a:ext>
              </a:extLst>
            </p:cNvPr>
            <p:cNvPicPr/>
            <p:nvPr/>
          </p:nvPicPr>
          <p:blipFill rotWithShape="1">
            <a:blip r:embed="rId8"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a16="http://schemas.microsoft.com/office/drawing/2014/main" id="{0D94944F-48DD-4E80-A43F-2A1295C22B8C}"/>
                </a:ext>
              </a:extLst>
            </p:cNvPr>
            <p:cNvPicPr/>
            <p:nvPr/>
          </p:nvPicPr>
          <p:blipFill rotWithShape="1">
            <a:blip r:embed="rId9"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a16="http://schemas.microsoft.com/office/drawing/2014/main" id="{2404C417-368E-470C-9A2C-4E49374F7398}"/>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a16="http://schemas.microsoft.com/office/drawing/2014/main" id="{20D1BF64-A832-40F0-A62A-EBC7EBC4470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a16="http://schemas.microsoft.com/office/drawing/2014/main" id="{3E972B44-89D4-42F8-807F-698AAE4D15F3}"/>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a16="http://schemas.microsoft.com/office/drawing/2014/main" id="{D85BE486-DF54-4821-B308-F801734ACEA6}"/>
                </a:ext>
              </a:extLst>
            </p:cNvPr>
            <p:cNvPicPr/>
            <p:nvPr/>
          </p:nvPicPr>
          <p:blipFill rotWithShape="1">
            <a:blip r:embed="rId13"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a16="http://schemas.microsoft.com/office/drawing/2014/main" id="{040B623A-5840-4891-8257-5CDE306CBD87}"/>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a16="http://schemas.microsoft.com/office/drawing/2014/main" id="{8E6210E5-E849-4082-8E8B-2FB44B9F6AE1}"/>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a16="http://schemas.microsoft.com/office/drawing/2014/main" id="{3DE2C529-1C42-4F48-9D05-EB49E8D73A80}"/>
                </a:ext>
              </a:extLst>
            </p:cNvPr>
            <p:cNvPicPr/>
            <p:nvPr/>
          </p:nvPicPr>
          <p:blipFill rotWithShape="1">
            <a:blip r:embed="rId16"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a16="http://schemas.microsoft.com/office/drawing/2014/main" id="{B8E561EA-4662-49D6-A42A-9951162108C9}"/>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a16="http://schemas.microsoft.com/office/drawing/2014/main" id="{8AE5AAAA-3266-4CD7-AA01-8EAA7EB5FF02}"/>
                </a:ext>
              </a:extLs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a16="http://schemas.microsoft.com/office/drawing/2014/main" id="{388D9862-02F5-4341-A4A5-B603DFF1DEE3}"/>
                </a:ext>
              </a:extLst>
            </p:cNvPr>
            <p:cNvPicPr/>
            <p:nvPr/>
          </p:nvPicPr>
          <p:blipFill rotWithShape="1">
            <a:blip r:embed="rId19"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a16="http://schemas.microsoft.com/office/drawing/2014/main" id="{D374DEEA-9D97-49A1-A352-D03136C75B70}"/>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27319" y="4504514"/>
              <a:ext cx="613216" cy="679465"/>
            </a:xfrm>
            <a:prstGeom prst="rect">
              <a:avLst/>
            </a:prstGeom>
            <a:noFill/>
            <a:ln>
              <a:noFill/>
            </a:ln>
          </p:spPr>
        </p:pic>
        <p:pic>
          <p:nvPicPr>
            <p:cNvPr id="173" name="Immagine 172">
              <a:extLst>
                <a:ext uri="{FF2B5EF4-FFF2-40B4-BE49-F238E27FC236}">
                  <a16:creationId xmlns:a16="http://schemas.microsoft.com/office/drawing/2014/main" id="{F63ED7F2-F1EE-4802-A85B-A758D57978CE}"/>
                </a:ext>
              </a:extLst>
            </p:cNvPr>
            <p:cNvPicPr/>
            <p:nvPr/>
          </p:nvPicPr>
          <p:blipFill rotWithShape="1">
            <a:blip r:embed="rId21"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a16="http://schemas.microsoft.com/office/drawing/2014/main" id="{EB65C0F9-62FA-423A-A329-01F40076CECC}"/>
                </a:ext>
              </a:extLst>
            </p:cNvPr>
            <p:cNvPicPr/>
            <p:nvPr/>
          </p:nvPicPr>
          <p:blipFill rotWithShape="1">
            <a:blip r:embed="rId22"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a16="http://schemas.microsoft.com/office/drawing/2014/main" id="{6820BCA3-71D3-47C9-9109-3EC90BCE9EA8}"/>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a16="http://schemas.microsoft.com/office/drawing/2014/main" id="{1C2F374F-A68E-4F67-A91B-C3622EC4343D}"/>
                </a:ext>
              </a:extLst>
            </p:cNvPr>
            <p:cNvPicPr/>
            <p:nvPr/>
          </p:nvPicPr>
          <p:blipFill>
            <a:blip r:embed="rId24">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a16="http://schemas.microsoft.com/office/drawing/2014/main" id="{1781EE73-C433-4285-9B2F-7C8815263BB3}"/>
                </a:ext>
              </a:extLst>
            </p:cNvPr>
            <p:cNvPicPr/>
            <p:nvPr/>
          </p:nvPicPr>
          <p:blipFill rotWithShape="1">
            <a:blip r:embed="rId25" cstate="print">
              <a:extLst>
                <a:ext uri="{28A0092B-C50C-407E-A947-70E740481C1C}">
                  <a14:useLocalDpi xmlns:a14="http://schemas.microsoft.com/office/drawing/2010/main" val="0"/>
                </a:ext>
              </a:extLst>
            </a:blip>
            <a:srcRect l="-6470" t="-14364" r="-8843" b="-26693"/>
            <a:stretch/>
          </p:blipFill>
          <p:spPr bwMode="auto">
            <a:xfrm>
              <a:off x="2008669" y="4543827"/>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a16="http://schemas.microsoft.com/office/drawing/2014/main" id="{14966F3A-BBCA-4683-86AB-274848120A01}"/>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916407" y="4927735"/>
              <a:ext cx="908008" cy="354462"/>
            </a:xfrm>
            <a:prstGeom prst="rect">
              <a:avLst/>
            </a:prstGeom>
            <a:noFill/>
            <a:ln>
              <a:noFill/>
            </a:ln>
          </p:spPr>
        </p:pic>
        <p:pic>
          <p:nvPicPr>
            <p:cNvPr id="179" name="Immagine 178">
              <a:extLst>
                <a:ext uri="{FF2B5EF4-FFF2-40B4-BE49-F238E27FC236}">
                  <a16:creationId xmlns:a16="http://schemas.microsoft.com/office/drawing/2014/main" id="{B7C33491-C9D0-4F7F-82B5-C8EA3BF5914B}"/>
                </a:ext>
              </a:extLst>
            </p:cNvPr>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a16="http://schemas.microsoft.com/office/drawing/2014/main" id="{699370E8-91AE-4D91-B524-913F3C8362B4}"/>
                </a:ext>
              </a:extLst>
            </p:cNvPr>
            <p:cNvPicPr/>
            <p:nvPr/>
          </p:nvPicPr>
          <p:blipFill rotWithShape="1">
            <a:blip r:embed="rId28"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a16="http://schemas.microsoft.com/office/drawing/2014/main" id="{C9500430-FFFE-4FB9-A791-37E41B9A56F7}"/>
                </a:ext>
              </a:extLst>
            </p:cNvPr>
            <p:cNvPicPr/>
            <p:nvPr/>
          </p:nvPicPr>
          <p:blipFill rotWithShape="1">
            <a:blip r:embed="rId29" cstate="print">
              <a:extLst>
                <a:ext uri="{28A0092B-C50C-407E-A947-70E740481C1C}">
                  <a14:useLocalDpi xmlns:a14="http://schemas.microsoft.com/office/drawing/2010/main" val="0"/>
                </a:ext>
              </a:extLst>
            </a:blip>
            <a:srcRect b="-27342"/>
            <a:stretch/>
          </p:blipFill>
          <p:spPr bwMode="auto">
            <a:xfrm>
              <a:off x="7008839" y="4518258"/>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a16="http://schemas.microsoft.com/office/drawing/2014/main" id="{07CE7946-D4C5-422A-8BD5-E38C41AA389E}"/>
                </a:ext>
              </a:extLst>
            </p:cNvPr>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08071" y="4222198"/>
              <a:ext cx="589280" cy="638794"/>
            </a:xfrm>
            <a:prstGeom prst="rect">
              <a:avLst/>
            </a:prstGeom>
            <a:noFill/>
            <a:ln>
              <a:noFill/>
            </a:ln>
          </p:spPr>
        </p:pic>
        <p:pic>
          <p:nvPicPr>
            <p:cNvPr id="183" name="Immagine 182">
              <a:extLst>
                <a:ext uri="{FF2B5EF4-FFF2-40B4-BE49-F238E27FC236}">
                  <a16:creationId xmlns:a16="http://schemas.microsoft.com/office/drawing/2014/main" id="{31598A49-4639-41A2-955D-0725493C4878}"/>
                </a:ext>
              </a:extLst>
            </p:cNvPr>
            <p:cNvPicPr/>
            <p:nvPr/>
          </p:nvPicPr>
          <p:blipFill>
            <a:blip r:embed="rId31" cstate="print">
              <a:extLst>
                <a:ext uri="{28A0092B-C50C-407E-A947-70E740481C1C}">
                  <a14:useLocalDpi xmlns:a14="http://schemas.microsoft.com/office/drawing/2010/main" val="0"/>
                </a:ext>
              </a:extLst>
            </a:blip>
            <a:srcRect/>
            <a:stretch/>
          </p:blipFill>
          <p:spPr bwMode="auto">
            <a:xfrm>
              <a:off x="5029456" y="4872678"/>
              <a:ext cx="1926525" cy="496674"/>
            </a:xfrm>
            <a:prstGeom prst="rect">
              <a:avLst/>
            </a:prstGeom>
            <a:noFill/>
            <a:ln>
              <a:noFill/>
            </a:ln>
          </p:spPr>
        </p:pic>
        <p:pic>
          <p:nvPicPr>
            <p:cNvPr id="184" name="Immagine 183">
              <a:extLst>
                <a:ext uri="{FF2B5EF4-FFF2-40B4-BE49-F238E27FC236}">
                  <a16:creationId xmlns:a16="http://schemas.microsoft.com/office/drawing/2014/main" id="{87D5F2A2-C19E-46F5-9C15-30DCE78C3596}"/>
                </a:ext>
              </a:extLst>
            </p:cNvPr>
            <p:cNvPicPr/>
            <p:nvPr/>
          </p:nvPicPr>
          <p:blipFill>
            <a:blip r:embed="rId32">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a16="http://schemas.microsoft.com/office/drawing/2014/main" id="{508248BB-8DFF-4B1C-88E0-6A1843C9EA65}"/>
                </a:ext>
              </a:extLst>
            </p:cNvPr>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Tree>
    <p:extLst>
      <p:ext uri="{BB962C8B-B14F-4D97-AF65-F5344CB8AC3E}">
        <p14:creationId xmlns:p14="http://schemas.microsoft.com/office/powerpoint/2010/main" val="410932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3</a:t>
            </a:fld>
            <a:endParaRPr lang="en-US"/>
          </a:p>
        </p:txBody>
      </p:sp>
      <p:sp>
        <p:nvSpPr>
          <p:cNvPr id="10" name="10 Forma libre">
            <a:extLst>
              <a:ext uri="{FF2B5EF4-FFF2-40B4-BE49-F238E27FC236}">
                <a16:creationId xmlns:a16="http://schemas.microsoft.com/office/drawing/2014/main" id="{E4141165-D70E-476E-A787-AC399B93F5A8}"/>
              </a:ext>
            </a:extLst>
          </p:cNvPr>
          <p:cNvSpPr/>
          <p:nvPr/>
        </p:nvSpPr>
        <p:spPr>
          <a:xfrm>
            <a:off x="628650" y="1034292"/>
            <a:ext cx="2150193" cy="855024"/>
          </a:xfrm>
          <a:custGeom>
            <a:avLst/>
            <a:gdLst>
              <a:gd name="connsiteX0" fmla="*/ 0 w 2096657"/>
              <a:gd name="connsiteY0" fmla="*/ 85502 h 855024"/>
              <a:gd name="connsiteX1" fmla="*/ 25043 w 2096657"/>
              <a:gd name="connsiteY1" fmla="*/ 25043 h 855024"/>
              <a:gd name="connsiteX2" fmla="*/ 85502 w 2096657"/>
              <a:gd name="connsiteY2" fmla="*/ 0 h 855024"/>
              <a:gd name="connsiteX3" fmla="*/ 2011155 w 2096657"/>
              <a:gd name="connsiteY3" fmla="*/ 0 h 855024"/>
              <a:gd name="connsiteX4" fmla="*/ 2071614 w 2096657"/>
              <a:gd name="connsiteY4" fmla="*/ 25043 h 855024"/>
              <a:gd name="connsiteX5" fmla="*/ 2096657 w 2096657"/>
              <a:gd name="connsiteY5" fmla="*/ 85502 h 855024"/>
              <a:gd name="connsiteX6" fmla="*/ 2096657 w 2096657"/>
              <a:gd name="connsiteY6" fmla="*/ 769522 h 855024"/>
              <a:gd name="connsiteX7" fmla="*/ 2071614 w 2096657"/>
              <a:gd name="connsiteY7" fmla="*/ 829981 h 855024"/>
              <a:gd name="connsiteX8" fmla="*/ 2011155 w 2096657"/>
              <a:gd name="connsiteY8" fmla="*/ 855024 h 855024"/>
              <a:gd name="connsiteX9" fmla="*/ 85502 w 2096657"/>
              <a:gd name="connsiteY9" fmla="*/ 855024 h 855024"/>
              <a:gd name="connsiteX10" fmla="*/ 25043 w 2096657"/>
              <a:gd name="connsiteY10" fmla="*/ 829981 h 855024"/>
              <a:gd name="connsiteX11" fmla="*/ 0 w 2096657"/>
              <a:gd name="connsiteY11" fmla="*/ 769522 h 855024"/>
              <a:gd name="connsiteX12" fmla="*/ 0 w 2096657"/>
              <a:gd name="connsiteY12" fmla="*/ 85502 h 85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6657" h="855024">
                <a:moveTo>
                  <a:pt x="0" y="85502"/>
                </a:moveTo>
                <a:cubicBezTo>
                  <a:pt x="0" y="62825"/>
                  <a:pt x="9008" y="41078"/>
                  <a:pt x="25043" y="25043"/>
                </a:cubicBezTo>
                <a:cubicBezTo>
                  <a:pt x="41078" y="9008"/>
                  <a:pt x="62826" y="0"/>
                  <a:pt x="85502" y="0"/>
                </a:cubicBezTo>
                <a:lnTo>
                  <a:pt x="2011155" y="0"/>
                </a:lnTo>
                <a:cubicBezTo>
                  <a:pt x="2033832" y="0"/>
                  <a:pt x="2055579" y="9008"/>
                  <a:pt x="2071614" y="25043"/>
                </a:cubicBezTo>
                <a:cubicBezTo>
                  <a:pt x="2087649" y="41078"/>
                  <a:pt x="2096657" y="62826"/>
                  <a:pt x="2096657" y="85502"/>
                </a:cubicBezTo>
                <a:lnTo>
                  <a:pt x="2096657" y="769522"/>
                </a:lnTo>
                <a:cubicBezTo>
                  <a:pt x="2096657" y="792199"/>
                  <a:pt x="2087649" y="813946"/>
                  <a:pt x="2071614" y="829981"/>
                </a:cubicBezTo>
                <a:cubicBezTo>
                  <a:pt x="2055579" y="846016"/>
                  <a:pt x="2033831" y="855024"/>
                  <a:pt x="2011155" y="855024"/>
                </a:cubicBezTo>
                <a:lnTo>
                  <a:pt x="85502" y="855024"/>
                </a:lnTo>
                <a:cubicBezTo>
                  <a:pt x="62825" y="855024"/>
                  <a:pt x="41078" y="846016"/>
                  <a:pt x="25043" y="829981"/>
                </a:cubicBezTo>
                <a:cubicBezTo>
                  <a:pt x="9008" y="813946"/>
                  <a:pt x="0" y="792198"/>
                  <a:pt x="0" y="769522"/>
                </a:cubicBezTo>
                <a:lnTo>
                  <a:pt x="0" y="85502"/>
                </a:lnTo>
                <a:close/>
              </a:path>
            </a:pathLst>
          </a:custGeom>
          <a:solidFill>
            <a:srgbClr val="1F497D"/>
          </a:solidFill>
          <a:ln w="25400" cap="flat" cmpd="sng" algn="ctr">
            <a:solidFill>
              <a:srgbClr val="002060"/>
            </a:solidFill>
            <a:prstDash val="solid"/>
          </a:ln>
          <a:effectLst/>
        </p:spPr>
        <p:txBody>
          <a:bodyPr spcFirstLastPara="0" vert="horz" wrap="square" lIns="86003" tIns="86003" rIns="86003" bIns="86003"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ES" sz="1800" b="1" i="0" u="none" strike="noStrike" kern="0" cap="none" spc="0" normalizeH="0" baseline="0" noProof="0" dirty="0">
                <a:ln>
                  <a:noFill/>
                </a:ln>
                <a:solidFill>
                  <a:prstClr val="white"/>
                </a:solidFill>
                <a:effectLst/>
                <a:uLnTx/>
                <a:uFillTx/>
                <a:latin typeface="Calibri"/>
                <a:ea typeface="+mn-ea"/>
                <a:cs typeface="+mn-cs"/>
              </a:rPr>
              <a:t>LOGO</a:t>
            </a:r>
          </a:p>
        </p:txBody>
      </p:sp>
      <p:pic>
        <p:nvPicPr>
          <p:cNvPr id="11" name="Marcador de contenido 10" descr="Marca de verificación con relleno sólido">
            <a:extLst>
              <a:ext uri="{FF2B5EF4-FFF2-40B4-BE49-F238E27FC236}">
                <a16:creationId xmlns:a16="http://schemas.microsoft.com/office/drawing/2014/main" id="{01142711-8E73-4CF0-827B-81B07E9615C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14883" y="1311063"/>
            <a:ext cx="540960" cy="540960"/>
          </a:xfrm>
          <a:prstGeom prst="rect">
            <a:avLst/>
          </a:prstGeom>
        </p:spPr>
      </p:pic>
      <p:pic>
        <p:nvPicPr>
          <p:cNvPr id="14" name="Marcador de contenido 10" descr="Marca de verificación con relleno sólido">
            <a:extLst>
              <a:ext uri="{FF2B5EF4-FFF2-40B4-BE49-F238E27FC236}">
                <a16:creationId xmlns:a16="http://schemas.microsoft.com/office/drawing/2014/main" id="{BB3D264A-8ED4-4DDD-85ED-E8ED8ADABC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76773" y="1223211"/>
            <a:ext cx="540960" cy="556536"/>
          </a:xfrm>
          <a:prstGeom prst="rect">
            <a:avLst/>
          </a:prstGeom>
        </p:spPr>
      </p:pic>
      <p:pic>
        <p:nvPicPr>
          <p:cNvPr id="15" name="Marcador de contenido 10" descr="Marca de verificación con relleno sólido">
            <a:extLst>
              <a:ext uri="{FF2B5EF4-FFF2-40B4-BE49-F238E27FC236}">
                <a16:creationId xmlns:a16="http://schemas.microsoft.com/office/drawing/2014/main" id="{BF6BBA66-66EB-4AFA-B318-6CDA6D02D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0883" y="2387110"/>
            <a:ext cx="540960" cy="494304"/>
          </a:xfrm>
          <a:prstGeom prst="rect">
            <a:avLst/>
          </a:prstGeom>
        </p:spPr>
      </p:pic>
      <p:sp>
        <p:nvSpPr>
          <p:cNvPr id="16" name="CuadroTexto 7">
            <a:extLst>
              <a:ext uri="{FF2B5EF4-FFF2-40B4-BE49-F238E27FC236}">
                <a16:creationId xmlns:a16="http://schemas.microsoft.com/office/drawing/2014/main" id="{9775826F-FAFA-4F37-BFA2-2FA7D74599C4}"/>
              </a:ext>
            </a:extLst>
          </p:cNvPr>
          <p:cNvSpPr txBox="1"/>
          <p:nvPr/>
        </p:nvSpPr>
        <p:spPr>
          <a:xfrm>
            <a:off x="3006187" y="2219695"/>
            <a:ext cx="6259689" cy="1323439"/>
          </a:xfrm>
          <a:prstGeom prst="rect">
            <a:avLst/>
          </a:prstGeom>
          <a:noFill/>
        </p:spPr>
        <p:txBody>
          <a:bodyPr wrap="square" rtlCol="0">
            <a:spAutoFit/>
          </a:bodyPr>
          <a:lstStyle/>
          <a:p>
            <a:r>
              <a:rPr lang="en-GB" sz="1600" dirty="0">
                <a:solidFill>
                  <a:srgbClr val="595959"/>
                </a:solidFill>
                <a:latin typeface="Trebuchet MS"/>
                <a:cs typeface="Trebuchet MS"/>
              </a:rPr>
              <a:t>        Leaflet available in English and all consortium languages</a:t>
            </a:r>
          </a:p>
          <a:p>
            <a:r>
              <a:rPr lang="en-GB" sz="1600" dirty="0">
                <a:solidFill>
                  <a:srgbClr val="595959"/>
                </a:solidFill>
                <a:latin typeface="Trebuchet MS"/>
                <a:cs typeface="Trebuchet MS"/>
                <a:hlinkClick r:id="rId4"/>
              </a:rPr>
              <a:t>http://www.erasmus-fields.eu/management/sites/default/files/documents/others/final/Leaflet_Front_ENG.pdf</a:t>
            </a:r>
            <a:r>
              <a:rPr lang="en-GB" sz="1600" dirty="0">
                <a:solidFill>
                  <a:srgbClr val="595959"/>
                </a:solidFill>
                <a:latin typeface="Trebuchet MS"/>
                <a:cs typeface="Trebuchet MS"/>
              </a:rPr>
              <a:t> </a:t>
            </a:r>
          </a:p>
          <a:p>
            <a:endParaRPr lang="en-GB" sz="1600" dirty="0">
              <a:solidFill>
                <a:srgbClr val="595959"/>
              </a:solidFill>
              <a:latin typeface="Trebuchet MS"/>
              <a:cs typeface="Trebuchet MS"/>
            </a:endParaRPr>
          </a:p>
        </p:txBody>
      </p:sp>
      <p:pic>
        <p:nvPicPr>
          <p:cNvPr id="2" name="Imagen 1">
            <a:extLst>
              <a:ext uri="{FF2B5EF4-FFF2-40B4-BE49-F238E27FC236}">
                <a16:creationId xmlns:a16="http://schemas.microsoft.com/office/drawing/2014/main" id="{8981A8F8-CC80-4051-9269-4A1DA3C5033C}"/>
              </a:ext>
            </a:extLst>
          </p:cNvPr>
          <p:cNvPicPr>
            <a:picLocks noChangeAspect="1"/>
          </p:cNvPicPr>
          <p:nvPr/>
        </p:nvPicPr>
        <p:blipFill>
          <a:blip r:embed="rId5"/>
          <a:stretch>
            <a:fillRect/>
          </a:stretch>
        </p:blipFill>
        <p:spPr>
          <a:xfrm>
            <a:off x="304991" y="2167094"/>
            <a:ext cx="2176461" cy="877900"/>
          </a:xfrm>
          <a:prstGeom prst="rect">
            <a:avLst/>
          </a:prstGeom>
        </p:spPr>
      </p:pic>
      <p:pic>
        <p:nvPicPr>
          <p:cNvPr id="3" name="Imagen 2">
            <a:extLst>
              <a:ext uri="{FF2B5EF4-FFF2-40B4-BE49-F238E27FC236}">
                <a16:creationId xmlns:a16="http://schemas.microsoft.com/office/drawing/2014/main" id="{41B3BF87-1495-4B62-A822-6A5A11C775C1}"/>
              </a:ext>
            </a:extLst>
          </p:cNvPr>
          <p:cNvPicPr>
            <a:picLocks noChangeAspect="1"/>
          </p:cNvPicPr>
          <p:nvPr/>
        </p:nvPicPr>
        <p:blipFill>
          <a:blip r:embed="rId6"/>
          <a:stretch>
            <a:fillRect/>
          </a:stretch>
        </p:blipFill>
        <p:spPr>
          <a:xfrm>
            <a:off x="4299928" y="1012136"/>
            <a:ext cx="2176461" cy="877900"/>
          </a:xfrm>
          <a:prstGeom prst="rect">
            <a:avLst/>
          </a:prstGeom>
        </p:spPr>
      </p:pic>
      <p:pic>
        <p:nvPicPr>
          <p:cNvPr id="20" name="Imagen 19">
            <a:extLst>
              <a:ext uri="{FF2B5EF4-FFF2-40B4-BE49-F238E27FC236}">
                <a16:creationId xmlns:a16="http://schemas.microsoft.com/office/drawing/2014/main" id="{5259D028-C232-46F2-9B7D-B2273451C07C}"/>
              </a:ext>
            </a:extLst>
          </p:cNvPr>
          <p:cNvPicPr>
            <a:picLocks noChangeAspect="1"/>
          </p:cNvPicPr>
          <p:nvPr/>
        </p:nvPicPr>
        <p:blipFill>
          <a:blip r:embed="rId7"/>
          <a:stretch>
            <a:fillRect/>
          </a:stretch>
        </p:blipFill>
        <p:spPr>
          <a:xfrm>
            <a:off x="1555554" y="3360831"/>
            <a:ext cx="6259690" cy="3125348"/>
          </a:xfrm>
          <a:prstGeom prst="rect">
            <a:avLst/>
          </a:prstGeom>
        </p:spPr>
      </p:pic>
    </p:spTree>
    <p:extLst>
      <p:ext uri="{BB962C8B-B14F-4D97-AF65-F5344CB8AC3E}">
        <p14:creationId xmlns:p14="http://schemas.microsoft.com/office/powerpoint/2010/main" val="414428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4</a:t>
            </a:fld>
            <a:endParaRPr lang="en-US"/>
          </a:p>
        </p:txBody>
      </p:sp>
      <p:pic>
        <p:nvPicPr>
          <p:cNvPr id="17" name="Imagen 16">
            <a:extLst>
              <a:ext uri="{FF2B5EF4-FFF2-40B4-BE49-F238E27FC236}">
                <a16:creationId xmlns:a16="http://schemas.microsoft.com/office/drawing/2014/main" id="{403431FF-9634-44A0-B726-1A4D24F54726}"/>
              </a:ext>
            </a:extLst>
          </p:cNvPr>
          <p:cNvPicPr>
            <a:picLocks noChangeAspect="1"/>
          </p:cNvPicPr>
          <p:nvPr/>
        </p:nvPicPr>
        <p:blipFill>
          <a:blip r:embed="rId2"/>
          <a:stretch>
            <a:fillRect/>
          </a:stretch>
        </p:blipFill>
        <p:spPr>
          <a:xfrm>
            <a:off x="431651" y="1282502"/>
            <a:ext cx="2176461" cy="877900"/>
          </a:xfrm>
          <a:prstGeom prst="rect">
            <a:avLst/>
          </a:prstGeom>
        </p:spPr>
      </p:pic>
      <p:sp>
        <p:nvSpPr>
          <p:cNvPr id="21" name="CuadroTexto 7">
            <a:extLst>
              <a:ext uri="{FF2B5EF4-FFF2-40B4-BE49-F238E27FC236}">
                <a16:creationId xmlns:a16="http://schemas.microsoft.com/office/drawing/2014/main" id="{B0F540E2-9347-45FB-944C-4EED4F03F4CE}"/>
              </a:ext>
            </a:extLst>
          </p:cNvPr>
          <p:cNvSpPr txBox="1"/>
          <p:nvPr/>
        </p:nvSpPr>
        <p:spPr>
          <a:xfrm>
            <a:off x="2941744" y="1282502"/>
            <a:ext cx="6259689" cy="1323439"/>
          </a:xfrm>
          <a:prstGeom prst="rect">
            <a:avLst/>
          </a:prstGeom>
          <a:noFill/>
        </p:spPr>
        <p:txBody>
          <a:bodyPr wrap="square" rtlCol="0">
            <a:spAutoFit/>
          </a:bodyPr>
          <a:lstStyle/>
          <a:p>
            <a:r>
              <a:rPr lang="en-GB" sz="1600" dirty="0">
                <a:solidFill>
                  <a:srgbClr val="595959"/>
                </a:solidFill>
                <a:latin typeface="Trebuchet MS"/>
                <a:cs typeface="Trebuchet MS"/>
              </a:rPr>
              <a:t>      Poster available in English and all consortium languages</a:t>
            </a:r>
          </a:p>
          <a:p>
            <a:r>
              <a:rPr lang="en-GB" sz="1600" dirty="0">
                <a:solidFill>
                  <a:srgbClr val="595959"/>
                </a:solidFill>
                <a:latin typeface="Trebuchet MS"/>
                <a:cs typeface="Trebuchet MS"/>
                <a:hlinkClick r:id="rId3"/>
              </a:rPr>
              <a:t>http://www.erasmus-fields.eu/management/sites/default/files/documents/others/final/Poster%20FIELDS_ENG.pdf</a:t>
            </a:r>
            <a:r>
              <a:rPr lang="en-GB" sz="1600" dirty="0">
                <a:solidFill>
                  <a:srgbClr val="595959"/>
                </a:solidFill>
                <a:latin typeface="Trebuchet MS"/>
                <a:cs typeface="Trebuchet MS"/>
              </a:rPr>
              <a:t> </a:t>
            </a:r>
          </a:p>
          <a:p>
            <a:endParaRPr lang="en-GB" sz="1600" dirty="0">
              <a:solidFill>
                <a:srgbClr val="595959"/>
              </a:solidFill>
              <a:latin typeface="Trebuchet MS"/>
              <a:cs typeface="Trebuchet MS"/>
            </a:endParaRPr>
          </a:p>
        </p:txBody>
      </p:sp>
      <p:pic>
        <p:nvPicPr>
          <p:cNvPr id="22" name="Gráfico 21" descr="Marca de verificación con relleno sólido">
            <a:extLst>
              <a:ext uri="{FF2B5EF4-FFF2-40B4-BE49-F238E27FC236}">
                <a16:creationId xmlns:a16="http://schemas.microsoft.com/office/drawing/2014/main" id="{64DC819A-1B2A-40D3-B915-CCA4811B1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5057" y="1282502"/>
            <a:ext cx="553374" cy="515816"/>
          </a:xfrm>
          <a:prstGeom prst="rect">
            <a:avLst/>
          </a:prstGeom>
        </p:spPr>
      </p:pic>
      <p:pic>
        <p:nvPicPr>
          <p:cNvPr id="23" name="Imagen 22">
            <a:extLst>
              <a:ext uri="{FF2B5EF4-FFF2-40B4-BE49-F238E27FC236}">
                <a16:creationId xmlns:a16="http://schemas.microsoft.com/office/drawing/2014/main" id="{D4D5CAA4-103C-4E7B-8CE6-29C22168D7BD}"/>
              </a:ext>
            </a:extLst>
          </p:cNvPr>
          <p:cNvPicPr>
            <a:picLocks noChangeAspect="1"/>
          </p:cNvPicPr>
          <p:nvPr/>
        </p:nvPicPr>
        <p:blipFill>
          <a:blip r:embed="rId6"/>
          <a:stretch>
            <a:fillRect/>
          </a:stretch>
        </p:blipFill>
        <p:spPr>
          <a:xfrm>
            <a:off x="2608112" y="2459791"/>
            <a:ext cx="3813558" cy="3774008"/>
          </a:xfrm>
          <a:prstGeom prst="rect">
            <a:avLst/>
          </a:prstGeom>
        </p:spPr>
      </p:pic>
    </p:spTree>
    <p:extLst>
      <p:ext uri="{BB962C8B-B14F-4D97-AF65-F5344CB8AC3E}">
        <p14:creationId xmlns:p14="http://schemas.microsoft.com/office/powerpoint/2010/main" val="301764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5</a:t>
            </a:fld>
            <a:endParaRPr lang="en-US"/>
          </a:p>
        </p:txBody>
      </p:sp>
      <p:pic>
        <p:nvPicPr>
          <p:cNvPr id="2" name="Imagen 1">
            <a:extLst>
              <a:ext uri="{FF2B5EF4-FFF2-40B4-BE49-F238E27FC236}">
                <a16:creationId xmlns:a16="http://schemas.microsoft.com/office/drawing/2014/main" id="{6FE4807D-1BE5-486C-875C-42F693283E55}"/>
              </a:ext>
            </a:extLst>
          </p:cNvPr>
          <p:cNvPicPr>
            <a:picLocks noChangeAspect="1"/>
          </p:cNvPicPr>
          <p:nvPr/>
        </p:nvPicPr>
        <p:blipFill>
          <a:blip r:embed="rId2"/>
          <a:stretch>
            <a:fillRect/>
          </a:stretch>
        </p:blipFill>
        <p:spPr>
          <a:xfrm>
            <a:off x="628650" y="1232177"/>
            <a:ext cx="2139881" cy="859611"/>
          </a:xfrm>
          <a:prstGeom prst="rect">
            <a:avLst/>
          </a:prstGeom>
        </p:spPr>
      </p:pic>
      <p:sp>
        <p:nvSpPr>
          <p:cNvPr id="10" name="CuadroTexto 7">
            <a:extLst>
              <a:ext uri="{FF2B5EF4-FFF2-40B4-BE49-F238E27FC236}">
                <a16:creationId xmlns:a16="http://schemas.microsoft.com/office/drawing/2014/main" id="{1606B023-A7C0-4879-A994-D9DB7B3F8FD4}"/>
              </a:ext>
            </a:extLst>
          </p:cNvPr>
          <p:cNvSpPr txBox="1"/>
          <p:nvPr/>
        </p:nvSpPr>
        <p:spPr>
          <a:xfrm>
            <a:off x="2799150" y="1369594"/>
            <a:ext cx="6254043" cy="584775"/>
          </a:xfrm>
          <a:prstGeom prst="rect">
            <a:avLst/>
          </a:prstGeom>
          <a:noFill/>
        </p:spPr>
        <p:txBody>
          <a:bodyPr wrap="square" rtlCol="0">
            <a:spAutoFit/>
          </a:bodyPr>
          <a:lstStyle/>
          <a:p>
            <a:r>
              <a:rPr lang="en-GB" sz="1600" dirty="0">
                <a:solidFill>
                  <a:srgbClr val="595959"/>
                </a:solidFill>
                <a:latin typeface="Trebuchet MS"/>
                <a:cs typeface="Trebuchet MS"/>
              </a:rPr>
              <a:t>            Hosting plan for 8 years (to ensure sustainability of the platform 4 years after Project’s end).</a:t>
            </a:r>
            <a:endParaRPr lang="en-GB" sz="1600" dirty="0">
              <a:solidFill>
                <a:srgbClr val="595959"/>
              </a:solidFill>
              <a:latin typeface="Trebuchet MS"/>
            </a:endParaRPr>
          </a:p>
        </p:txBody>
      </p:sp>
      <p:pic>
        <p:nvPicPr>
          <p:cNvPr id="11" name="Gráfico 10" descr="Marca de verificación con relleno sólido">
            <a:extLst>
              <a:ext uri="{FF2B5EF4-FFF2-40B4-BE49-F238E27FC236}">
                <a16:creationId xmlns:a16="http://schemas.microsoft.com/office/drawing/2014/main" id="{6D090199-062D-435D-B43E-ED1080C5DF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7579" y="1232177"/>
            <a:ext cx="532436" cy="523462"/>
          </a:xfrm>
          <a:prstGeom prst="rect">
            <a:avLst/>
          </a:prstGeom>
        </p:spPr>
      </p:pic>
      <p:sp>
        <p:nvSpPr>
          <p:cNvPr id="12" name="CuadroTexto 11">
            <a:extLst>
              <a:ext uri="{FF2B5EF4-FFF2-40B4-BE49-F238E27FC236}">
                <a16:creationId xmlns:a16="http://schemas.microsoft.com/office/drawing/2014/main" id="{5AA11A01-80DE-4FD0-99AA-4CE419F8856F}"/>
              </a:ext>
            </a:extLst>
          </p:cNvPr>
          <p:cNvSpPr txBox="1"/>
          <p:nvPr/>
        </p:nvSpPr>
        <p:spPr>
          <a:xfrm>
            <a:off x="3359897" y="2091786"/>
            <a:ext cx="4664596" cy="369332"/>
          </a:xfrm>
          <a:prstGeom prst="rect">
            <a:avLst/>
          </a:prstGeom>
          <a:noFill/>
        </p:spPr>
        <p:txBody>
          <a:bodyPr wrap="square">
            <a:spAutoFit/>
          </a:bodyPr>
          <a:lstStyle/>
          <a:p>
            <a:r>
              <a:rPr lang="es-ES_tradnl" dirty="0">
                <a:hlinkClick r:id="rId5"/>
              </a:rPr>
              <a:t>https://www.erasmus-fields.eu/</a:t>
            </a:r>
            <a:r>
              <a:rPr lang="es-ES_tradnl" dirty="0"/>
              <a:t> </a:t>
            </a:r>
          </a:p>
        </p:txBody>
      </p:sp>
      <p:pic>
        <p:nvPicPr>
          <p:cNvPr id="13" name="Imagen 12">
            <a:extLst>
              <a:ext uri="{FF2B5EF4-FFF2-40B4-BE49-F238E27FC236}">
                <a16:creationId xmlns:a16="http://schemas.microsoft.com/office/drawing/2014/main" id="{00350B41-44C4-48DF-A0C1-88EE17AE089A}"/>
              </a:ext>
            </a:extLst>
          </p:cNvPr>
          <p:cNvPicPr>
            <a:picLocks noChangeAspect="1"/>
          </p:cNvPicPr>
          <p:nvPr/>
        </p:nvPicPr>
        <p:blipFill>
          <a:blip r:embed="rId6"/>
          <a:stretch>
            <a:fillRect/>
          </a:stretch>
        </p:blipFill>
        <p:spPr>
          <a:xfrm>
            <a:off x="1571508" y="2764429"/>
            <a:ext cx="6151466" cy="3204736"/>
          </a:xfrm>
          <a:prstGeom prst="rect">
            <a:avLst/>
          </a:prstGeom>
        </p:spPr>
      </p:pic>
    </p:spTree>
    <p:extLst>
      <p:ext uri="{BB962C8B-B14F-4D97-AF65-F5344CB8AC3E}">
        <p14:creationId xmlns:p14="http://schemas.microsoft.com/office/powerpoint/2010/main" val="212032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6</a:t>
            </a:fld>
            <a:endParaRPr lang="en-US"/>
          </a:p>
        </p:txBody>
      </p:sp>
      <p:pic>
        <p:nvPicPr>
          <p:cNvPr id="2" name="Imagen 1">
            <a:extLst>
              <a:ext uri="{FF2B5EF4-FFF2-40B4-BE49-F238E27FC236}">
                <a16:creationId xmlns:a16="http://schemas.microsoft.com/office/drawing/2014/main" id="{53AEED01-BE92-4E41-BF9B-326292BB4791}"/>
              </a:ext>
            </a:extLst>
          </p:cNvPr>
          <p:cNvPicPr>
            <a:picLocks noChangeAspect="1"/>
          </p:cNvPicPr>
          <p:nvPr/>
        </p:nvPicPr>
        <p:blipFill>
          <a:blip r:embed="rId2"/>
          <a:stretch>
            <a:fillRect/>
          </a:stretch>
        </p:blipFill>
        <p:spPr>
          <a:xfrm>
            <a:off x="609651" y="1018301"/>
            <a:ext cx="2139881" cy="859611"/>
          </a:xfrm>
          <a:prstGeom prst="rect">
            <a:avLst/>
          </a:prstGeom>
        </p:spPr>
      </p:pic>
      <p:pic>
        <p:nvPicPr>
          <p:cNvPr id="8" name="Imagen 7">
            <a:extLst>
              <a:ext uri="{FF2B5EF4-FFF2-40B4-BE49-F238E27FC236}">
                <a16:creationId xmlns:a16="http://schemas.microsoft.com/office/drawing/2014/main" id="{DA24D855-9931-4FEA-931B-E75C78E6361D}"/>
              </a:ext>
            </a:extLst>
          </p:cNvPr>
          <p:cNvPicPr>
            <a:picLocks noChangeAspect="1"/>
          </p:cNvPicPr>
          <p:nvPr/>
        </p:nvPicPr>
        <p:blipFill>
          <a:blip r:embed="rId3"/>
          <a:stretch>
            <a:fillRect/>
          </a:stretch>
        </p:blipFill>
        <p:spPr>
          <a:xfrm>
            <a:off x="770039" y="2106504"/>
            <a:ext cx="7603922" cy="4251989"/>
          </a:xfrm>
          <a:prstGeom prst="rect">
            <a:avLst/>
          </a:prstGeom>
        </p:spPr>
      </p:pic>
    </p:spTree>
    <p:extLst>
      <p:ext uri="{BB962C8B-B14F-4D97-AF65-F5344CB8AC3E}">
        <p14:creationId xmlns:p14="http://schemas.microsoft.com/office/powerpoint/2010/main" val="816961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7</a:t>
            </a:fld>
            <a:endParaRPr lang="en-US"/>
          </a:p>
        </p:txBody>
      </p:sp>
      <p:pic>
        <p:nvPicPr>
          <p:cNvPr id="2" name="Imagen 1">
            <a:extLst>
              <a:ext uri="{FF2B5EF4-FFF2-40B4-BE49-F238E27FC236}">
                <a16:creationId xmlns:a16="http://schemas.microsoft.com/office/drawing/2014/main" id="{4BADB1B9-0F66-43FB-97F7-C4D451839729}"/>
              </a:ext>
            </a:extLst>
          </p:cNvPr>
          <p:cNvPicPr>
            <a:picLocks noChangeAspect="1"/>
          </p:cNvPicPr>
          <p:nvPr/>
        </p:nvPicPr>
        <p:blipFill>
          <a:blip r:embed="rId2"/>
          <a:stretch>
            <a:fillRect/>
          </a:stretch>
        </p:blipFill>
        <p:spPr>
          <a:xfrm>
            <a:off x="487010" y="1192059"/>
            <a:ext cx="2139881" cy="865707"/>
          </a:xfrm>
          <a:prstGeom prst="rect">
            <a:avLst/>
          </a:prstGeom>
        </p:spPr>
      </p:pic>
      <p:sp>
        <p:nvSpPr>
          <p:cNvPr id="5" name="CuadroTexto 4">
            <a:extLst>
              <a:ext uri="{FF2B5EF4-FFF2-40B4-BE49-F238E27FC236}">
                <a16:creationId xmlns:a16="http://schemas.microsoft.com/office/drawing/2014/main" id="{709E596D-8467-42E6-8393-1C559C6181CD}"/>
              </a:ext>
            </a:extLst>
          </p:cNvPr>
          <p:cNvSpPr txBox="1"/>
          <p:nvPr/>
        </p:nvSpPr>
        <p:spPr>
          <a:xfrm>
            <a:off x="2787857" y="1379832"/>
            <a:ext cx="6265336" cy="1107996"/>
          </a:xfrm>
          <a:prstGeom prst="rect">
            <a:avLst/>
          </a:prstGeom>
          <a:noFill/>
        </p:spPr>
        <p:txBody>
          <a:bodyPr wrap="square" rtlCol="0">
            <a:spAutoFit/>
          </a:bodyPr>
          <a:lstStyle/>
          <a:p>
            <a:r>
              <a:rPr lang="en-GB" b="1" dirty="0">
                <a:solidFill>
                  <a:srgbClr val="595959"/>
                </a:solidFill>
                <a:latin typeface="Trebuchet MS"/>
                <a:cs typeface="Trebuchet MS"/>
              </a:rPr>
              <a:t> #1 </a:t>
            </a:r>
            <a:r>
              <a:rPr lang="en-GB" sz="1600" dirty="0">
                <a:solidFill>
                  <a:srgbClr val="595959"/>
                </a:solidFill>
                <a:latin typeface="Trebuchet MS"/>
                <a:cs typeface="Trebuchet MS"/>
              </a:rPr>
              <a:t>In English and translated in all partners’ languages.</a:t>
            </a:r>
          </a:p>
          <a:p>
            <a:endParaRPr lang="en-GB" sz="1600" dirty="0">
              <a:solidFill>
                <a:srgbClr val="595959"/>
              </a:solidFill>
              <a:latin typeface="Trebuchet MS"/>
              <a:cs typeface="Trebuchet MS"/>
            </a:endParaRPr>
          </a:p>
          <a:p>
            <a:r>
              <a:rPr lang="en-GB" sz="1600" dirty="0">
                <a:solidFill>
                  <a:srgbClr val="595959"/>
                </a:solidFill>
                <a:latin typeface="Trebuchet MS"/>
                <a:cs typeface="Trebuchet MS"/>
                <a:hlinkClick r:id="rId3"/>
              </a:rPr>
              <a:t>https://drive.google.com/file/d/1C7EuFCRBlURtfPpazVyqXDHnWJUY18fb/view</a:t>
            </a:r>
            <a:r>
              <a:rPr lang="en-GB" sz="1600" dirty="0">
                <a:solidFill>
                  <a:srgbClr val="595959"/>
                </a:solidFill>
                <a:latin typeface="Trebuchet MS"/>
                <a:cs typeface="Trebuchet MS"/>
              </a:rPr>
              <a:t> </a:t>
            </a:r>
          </a:p>
        </p:txBody>
      </p:sp>
      <p:pic>
        <p:nvPicPr>
          <p:cNvPr id="8" name="Imagen 7">
            <a:extLst>
              <a:ext uri="{FF2B5EF4-FFF2-40B4-BE49-F238E27FC236}">
                <a16:creationId xmlns:a16="http://schemas.microsoft.com/office/drawing/2014/main" id="{0D9CB055-37DA-49B4-A7CE-F1B1AA359586}"/>
              </a:ext>
            </a:extLst>
          </p:cNvPr>
          <p:cNvPicPr>
            <a:picLocks noChangeAspect="1"/>
          </p:cNvPicPr>
          <p:nvPr/>
        </p:nvPicPr>
        <p:blipFill>
          <a:blip r:embed="rId4"/>
          <a:stretch>
            <a:fillRect/>
          </a:stretch>
        </p:blipFill>
        <p:spPr>
          <a:xfrm>
            <a:off x="1365813" y="2647889"/>
            <a:ext cx="6412374" cy="3241350"/>
          </a:xfrm>
          <a:prstGeom prst="rect">
            <a:avLst/>
          </a:prstGeom>
        </p:spPr>
      </p:pic>
    </p:spTree>
    <p:extLst>
      <p:ext uri="{BB962C8B-B14F-4D97-AF65-F5344CB8AC3E}">
        <p14:creationId xmlns:p14="http://schemas.microsoft.com/office/powerpoint/2010/main" val="154079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8</a:t>
            </a:fld>
            <a:endParaRPr lang="en-US"/>
          </a:p>
        </p:txBody>
      </p:sp>
      <p:pic>
        <p:nvPicPr>
          <p:cNvPr id="4" name="Imagen 3">
            <a:extLst>
              <a:ext uri="{FF2B5EF4-FFF2-40B4-BE49-F238E27FC236}">
                <a16:creationId xmlns:a16="http://schemas.microsoft.com/office/drawing/2014/main" id="{F814DD92-BB98-43F4-A777-6D0CE7A3D057}"/>
              </a:ext>
            </a:extLst>
          </p:cNvPr>
          <p:cNvPicPr>
            <a:picLocks noChangeAspect="1"/>
          </p:cNvPicPr>
          <p:nvPr/>
        </p:nvPicPr>
        <p:blipFill>
          <a:blip r:embed="rId2"/>
          <a:stretch>
            <a:fillRect/>
          </a:stretch>
        </p:blipFill>
        <p:spPr>
          <a:xfrm>
            <a:off x="170522" y="1230382"/>
            <a:ext cx="5598832" cy="2471780"/>
          </a:xfrm>
          <a:prstGeom prst="rect">
            <a:avLst/>
          </a:prstGeom>
        </p:spPr>
      </p:pic>
      <p:pic>
        <p:nvPicPr>
          <p:cNvPr id="5" name="Imagen 4">
            <a:extLst>
              <a:ext uri="{FF2B5EF4-FFF2-40B4-BE49-F238E27FC236}">
                <a16:creationId xmlns:a16="http://schemas.microsoft.com/office/drawing/2014/main" id="{609D1945-B940-4CD9-8742-0331AE52501D}"/>
              </a:ext>
            </a:extLst>
          </p:cNvPr>
          <p:cNvPicPr>
            <a:picLocks noChangeAspect="1"/>
          </p:cNvPicPr>
          <p:nvPr/>
        </p:nvPicPr>
        <p:blipFill>
          <a:blip r:embed="rId3"/>
          <a:stretch>
            <a:fillRect/>
          </a:stretch>
        </p:blipFill>
        <p:spPr>
          <a:xfrm>
            <a:off x="4572000" y="1535117"/>
            <a:ext cx="4178584" cy="4073966"/>
          </a:xfrm>
          <a:prstGeom prst="rect">
            <a:avLst/>
          </a:prstGeom>
        </p:spPr>
      </p:pic>
    </p:spTree>
    <p:extLst>
      <p:ext uri="{BB962C8B-B14F-4D97-AF65-F5344CB8AC3E}">
        <p14:creationId xmlns:p14="http://schemas.microsoft.com/office/powerpoint/2010/main" val="214711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628650" y="248748"/>
            <a:ext cx="7662733" cy="492657"/>
          </a:xfrm>
        </p:spPr>
        <p:txBody>
          <a:bodyPr/>
          <a:lstStyle/>
          <a:p>
            <a:pPr lvl="0" defTabSz="711200">
              <a:lnSpc>
                <a:spcPct val="90000"/>
              </a:lnSpc>
              <a:spcBef>
                <a:spcPct val="0"/>
              </a:spcBef>
              <a:spcAft>
                <a:spcPct val="35000"/>
              </a:spcAft>
            </a:pPr>
            <a:r>
              <a:rPr lang="es-ES" sz="2800"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9</a:t>
            </a:fld>
            <a:endParaRPr lang="en-US"/>
          </a:p>
        </p:txBody>
      </p:sp>
      <p:sp>
        <p:nvSpPr>
          <p:cNvPr id="4" name="CuadroTexto 3">
            <a:extLst>
              <a:ext uri="{FF2B5EF4-FFF2-40B4-BE49-F238E27FC236}">
                <a16:creationId xmlns:a16="http://schemas.microsoft.com/office/drawing/2014/main" id="{A0CC35BB-E552-41E7-84C0-6A5954513116}"/>
              </a:ext>
            </a:extLst>
          </p:cNvPr>
          <p:cNvSpPr txBox="1"/>
          <p:nvPr/>
        </p:nvSpPr>
        <p:spPr>
          <a:xfrm>
            <a:off x="864972" y="1043731"/>
            <a:ext cx="7426411" cy="5047536"/>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Abstract of the project </a:t>
            </a:r>
            <a:r>
              <a:rPr lang="en-GB" dirty="0">
                <a:solidFill>
                  <a:srgbClr val="595959"/>
                </a:solidFill>
                <a:latin typeface="Trebuchet MS"/>
                <a:cs typeface="Trebuchet MS"/>
              </a:rPr>
              <a:t>in each partners website with a link to FIELDS</a:t>
            </a:r>
          </a:p>
          <a:p>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2"/>
              </a:rPr>
              <a:t>https://www.actia-asso.eu/en/projets/fields/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3"/>
              </a:rPr>
              <a:t>https://fiab.es/project/fields/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4"/>
              </a:rPr>
              <a:t>https://www.lva.at/lebensmittelversuchsanstalt/technet/europaeische-forschung-european-food-research/aktuelleprojekte/298-fields.html</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5"/>
              </a:rPr>
              <a:t>http://www.agro-alimentarias.coop/noticias/ver/OTA1MQ==</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6"/>
              </a:rPr>
              <a:t>https://www.iseki-food.net/projects/project-overview</a:t>
            </a: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hlinkClick r:id="rId7"/>
              </a:rPr>
              <a:t>https://www.confagri.pt/imprensa/fields-identificacao-das-necessidades-atuais-competencias-sustentabilidade-digitalizacao-bioeconomia-na-agricultura/</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8"/>
              </a:rPr>
              <a:t>https://www.uclm.es/es/noticias/noticias2020/febrero/ciudad-real/proyecto_fields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9"/>
              </a:rPr>
              <a:t>https://www.sevt.gr/en/european-programs/GMON/fields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10"/>
              </a:rPr>
              <a:t>https://www.disafa.unito.it/do/progetti.pl/Show?_id=m865</a:t>
            </a:r>
            <a:r>
              <a:rPr lang="en-GB" dirty="0">
                <a:solidFill>
                  <a:srgbClr val="595959"/>
                </a:solidFill>
                <a:latin typeface="Trebuchet MS"/>
                <a:cs typeface="Trebuchet MS"/>
              </a:rPr>
              <a:t> </a:t>
            </a:r>
          </a:p>
          <a:p>
            <a:pPr marL="285750" indent="-285750">
              <a:buFont typeface="Arial" pitchFamily="34" charset="0"/>
              <a:buChar char="•"/>
            </a:pPr>
            <a:endParaRPr lang="en-GB" sz="1600" dirty="0">
              <a:solidFill>
                <a:srgbClr val="595959"/>
              </a:solidFill>
              <a:latin typeface="Trebuchet MS"/>
              <a:cs typeface="Trebuchet MS"/>
            </a:endParaRPr>
          </a:p>
        </p:txBody>
      </p:sp>
    </p:spTree>
    <p:extLst>
      <p:ext uri="{BB962C8B-B14F-4D97-AF65-F5344CB8AC3E}">
        <p14:creationId xmlns:p14="http://schemas.microsoft.com/office/powerpoint/2010/main" val="3634317445"/>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3433</TotalTime>
  <Words>958</Words>
  <Application>Microsoft Office PowerPoint</Application>
  <PresentationFormat>Presentación en pantalla (4:3)</PresentationFormat>
  <Paragraphs>146</Paragraphs>
  <Slides>29</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Bahnschrift Light Condensed</vt:lpstr>
      <vt:lpstr>Calibri</vt:lpstr>
      <vt:lpstr>Times New Roman</vt:lpstr>
      <vt:lpstr>Trebuchet MS</vt:lpstr>
      <vt:lpstr>Wingdings</vt:lpstr>
      <vt:lpstr>CoLLaboratE-ThemeNew</vt:lpstr>
      <vt:lpstr>T 7.2 Communication and Dissemination Campaign</vt:lpstr>
      <vt:lpstr>WP7 – task 7.2 </vt:lpstr>
      <vt:lpstr>COMMUNICATION MATERIAL</vt:lpstr>
      <vt:lpstr>COMMUNICATION MATERIAL</vt:lpstr>
      <vt:lpstr>COMMUNICATION MATERIAL</vt:lpstr>
      <vt:lpstr>COMMUNICATION MATERIAL</vt:lpstr>
      <vt:lpstr>COMMUNICATION MATERIAL</vt:lpstr>
      <vt:lpstr>COMMUNICATION MATERIAL</vt:lpstr>
      <vt:lpstr>ARTICLES AND PRESS RELEASES</vt:lpstr>
      <vt:lpstr>ARTICLES AND PRESS RELEASES</vt:lpstr>
      <vt:lpstr>ARTICLES AND PRESS RELEASES</vt:lpstr>
      <vt:lpstr>ARTICLES AND PRESS RELEASES</vt:lpstr>
      <vt:lpstr>PROJECT PRESENTATIONS</vt:lpstr>
      <vt:lpstr>PROJECT PRESENTATIONS</vt:lpstr>
      <vt:lpstr>PROJECT PRESENTATIONS</vt:lpstr>
      <vt:lpstr>PROJECT PRESENTATIONS</vt:lpstr>
      <vt:lpstr>SOCIAL NETWORKS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NEXT ACTIVITIES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Concha Ávila</cp:lastModifiedBy>
  <cp:revision>110</cp:revision>
  <dcterms:created xsi:type="dcterms:W3CDTF">2018-10-15T13:11:22Z</dcterms:created>
  <dcterms:modified xsi:type="dcterms:W3CDTF">2021-03-17T08:06:45Z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