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300" r:id="rId3"/>
    <p:sldId id="344" r:id="rId4"/>
    <p:sldId id="336" r:id="rId5"/>
    <p:sldId id="324" r:id="rId6"/>
    <p:sldId id="296" r:id="rId7"/>
    <p:sldId id="339" r:id="rId8"/>
    <p:sldId id="333" r:id="rId9"/>
    <p:sldId id="345" r:id="rId10"/>
    <p:sldId id="346" r:id="rId11"/>
    <p:sldId id="343" r:id="rId12"/>
    <p:sldId id="303" r:id="rId13"/>
    <p:sldId id="335" r:id="rId14"/>
    <p:sldId id="347" r:id="rId15"/>
    <p:sldId id="337" r:id="rId16"/>
    <p:sldId id="295" r:id="rId17"/>
    <p:sldId id="338"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B5"/>
    <a:srgbClr val="2A8ECE"/>
    <a:srgbClr val="304A89"/>
    <a:srgbClr val="864033"/>
    <a:srgbClr val="2C8FCE"/>
    <a:srgbClr val="344F59"/>
    <a:srgbClr val="FFFFFF"/>
    <a:srgbClr val="F99645"/>
    <a:srgbClr val="F98A39"/>
    <a:srgbClr val="F79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1" autoAdjust="0"/>
    <p:restoredTop sz="94613" autoAdjust="0"/>
  </p:normalViewPr>
  <p:slideViewPr>
    <p:cSldViewPr snapToGrid="0">
      <p:cViewPr varScale="1">
        <p:scale>
          <a:sx n="64" d="100"/>
          <a:sy n="64" d="100"/>
        </p:scale>
        <p:origin x="14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5/31/2022</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2</a:t>
            </a:fld>
            <a:endParaRPr lang="en-US"/>
          </a:p>
        </p:txBody>
      </p:sp>
    </p:spTree>
    <p:extLst>
      <p:ext uri="{BB962C8B-B14F-4D97-AF65-F5344CB8AC3E}">
        <p14:creationId xmlns:p14="http://schemas.microsoft.com/office/powerpoint/2010/main" val="1266741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06582" y="2136070"/>
            <a:ext cx="7772400" cy="699626"/>
          </a:xfrm>
          <a:prstGeom prst="rect">
            <a:avLst/>
          </a:prstGeom>
        </p:spPr>
        <p:txBody>
          <a:bodyPr anchor="t">
            <a:normAutofit/>
          </a:bodyPr>
          <a:lstStyle>
            <a:lvl1pPr algn="ctr">
              <a:defRPr sz="4000">
                <a:solidFill>
                  <a:srgbClr val="2E74B5"/>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6376695" y="602951"/>
            <a:ext cx="2525406" cy="720462"/>
          </a:xfrm>
          <a:prstGeom prst="rect">
            <a:avLst/>
          </a:prstGeom>
          <a:noFill/>
        </p:spPr>
      </p:pic>
      <p:grpSp>
        <p:nvGrpSpPr>
          <p:cNvPr id="10" name="Gruppo 9">
            <a:extLst>
              <a:ext uri="{FF2B5EF4-FFF2-40B4-BE49-F238E27FC236}">
                <a16:creationId xmlns:a16="http://schemas.microsoft.com/office/drawing/2014/main" id="{02C40B21-B539-4F12-961A-C154654FD5BB}"/>
              </a:ext>
            </a:extLst>
          </p:cNvPr>
          <p:cNvGrpSpPr/>
          <p:nvPr userDrawn="1"/>
        </p:nvGrpSpPr>
        <p:grpSpPr>
          <a:xfrm>
            <a:off x="3" y="6236599"/>
            <a:ext cx="9143999" cy="635256"/>
            <a:chOff x="0" y="5126182"/>
            <a:chExt cx="12192000" cy="670976"/>
          </a:xfrm>
        </p:grpSpPr>
        <p:sp>
          <p:nvSpPr>
            <p:cNvPr id="11" name="Rettangolo 10">
              <a:extLst>
                <a:ext uri="{FF2B5EF4-FFF2-40B4-BE49-F238E27FC236}">
                  <a16:creationId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2" name="Immagine 11">
              <a:extLst>
                <a:ext uri="{FF2B5EF4-FFF2-40B4-BE49-F238E27FC236}">
                  <a16:creationId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241901" y="139393"/>
            <a:ext cx="1818825"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rgbClr val="2E74B5"/>
                </a:solidFill>
              </a:defRPr>
            </a:lvl1pPr>
          </a:lstStyle>
          <a:p>
            <a:r>
              <a:rPr lang="en-US" dirty="0"/>
              <a:t>Click to edit Master title style</a:t>
            </a:r>
          </a:p>
        </p:txBody>
      </p:sp>
      <p:sp>
        <p:nvSpPr>
          <p:cNvPr id="3" name="Content Placeholder 2"/>
          <p:cNvSpPr>
            <a:spLocks noGrp="1"/>
          </p:cNvSpPr>
          <p:nvPr>
            <p:ph idx="1"/>
          </p:nvPr>
        </p:nvSpPr>
        <p:spPr>
          <a:xfrm>
            <a:off x="628650" y="881150"/>
            <a:ext cx="78867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95793" y="6614616"/>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628650" y="702148"/>
            <a:ext cx="7886700" cy="0"/>
          </a:xfrm>
          <a:prstGeom prst="line">
            <a:avLst/>
          </a:prstGeom>
          <a:ln w="28575">
            <a:solidFill>
              <a:srgbClr val="2E74B5"/>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21D46DD2-AB32-4FC0-B24C-6DE6102BB473}"/>
              </a:ext>
            </a:extLst>
          </p:cNvPr>
          <p:cNvGrpSpPr/>
          <p:nvPr userDrawn="1"/>
        </p:nvGrpSpPr>
        <p:grpSpPr>
          <a:xfrm>
            <a:off x="-1" y="6318703"/>
            <a:ext cx="8728365" cy="540960"/>
            <a:chOff x="0" y="5126182"/>
            <a:chExt cx="11819413" cy="670976"/>
          </a:xfrm>
        </p:grpSpPr>
        <p:sp>
          <p:nvSpPr>
            <p:cNvPr id="9" name="Rettangolo 8">
              <a:extLst>
                <a:ext uri="{FF2B5EF4-FFF2-40B4-BE49-F238E27FC236}">
                  <a16:creationId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0" name="Immagine 9">
              <a:extLst>
                <a:ext uri="{FF2B5EF4-FFF2-40B4-BE49-F238E27FC236}">
                  <a16:creationId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a:prstGeom prst="rect">
            <a:avLst/>
          </a:prstGeom>
        </p:spPr>
        <p:txBody>
          <a:bodyPr anchor="b">
            <a:normAutofit/>
          </a:bodyPr>
          <a:lstStyle>
            <a:lvl1pPr>
              <a:defRPr sz="4000">
                <a:solidFill>
                  <a:srgbClr val="2E74B5"/>
                </a:solidFill>
              </a:defRPr>
            </a:lvl1pPr>
          </a:lstStyle>
          <a:p>
            <a:r>
              <a:rPr lang="en-US" dirty="0"/>
              <a:t>Click to edit Master title style</a:t>
            </a:r>
          </a:p>
        </p:txBody>
      </p:sp>
      <p:sp>
        <p:nvSpPr>
          <p:cNvPr id="4" name="Date Placeholder 3"/>
          <p:cNvSpPr>
            <a:spLocks noGrp="1"/>
          </p:cNvSpPr>
          <p:nvPr>
            <p:ph type="dt" sz="half" idx="10"/>
          </p:nvPr>
        </p:nvSpPr>
        <p:spPr>
          <a:xfrm>
            <a:off x="0" y="6483655"/>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a16="http://schemas.microsoft.com/office/drawing/2014/main" id="{6CA81CF2-B7CD-4ED7-9B9F-3BCC1910A869}"/>
              </a:ext>
            </a:extLst>
          </p:cNvPr>
          <p:cNvGrpSpPr/>
          <p:nvPr userDrawn="1"/>
        </p:nvGrpSpPr>
        <p:grpSpPr>
          <a:xfrm>
            <a:off x="-1" y="6318703"/>
            <a:ext cx="8728365" cy="540960"/>
            <a:chOff x="0" y="5126182"/>
            <a:chExt cx="11819413" cy="670976"/>
          </a:xfrm>
        </p:grpSpPr>
        <p:sp>
          <p:nvSpPr>
            <p:cNvPr id="18" name="Rettangolo 17">
              <a:extLst>
                <a:ext uri="{FF2B5EF4-FFF2-40B4-BE49-F238E27FC236}">
                  <a16:creationId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9" name="Immagine 18">
              <a:extLst>
                <a:ext uri="{FF2B5EF4-FFF2-40B4-BE49-F238E27FC236}">
                  <a16:creationId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a16="http://schemas.microsoft.com/office/drawing/2014/main" id="{7D6CA9C0-C26E-4AA0-9CFE-E3E66B516B81}"/>
              </a:ext>
            </a:extLst>
          </p:cNvPr>
          <p:cNvGrpSpPr/>
          <p:nvPr userDrawn="1"/>
        </p:nvGrpSpPr>
        <p:grpSpPr>
          <a:xfrm>
            <a:off x="-1" y="6318703"/>
            <a:ext cx="8728365" cy="540960"/>
            <a:chOff x="0" y="5126182"/>
            <a:chExt cx="11819413" cy="670976"/>
          </a:xfrm>
        </p:grpSpPr>
        <p:sp>
          <p:nvSpPr>
            <p:cNvPr id="15" name="Rettangolo 14">
              <a:extLst>
                <a:ext uri="{FF2B5EF4-FFF2-40B4-BE49-F238E27FC236}">
                  <a16:creationId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6" name="Immagine 15">
              <a:extLst>
                <a:ext uri="{FF2B5EF4-FFF2-40B4-BE49-F238E27FC236}">
                  <a16:creationId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1">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77"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594" indent="-228594" algn="just"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just"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just"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just"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just"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erasmus-fields.eu/manageme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s02web.zoom.us/j/823396877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44.jpeg"/><Relationship Id="rId18" Type="http://schemas.openxmlformats.org/officeDocument/2006/relationships/image" Target="../media/image49.png"/><Relationship Id="rId26" Type="http://schemas.openxmlformats.org/officeDocument/2006/relationships/image" Target="../media/image57.jpeg"/><Relationship Id="rId3" Type="http://schemas.openxmlformats.org/officeDocument/2006/relationships/image" Target="../media/image35.png"/><Relationship Id="rId21" Type="http://schemas.openxmlformats.org/officeDocument/2006/relationships/image" Target="../media/image52.png"/><Relationship Id="rId7" Type="http://schemas.openxmlformats.org/officeDocument/2006/relationships/image" Target="../media/image39.png"/><Relationship Id="rId12" Type="http://schemas.openxmlformats.org/officeDocument/2006/relationships/image" Target="../media/image43.tiff"/><Relationship Id="rId17" Type="http://schemas.openxmlformats.org/officeDocument/2006/relationships/image" Target="../media/image48.jpeg"/><Relationship Id="rId25" Type="http://schemas.openxmlformats.org/officeDocument/2006/relationships/image" Target="../media/image56.png"/><Relationship Id="rId33" Type="http://schemas.openxmlformats.org/officeDocument/2006/relationships/image" Target="../media/image64.jpeg"/><Relationship Id="rId2" Type="http://schemas.openxmlformats.org/officeDocument/2006/relationships/image" Target="../media/image5.png"/><Relationship Id="rId16" Type="http://schemas.openxmlformats.org/officeDocument/2006/relationships/image" Target="../media/image47.png"/><Relationship Id="rId20" Type="http://schemas.openxmlformats.org/officeDocument/2006/relationships/image" Target="../media/image51.jpeg"/><Relationship Id="rId29" Type="http://schemas.openxmlformats.org/officeDocument/2006/relationships/image" Target="../media/image60.jpeg"/><Relationship Id="rId1" Type="http://schemas.openxmlformats.org/officeDocument/2006/relationships/slideLayout" Target="../slideLayouts/slideLayout3.xml"/><Relationship Id="rId6" Type="http://schemas.openxmlformats.org/officeDocument/2006/relationships/image" Target="../media/image38.jpeg"/><Relationship Id="rId11" Type="http://schemas.openxmlformats.org/officeDocument/2006/relationships/image" Target="../media/image42.jpeg"/><Relationship Id="rId24" Type="http://schemas.openxmlformats.org/officeDocument/2006/relationships/image" Target="../media/image55.png"/><Relationship Id="rId32" Type="http://schemas.openxmlformats.org/officeDocument/2006/relationships/image" Target="../media/image63.png"/><Relationship Id="rId5" Type="http://schemas.openxmlformats.org/officeDocument/2006/relationships/image" Target="../media/image37.png"/><Relationship Id="rId15" Type="http://schemas.openxmlformats.org/officeDocument/2006/relationships/image" Target="../media/image46.jpeg"/><Relationship Id="rId23" Type="http://schemas.openxmlformats.org/officeDocument/2006/relationships/image" Target="../media/image54.jpe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jpeg"/><Relationship Id="rId31" Type="http://schemas.openxmlformats.org/officeDocument/2006/relationships/image" Target="../media/image62.png"/><Relationship Id="rId4" Type="http://schemas.openxmlformats.org/officeDocument/2006/relationships/image" Target="../media/image36.pn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53.jpeg"/><Relationship Id="rId27" Type="http://schemas.openxmlformats.org/officeDocument/2006/relationships/image" Target="../media/image58.jpeg"/><Relationship Id="rId30" Type="http://schemas.openxmlformats.org/officeDocument/2006/relationships/image" Target="../media/image61.jpe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1649" y="2518200"/>
            <a:ext cx="8680704" cy="1268523"/>
          </a:xfrm>
        </p:spPr>
        <p:txBody>
          <a:bodyPr anchor="ctr" anchorCtr="0">
            <a:noAutofit/>
          </a:bodyPr>
          <a:lstStyle/>
          <a:p>
            <a:r>
              <a:rPr lang="en-US" dirty="0"/>
              <a:t>FIELDS </a:t>
            </a:r>
            <a:r>
              <a:rPr lang="en-GB" dirty="0"/>
              <a:t>WP8 - Project Management </a:t>
            </a:r>
            <a:endParaRPr lang="en-US" dirty="0"/>
          </a:p>
        </p:txBody>
      </p:sp>
      <p:sp>
        <p:nvSpPr>
          <p:cNvPr id="4" name="Υπότιτλος 3"/>
          <p:cNvSpPr>
            <a:spLocks noGrp="1"/>
          </p:cNvSpPr>
          <p:nvPr>
            <p:ph type="subTitle" idx="1"/>
          </p:nvPr>
        </p:nvSpPr>
        <p:spPr>
          <a:xfrm>
            <a:off x="995993" y="4183178"/>
            <a:ext cx="6858000" cy="966379"/>
          </a:xfrm>
        </p:spPr>
        <p:txBody>
          <a:bodyPr>
            <a:normAutofit/>
          </a:bodyPr>
          <a:lstStyle/>
          <a:p>
            <a:r>
              <a:rPr lang="en-US" sz="2000" dirty="0"/>
              <a:t>Francesca Sanna, Project Manager</a:t>
            </a:r>
          </a:p>
          <a:p>
            <a:r>
              <a:rPr lang="en-US" sz="2000" dirty="0"/>
              <a:t>Remigio Berruto, Coordinator</a:t>
            </a:r>
          </a:p>
        </p:txBody>
      </p:sp>
      <p:sp>
        <p:nvSpPr>
          <p:cNvPr id="6" name="Υπότιτλος 2"/>
          <p:cNvSpPr txBox="1">
            <a:spLocks/>
          </p:cNvSpPr>
          <p:nvPr/>
        </p:nvSpPr>
        <p:spPr>
          <a:xfrm>
            <a:off x="1143000" y="3397845"/>
            <a:ext cx="6858000" cy="966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1143000" y="5459591"/>
            <a:ext cx="6858000" cy="755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5</a:t>
            </a:r>
            <a:r>
              <a:rPr lang="en-US" sz="1800" b="1" baseline="30000" dirty="0"/>
              <a:t>th</a:t>
            </a:r>
            <a:r>
              <a:rPr lang="en-US" sz="1800" b="1" dirty="0"/>
              <a:t> Project Partnering Meeting – Paris, France</a:t>
            </a:r>
          </a:p>
          <a:p>
            <a:r>
              <a:rPr lang="en-US" sz="1800" dirty="0"/>
              <a:t>30-31 May 2022</a:t>
            </a:r>
          </a:p>
        </p:txBody>
      </p:sp>
      <p:pic>
        <p:nvPicPr>
          <p:cNvPr id="8" name="Immagine 7">
            <a:extLst>
              <a:ext uri="{FF2B5EF4-FFF2-40B4-BE49-F238E27FC236}">
                <a16:creationId xmlns:a16="http://schemas.microsoft.com/office/drawing/2014/main" id="{583994EE-9A29-4A28-82BC-15B80EFFE759}"/>
              </a:ext>
            </a:extLst>
          </p:cNvPr>
          <p:cNvPicPr/>
          <p:nvPr/>
        </p:nvPicPr>
        <p:blipFill rotWithShape="1">
          <a:blip r:embed="rId3">
            <a:extLst>
              <a:ext uri="{28A0092B-C50C-407E-A947-70E740481C1C}">
                <a14:useLocalDpi xmlns:a14="http://schemas.microsoft.com/office/drawing/2010/main"/>
              </a:ext>
            </a:extLst>
          </a:blip>
          <a:srcRect t="-42144" b="-69837"/>
          <a:stretch/>
        </p:blipFill>
        <p:spPr bwMode="auto">
          <a:xfrm>
            <a:off x="231650" y="184729"/>
            <a:ext cx="2093972" cy="1736436"/>
          </a:xfrm>
          <a:prstGeom prst="rect">
            <a:avLst/>
          </a:prstGeom>
          <a:solidFill>
            <a:schemeClr val="bg1"/>
          </a:solidFill>
          <a:ln>
            <a:noFill/>
          </a:ln>
        </p:spPr>
      </p:pic>
      <p:pic>
        <p:nvPicPr>
          <p:cNvPr id="10" name="Immagine 9">
            <a:extLst>
              <a:ext uri="{FF2B5EF4-FFF2-40B4-BE49-F238E27FC236}">
                <a16:creationId xmlns:a16="http://schemas.microsoft.com/office/drawing/2014/main" id="{531A505D-0D92-489A-A26F-57D2DFB78D9A}"/>
              </a:ext>
            </a:extLst>
          </p:cNvPr>
          <p:cNvPicPr/>
          <p:nvPr/>
        </p:nvPicPr>
        <p:blipFill rotWithShape="1">
          <a:blip r:embed="rId4" cstate="print">
            <a:extLst>
              <a:ext uri="{28A0092B-C50C-407E-A947-70E740481C1C}">
                <a14:useLocalDpi xmlns:a14="http://schemas.microsoft.com/office/drawing/2010/main" val="0"/>
              </a:ext>
            </a:extLst>
          </a:blip>
          <a:srcRect t="5844" b="10777"/>
          <a:stretch/>
        </p:blipFill>
        <p:spPr bwMode="auto">
          <a:xfrm>
            <a:off x="3525016" y="469361"/>
            <a:ext cx="2093971" cy="197883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0093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F7B1121-9276-FE14-B0A5-6541B1A9D725}"/>
              </a:ext>
            </a:extLst>
          </p:cNvPr>
          <p:cNvSpPr>
            <a:spLocks noGrp="1"/>
          </p:cNvSpPr>
          <p:nvPr>
            <p:ph type="sldNum" sz="quarter" idx="12"/>
          </p:nvPr>
        </p:nvSpPr>
        <p:spPr/>
        <p:txBody>
          <a:bodyPr/>
          <a:lstStyle/>
          <a:p>
            <a:fld id="{C94A9C6C-1472-49E2-A08D-475DB4E3CBD3}" type="slidenum">
              <a:rPr lang="en-US" smtClean="0"/>
              <a:pPr/>
              <a:t>10</a:t>
            </a:fld>
            <a:endParaRPr lang="en-US" dirty="0"/>
          </a:p>
        </p:txBody>
      </p:sp>
      <p:pic>
        <p:nvPicPr>
          <p:cNvPr id="6" name="Immagine 5">
            <a:extLst>
              <a:ext uri="{FF2B5EF4-FFF2-40B4-BE49-F238E27FC236}">
                <a16:creationId xmlns:a16="http://schemas.microsoft.com/office/drawing/2014/main" id="{EED50FE0-098B-02DF-894F-A10E0CE3CC28}"/>
              </a:ext>
            </a:extLst>
          </p:cNvPr>
          <p:cNvPicPr>
            <a:picLocks noChangeAspect="1"/>
          </p:cNvPicPr>
          <p:nvPr/>
        </p:nvPicPr>
        <p:blipFill>
          <a:blip r:embed="rId2"/>
          <a:stretch>
            <a:fillRect/>
          </a:stretch>
        </p:blipFill>
        <p:spPr>
          <a:xfrm>
            <a:off x="190442" y="1403483"/>
            <a:ext cx="8763116" cy="4051034"/>
          </a:xfrm>
          <a:prstGeom prst="rect">
            <a:avLst/>
          </a:prstGeom>
        </p:spPr>
      </p:pic>
      <p:sp>
        <p:nvSpPr>
          <p:cNvPr id="7" name="Titolo 7">
            <a:extLst>
              <a:ext uri="{FF2B5EF4-FFF2-40B4-BE49-F238E27FC236}">
                <a16:creationId xmlns:a16="http://schemas.microsoft.com/office/drawing/2014/main" id="{28924659-53B2-FDBC-8B0D-D0B9EA52F694}"/>
              </a:ext>
            </a:extLst>
          </p:cNvPr>
          <p:cNvSpPr>
            <a:spLocks noGrp="1"/>
          </p:cNvSpPr>
          <p:nvPr>
            <p:ph type="title"/>
          </p:nvPr>
        </p:nvSpPr>
        <p:spPr>
          <a:xfrm>
            <a:off x="628655" y="238390"/>
            <a:ext cx="7886700" cy="405720"/>
          </a:xfrm>
        </p:spPr>
        <p:txBody>
          <a:bodyPr/>
          <a:lstStyle/>
          <a:p>
            <a:r>
              <a:rPr lang="it-IT" dirty="0"/>
              <a:t>FIELDS </a:t>
            </a:r>
            <a:r>
              <a:rPr lang="it-IT" dirty="0" err="1"/>
              <a:t>rescheduling</a:t>
            </a:r>
            <a:r>
              <a:rPr lang="it-IT" dirty="0"/>
              <a:t> activities</a:t>
            </a:r>
          </a:p>
        </p:txBody>
      </p:sp>
    </p:spTree>
    <p:extLst>
      <p:ext uri="{BB962C8B-B14F-4D97-AF65-F5344CB8AC3E}">
        <p14:creationId xmlns:p14="http://schemas.microsoft.com/office/powerpoint/2010/main" val="254578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62D52-402B-45A7-AECF-3FEFF25A9DF3}"/>
              </a:ext>
            </a:extLst>
          </p:cNvPr>
          <p:cNvSpPr>
            <a:spLocks noGrp="1"/>
          </p:cNvSpPr>
          <p:nvPr>
            <p:ph type="title"/>
          </p:nvPr>
        </p:nvSpPr>
        <p:spPr/>
        <p:txBody>
          <a:bodyPr/>
          <a:lstStyle/>
          <a:p>
            <a:r>
              <a:rPr lang="en-GB" dirty="0"/>
              <a:t>WP8 - Project Management (UNITO)</a:t>
            </a:r>
          </a:p>
        </p:txBody>
      </p:sp>
      <p:sp>
        <p:nvSpPr>
          <p:cNvPr id="4" name="Segnaposto numero diapositiva 3">
            <a:extLst>
              <a:ext uri="{FF2B5EF4-FFF2-40B4-BE49-F238E27FC236}">
                <a16:creationId xmlns:a16="http://schemas.microsoft.com/office/drawing/2014/main" id="{4B5E7DFF-02AB-43AF-9003-89229DD0B781}"/>
              </a:ext>
            </a:extLst>
          </p:cNvPr>
          <p:cNvSpPr>
            <a:spLocks noGrp="1"/>
          </p:cNvSpPr>
          <p:nvPr>
            <p:ph type="sldNum" sz="quarter" idx="12"/>
          </p:nvPr>
        </p:nvSpPr>
        <p:spPr/>
        <p:txBody>
          <a:bodyPr/>
          <a:lstStyle/>
          <a:p>
            <a:fld id="{C94A9C6C-1472-49E2-A08D-475DB4E3CBD3}" type="slidenum">
              <a:rPr lang="en-US" smtClean="0"/>
              <a:t>11</a:t>
            </a:fld>
            <a:endParaRPr lang="en-US" dirty="0"/>
          </a:p>
        </p:txBody>
      </p:sp>
      <p:sp>
        <p:nvSpPr>
          <p:cNvPr id="18" name="Rettangolo 17">
            <a:extLst>
              <a:ext uri="{FF2B5EF4-FFF2-40B4-BE49-F238E27FC236}">
                <a16:creationId xmlns:a16="http://schemas.microsoft.com/office/drawing/2014/main" id="{BBB0B77B-0D86-4B7F-A355-2DF0D62EC960}"/>
              </a:ext>
            </a:extLst>
          </p:cNvPr>
          <p:cNvSpPr/>
          <p:nvPr/>
        </p:nvSpPr>
        <p:spPr>
          <a:xfrm>
            <a:off x="628654" y="766019"/>
            <a:ext cx="7997865" cy="416204"/>
          </a:xfrm>
          <a:prstGeom prst="rect">
            <a:avLst/>
          </a:prstGeom>
        </p:spPr>
        <p:txBody>
          <a:bodyPr wrap="square">
            <a:spAutoFit/>
          </a:bodyPr>
          <a:lstStyle/>
          <a:p>
            <a:pPr>
              <a:lnSpc>
                <a:spcPct val="115000"/>
              </a:lnSpc>
              <a:spcBef>
                <a:spcPts val="600"/>
              </a:spcBef>
              <a:spcAft>
                <a:spcPts val="600"/>
              </a:spcAft>
            </a:pPr>
            <a:r>
              <a:rPr lang="en-US" sz="2000" b="1" dirty="0">
                <a:solidFill>
                  <a:schemeClr val="accent6">
                    <a:lumMod val="75000"/>
                  </a:schemeClr>
                </a:solidFill>
                <a:latin typeface="Arial" panose="020B0604020202020204" pitchFamily="34" charset="0"/>
                <a:cs typeface="Arial" panose="020B0604020202020204" pitchFamily="34" charset="0"/>
              </a:rPr>
              <a:t>Task 8.2: Administrative and financial management, M1-M48</a:t>
            </a:r>
          </a:p>
        </p:txBody>
      </p:sp>
      <p:grpSp>
        <p:nvGrpSpPr>
          <p:cNvPr id="14" name="Gruppo 13"/>
          <p:cNvGrpSpPr/>
          <p:nvPr/>
        </p:nvGrpSpPr>
        <p:grpSpPr>
          <a:xfrm>
            <a:off x="334734" y="1306981"/>
            <a:ext cx="8445475" cy="4499565"/>
            <a:chOff x="344565" y="1281803"/>
            <a:chExt cx="8281950" cy="4362421"/>
          </a:xfrm>
        </p:grpSpPr>
        <p:grpSp>
          <p:nvGrpSpPr>
            <p:cNvPr id="7" name="Gruppo 6"/>
            <p:cNvGrpSpPr/>
            <p:nvPr/>
          </p:nvGrpSpPr>
          <p:grpSpPr>
            <a:xfrm>
              <a:off x="352185" y="1281803"/>
              <a:ext cx="8274330" cy="3794464"/>
              <a:chOff x="167954" y="766019"/>
              <a:chExt cx="9276878" cy="4743530"/>
            </a:xfrm>
          </p:grpSpPr>
          <p:pic>
            <p:nvPicPr>
              <p:cNvPr id="6" name="Immagine 5"/>
              <p:cNvPicPr>
                <a:picLocks noChangeAspect="1"/>
              </p:cNvPicPr>
              <p:nvPr/>
            </p:nvPicPr>
            <p:blipFill rotWithShape="1">
              <a:blip r:embed="rId2"/>
              <a:srcRect t="41079" b="-1"/>
              <a:stretch/>
            </p:blipFill>
            <p:spPr>
              <a:xfrm>
                <a:off x="167954" y="1921559"/>
                <a:ext cx="9276876" cy="3587990"/>
              </a:xfrm>
              <a:prstGeom prst="rect">
                <a:avLst/>
              </a:prstGeom>
            </p:spPr>
          </p:pic>
          <p:pic>
            <p:nvPicPr>
              <p:cNvPr id="12" name="Immagine 11"/>
              <p:cNvPicPr>
                <a:picLocks noChangeAspect="1"/>
              </p:cNvPicPr>
              <p:nvPr/>
            </p:nvPicPr>
            <p:blipFill rotWithShape="1">
              <a:blip r:embed="rId2"/>
              <a:srcRect t="2706" b="78042"/>
              <a:stretch/>
            </p:blipFill>
            <p:spPr>
              <a:xfrm>
                <a:off x="167954" y="766019"/>
                <a:ext cx="9276878" cy="1172332"/>
              </a:xfrm>
              <a:prstGeom prst="rect">
                <a:avLst/>
              </a:prstGeom>
            </p:spPr>
          </p:pic>
        </p:grpSp>
        <p:pic>
          <p:nvPicPr>
            <p:cNvPr id="13" name="Immagine 12"/>
            <p:cNvPicPr>
              <a:picLocks noChangeAspect="1"/>
            </p:cNvPicPr>
            <p:nvPr/>
          </p:nvPicPr>
          <p:blipFill>
            <a:blip r:embed="rId3"/>
            <a:stretch>
              <a:fillRect/>
            </a:stretch>
          </p:blipFill>
          <p:spPr>
            <a:xfrm>
              <a:off x="344565" y="5076267"/>
              <a:ext cx="8227935" cy="567957"/>
            </a:xfrm>
            <a:prstGeom prst="rect">
              <a:avLst/>
            </a:prstGeom>
          </p:spPr>
        </p:pic>
      </p:grpSp>
      <p:sp>
        <p:nvSpPr>
          <p:cNvPr id="9" name="Rettangolo 8"/>
          <p:cNvSpPr/>
          <p:nvPr/>
        </p:nvSpPr>
        <p:spPr>
          <a:xfrm>
            <a:off x="2075754" y="3826851"/>
            <a:ext cx="6832275" cy="461665"/>
          </a:xfrm>
          <a:prstGeom prst="rect">
            <a:avLst/>
          </a:prstGeom>
        </p:spPr>
        <p:txBody>
          <a:bodyPr wrap="square">
            <a:spAutoFit/>
          </a:bodyPr>
          <a:lstStyle/>
          <a:p>
            <a:r>
              <a:rPr lang="en-GB" sz="2400" b="1" dirty="0">
                <a:solidFill>
                  <a:srgbClr val="326400"/>
                </a:solidFill>
                <a:hlinkClick r:id="rId4">
                  <a:extLst>
                    <a:ext uri="{A12FA001-AC4F-418D-AE19-62706E023703}">
                      <ahyp:hlinkClr xmlns:ahyp="http://schemas.microsoft.com/office/drawing/2018/hyperlinkcolor" val="tx"/>
                    </a:ext>
                  </a:extLst>
                </a:hlinkClick>
              </a:rPr>
              <a:t>http://www.erasmus-fields.eu/management/</a:t>
            </a:r>
            <a:endParaRPr lang="en-GB" sz="2400" b="1" dirty="0">
              <a:solidFill>
                <a:srgbClr val="326400"/>
              </a:solidFill>
            </a:endParaRPr>
          </a:p>
        </p:txBody>
      </p:sp>
      <p:sp>
        <p:nvSpPr>
          <p:cNvPr id="15" name="Rettangolo 14"/>
          <p:cNvSpPr/>
          <p:nvPr/>
        </p:nvSpPr>
        <p:spPr>
          <a:xfrm>
            <a:off x="4627584" y="4990417"/>
            <a:ext cx="3003707" cy="523220"/>
          </a:xfrm>
          <a:prstGeom prst="rect">
            <a:avLst/>
          </a:prstGeom>
        </p:spPr>
        <p:txBody>
          <a:bodyPr wrap="none">
            <a:spAutoFit/>
          </a:bodyPr>
          <a:lstStyle/>
          <a:p>
            <a:r>
              <a:rPr lang="en-US" sz="2800" i="1" dirty="0">
                <a:solidFill>
                  <a:schemeClr val="accent1">
                    <a:lumMod val="50000"/>
                  </a:schemeClr>
                </a:solidFill>
              </a:rPr>
              <a:t>D8.2: Intranet (M1</a:t>
            </a:r>
            <a:r>
              <a:rPr lang="en-US" sz="2800" dirty="0">
                <a:solidFill>
                  <a:schemeClr val="accent1">
                    <a:lumMod val="50000"/>
                  </a:schemeClr>
                </a:solidFill>
              </a:rPr>
              <a:t>)</a:t>
            </a:r>
          </a:p>
        </p:txBody>
      </p:sp>
    </p:spTree>
    <p:extLst>
      <p:ext uri="{BB962C8B-B14F-4D97-AF65-F5344CB8AC3E}">
        <p14:creationId xmlns:p14="http://schemas.microsoft.com/office/powerpoint/2010/main" val="215503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a:blip r:embed="rId2"/>
          <a:stretch>
            <a:fillRect/>
          </a:stretch>
        </p:blipFill>
        <p:spPr>
          <a:xfrm>
            <a:off x="404651" y="1553973"/>
            <a:ext cx="8334703" cy="4266656"/>
          </a:xfrm>
          <a:prstGeom prst="rect">
            <a:avLst/>
          </a:prstGeom>
        </p:spPr>
      </p:pic>
      <p:sp>
        <p:nvSpPr>
          <p:cNvPr id="2" name="Titolo 1">
            <a:extLst>
              <a:ext uri="{FF2B5EF4-FFF2-40B4-BE49-F238E27FC236}">
                <a16:creationId xmlns:a16="http://schemas.microsoft.com/office/drawing/2014/main" id="{04608D2C-2D72-4DE9-B449-E3EF90223CC4}"/>
              </a:ext>
            </a:extLst>
          </p:cNvPr>
          <p:cNvSpPr>
            <a:spLocks noGrp="1"/>
          </p:cNvSpPr>
          <p:nvPr>
            <p:ph type="title"/>
          </p:nvPr>
        </p:nvSpPr>
        <p:spPr/>
        <p:txBody>
          <a:bodyPr/>
          <a:lstStyle/>
          <a:p>
            <a:r>
              <a:rPr lang="it-IT" dirty="0"/>
              <a:t>Templates</a:t>
            </a:r>
            <a:endParaRPr lang="en-GB" dirty="0"/>
          </a:p>
        </p:txBody>
      </p:sp>
      <p:sp>
        <p:nvSpPr>
          <p:cNvPr id="4" name="Segnaposto numero diapositiva 3">
            <a:extLst>
              <a:ext uri="{FF2B5EF4-FFF2-40B4-BE49-F238E27FC236}">
                <a16:creationId xmlns:a16="http://schemas.microsoft.com/office/drawing/2014/main" id="{53C0F50B-BB83-42EE-B5B8-B7A024A2D5B6}"/>
              </a:ext>
            </a:extLst>
          </p:cNvPr>
          <p:cNvSpPr>
            <a:spLocks noGrp="1"/>
          </p:cNvSpPr>
          <p:nvPr>
            <p:ph type="sldNum" sz="quarter" idx="12"/>
          </p:nvPr>
        </p:nvSpPr>
        <p:spPr/>
        <p:txBody>
          <a:bodyPr/>
          <a:lstStyle/>
          <a:p>
            <a:fld id="{C94A9C6C-1472-49E2-A08D-475DB4E3CBD3}" type="slidenum">
              <a:rPr lang="en-US" smtClean="0"/>
              <a:pPr/>
              <a:t>12</a:t>
            </a:fld>
            <a:endParaRPr lang="en-US" dirty="0"/>
          </a:p>
        </p:txBody>
      </p:sp>
      <p:sp>
        <p:nvSpPr>
          <p:cNvPr id="11" name="Ovale 10">
            <a:extLst>
              <a:ext uri="{FF2B5EF4-FFF2-40B4-BE49-F238E27FC236}">
                <a16:creationId xmlns:a16="http://schemas.microsoft.com/office/drawing/2014/main" id="{7047A29F-98B2-424E-9382-B6ECD4A650FE}"/>
              </a:ext>
            </a:extLst>
          </p:cNvPr>
          <p:cNvSpPr/>
          <p:nvPr/>
        </p:nvSpPr>
        <p:spPr>
          <a:xfrm>
            <a:off x="1652013" y="1963268"/>
            <a:ext cx="1784973" cy="6974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BBB0B77B-0D86-4B7F-A355-2DF0D62EC960}"/>
              </a:ext>
            </a:extLst>
          </p:cNvPr>
          <p:cNvSpPr/>
          <p:nvPr/>
        </p:nvSpPr>
        <p:spPr>
          <a:xfrm>
            <a:off x="628654" y="766019"/>
            <a:ext cx="7997865" cy="416204"/>
          </a:xfrm>
          <a:prstGeom prst="rect">
            <a:avLst/>
          </a:prstGeom>
        </p:spPr>
        <p:txBody>
          <a:bodyPr wrap="square">
            <a:spAutoFit/>
          </a:bodyPr>
          <a:lstStyle/>
          <a:p>
            <a:pPr>
              <a:lnSpc>
                <a:spcPct val="115000"/>
              </a:lnSpc>
              <a:spcBef>
                <a:spcPts val="600"/>
              </a:spcBef>
              <a:spcAft>
                <a:spcPts val="600"/>
              </a:spcAft>
            </a:pPr>
            <a:r>
              <a:rPr lang="en-US" sz="2000" b="1" dirty="0">
                <a:solidFill>
                  <a:schemeClr val="accent6">
                    <a:lumMod val="75000"/>
                  </a:schemeClr>
                </a:solidFill>
                <a:latin typeface="Arial" panose="020B0604020202020204" pitchFamily="34" charset="0"/>
                <a:cs typeface="Arial" panose="020B0604020202020204" pitchFamily="34" charset="0"/>
              </a:rPr>
              <a:t>Task 8.2: Administrative and financial management, M1-M48</a:t>
            </a:r>
          </a:p>
        </p:txBody>
      </p:sp>
    </p:spTree>
    <p:extLst>
      <p:ext uri="{BB962C8B-B14F-4D97-AF65-F5344CB8AC3E}">
        <p14:creationId xmlns:p14="http://schemas.microsoft.com/office/powerpoint/2010/main" val="342004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62D52-402B-45A7-AECF-3FEFF25A9DF3}"/>
              </a:ext>
            </a:extLst>
          </p:cNvPr>
          <p:cNvSpPr>
            <a:spLocks noGrp="1"/>
          </p:cNvSpPr>
          <p:nvPr>
            <p:ph type="title"/>
          </p:nvPr>
        </p:nvSpPr>
        <p:spPr/>
        <p:txBody>
          <a:bodyPr/>
          <a:lstStyle/>
          <a:p>
            <a:r>
              <a:rPr lang="en-GB" dirty="0"/>
              <a:t>WP8 - Project Management (UNITO)</a:t>
            </a:r>
          </a:p>
        </p:txBody>
      </p:sp>
      <p:sp>
        <p:nvSpPr>
          <p:cNvPr id="4" name="Segnaposto numero diapositiva 3">
            <a:extLst>
              <a:ext uri="{FF2B5EF4-FFF2-40B4-BE49-F238E27FC236}">
                <a16:creationId xmlns:a16="http://schemas.microsoft.com/office/drawing/2014/main" id="{4B5E7DFF-02AB-43AF-9003-89229DD0B781}"/>
              </a:ext>
            </a:extLst>
          </p:cNvPr>
          <p:cNvSpPr>
            <a:spLocks noGrp="1"/>
          </p:cNvSpPr>
          <p:nvPr>
            <p:ph type="sldNum" sz="quarter" idx="12"/>
          </p:nvPr>
        </p:nvSpPr>
        <p:spPr/>
        <p:txBody>
          <a:bodyPr/>
          <a:lstStyle/>
          <a:p>
            <a:fld id="{C94A9C6C-1472-49E2-A08D-475DB4E3CBD3}" type="slidenum">
              <a:rPr lang="en-US" smtClean="0"/>
              <a:t>13</a:t>
            </a:fld>
            <a:endParaRPr lang="en-US" dirty="0"/>
          </a:p>
        </p:txBody>
      </p:sp>
      <p:sp>
        <p:nvSpPr>
          <p:cNvPr id="18" name="Rettangolo 17">
            <a:extLst>
              <a:ext uri="{FF2B5EF4-FFF2-40B4-BE49-F238E27FC236}">
                <a16:creationId xmlns:a16="http://schemas.microsoft.com/office/drawing/2014/main" id="{BBB0B77B-0D86-4B7F-A355-2DF0D62EC960}"/>
              </a:ext>
            </a:extLst>
          </p:cNvPr>
          <p:cNvSpPr/>
          <p:nvPr/>
        </p:nvSpPr>
        <p:spPr>
          <a:xfrm>
            <a:off x="628654" y="766019"/>
            <a:ext cx="7997865" cy="489749"/>
          </a:xfrm>
          <a:prstGeom prst="rect">
            <a:avLst/>
          </a:prstGeom>
        </p:spPr>
        <p:txBody>
          <a:bodyPr wrap="square">
            <a:spAutoFit/>
          </a:bodyPr>
          <a:lstStyle/>
          <a:p>
            <a:pPr>
              <a:lnSpc>
                <a:spcPct val="115000"/>
              </a:lnSpc>
              <a:spcBef>
                <a:spcPts val="600"/>
              </a:spcBef>
              <a:spcAft>
                <a:spcPts val="600"/>
              </a:spcAft>
            </a:pPr>
            <a:r>
              <a:rPr lang="en-GB" sz="2400" b="1" dirty="0">
                <a:solidFill>
                  <a:schemeClr val="accent6">
                    <a:lumMod val="75000"/>
                  </a:schemeClr>
                </a:solidFill>
              </a:rPr>
              <a:t>Official website / Social media </a:t>
            </a:r>
            <a:endParaRPr lang="en-GB" sz="2000" b="1" dirty="0">
              <a:solidFill>
                <a:schemeClr val="accent6">
                  <a:lumMod val="75000"/>
                </a:schemeClr>
              </a:solidFill>
              <a:latin typeface="Arial" panose="020B0604020202020204" pitchFamily="34" charset="0"/>
              <a:ea typeface="+mj-ea"/>
              <a:cs typeface="Arial" panose="020B0604020202020204" pitchFamily="34" charset="0"/>
            </a:endParaRPr>
          </a:p>
        </p:txBody>
      </p:sp>
      <p:grpSp>
        <p:nvGrpSpPr>
          <p:cNvPr id="17" name="Gruppo 16"/>
          <p:cNvGrpSpPr/>
          <p:nvPr/>
        </p:nvGrpSpPr>
        <p:grpSpPr>
          <a:xfrm>
            <a:off x="5145109" y="1132372"/>
            <a:ext cx="3495839" cy="1775286"/>
            <a:chOff x="2804252" y="1355953"/>
            <a:chExt cx="5993302" cy="3319249"/>
          </a:xfrm>
        </p:grpSpPr>
        <p:pic>
          <p:nvPicPr>
            <p:cNvPr id="8" name="Immagine 7"/>
            <p:cNvPicPr>
              <a:picLocks noChangeAspect="1"/>
            </p:cNvPicPr>
            <p:nvPr/>
          </p:nvPicPr>
          <p:blipFill rotWithShape="1">
            <a:blip r:embed="rId2"/>
            <a:srcRect r="2521" b="4301"/>
            <a:stretch/>
          </p:blipFill>
          <p:spPr>
            <a:xfrm>
              <a:off x="2804252" y="1355953"/>
              <a:ext cx="5993302" cy="3319249"/>
            </a:xfrm>
            <a:prstGeom prst="rect">
              <a:avLst/>
            </a:prstGeom>
          </p:spPr>
        </p:pic>
        <p:pic>
          <p:nvPicPr>
            <p:cNvPr id="3" name="Immagine 2"/>
            <p:cNvPicPr>
              <a:picLocks noChangeAspect="1"/>
            </p:cNvPicPr>
            <p:nvPr/>
          </p:nvPicPr>
          <p:blipFill rotWithShape="1">
            <a:blip r:embed="rId3"/>
            <a:srcRect l="29994" t="12518" r="30001" b="11868"/>
            <a:stretch/>
          </p:blipFill>
          <p:spPr>
            <a:xfrm>
              <a:off x="5035115" y="2438205"/>
              <a:ext cx="1314314" cy="1304174"/>
            </a:xfrm>
            <a:prstGeom prst="rect">
              <a:avLst/>
            </a:prstGeom>
          </p:spPr>
        </p:pic>
        <p:pic>
          <p:nvPicPr>
            <p:cNvPr id="11" name="Immagine 10"/>
            <p:cNvPicPr>
              <a:picLocks noChangeAspect="1"/>
            </p:cNvPicPr>
            <p:nvPr/>
          </p:nvPicPr>
          <p:blipFill>
            <a:blip r:embed="rId4"/>
            <a:stretch>
              <a:fillRect/>
            </a:stretch>
          </p:blipFill>
          <p:spPr>
            <a:xfrm>
              <a:off x="5979399" y="1480803"/>
              <a:ext cx="1679932" cy="455381"/>
            </a:xfrm>
            <a:prstGeom prst="rect">
              <a:avLst/>
            </a:prstGeom>
          </p:spPr>
        </p:pic>
      </p:grpSp>
      <p:pic>
        <p:nvPicPr>
          <p:cNvPr id="7" name="Immagine 6">
            <a:extLst>
              <a:ext uri="{FF2B5EF4-FFF2-40B4-BE49-F238E27FC236}">
                <a16:creationId xmlns:a16="http://schemas.microsoft.com/office/drawing/2014/main" id="{1717EC2F-4478-EF9C-1E27-E63D78D57955}"/>
              </a:ext>
            </a:extLst>
          </p:cNvPr>
          <p:cNvPicPr>
            <a:picLocks noChangeAspect="1"/>
          </p:cNvPicPr>
          <p:nvPr/>
        </p:nvPicPr>
        <p:blipFill>
          <a:blip r:embed="rId5"/>
          <a:stretch>
            <a:fillRect/>
          </a:stretch>
        </p:blipFill>
        <p:spPr>
          <a:xfrm>
            <a:off x="371623" y="1424342"/>
            <a:ext cx="4291571" cy="2179530"/>
          </a:xfrm>
          <a:prstGeom prst="rect">
            <a:avLst/>
          </a:prstGeom>
        </p:spPr>
      </p:pic>
      <p:pic>
        <p:nvPicPr>
          <p:cNvPr id="12" name="Immagine 11">
            <a:extLst>
              <a:ext uri="{FF2B5EF4-FFF2-40B4-BE49-F238E27FC236}">
                <a16:creationId xmlns:a16="http://schemas.microsoft.com/office/drawing/2014/main" id="{491629E4-9271-94F0-98AE-234A2DB3B37F}"/>
              </a:ext>
            </a:extLst>
          </p:cNvPr>
          <p:cNvPicPr>
            <a:picLocks noChangeAspect="1"/>
          </p:cNvPicPr>
          <p:nvPr/>
        </p:nvPicPr>
        <p:blipFill rotWithShape="1">
          <a:blip r:embed="rId6"/>
          <a:srcRect r="36358"/>
          <a:stretch/>
        </p:blipFill>
        <p:spPr>
          <a:xfrm>
            <a:off x="6229593" y="3373717"/>
            <a:ext cx="2396926" cy="1078364"/>
          </a:xfrm>
          <a:prstGeom prst="rect">
            <a:avLst/>
          </a:prstGeom>
          <a:ln>
            <a:noFill/>
          </a:ln>
          <a:effectLst>
            <a:outerShdw blurRad="292100" dist="139700" dir="2700000" algn="tl" rotWithShape="0">
              <a:srgbClr val="333333">
                <a:alpha val="65000"/>
              </a:srgbClr>
            </a:outerShdw>
          </a:effectLst>
        </p:spPr>
      </p:pic>
      <p:pic>
        <p:nvPicPr>
          <p:cNvPr id="14" name="Immagine 13">
            <a:extLst>
              <a:ext uri="{FF2B5EF4-FFF2-40B4-BE49-F238E27FC236}">
                <a16:creationId xmlns:a16="http://schemas.microsoft.com/office/drawing/2014/main" id="{3EDE1C92-644E-0385-ED64-42D4E2ED6060}"/>
              </a:ext>
            </a:extLst>
          </p:cNvPr>
          <p:cNvPicPr>
            <a:picLocks noChangeAspect="1"/>
          </p:cNvPicPr>
          <p:nvPr/>
        </p:nvPicPr>
        <p:blipFill rotWithShape="1">
          <a:blip r:embed="rId7"/>
          <a:srcRect r="15545" b="-1179"/>
          <a:stretch/>
        </p:blipFill>
        <p:spPr>
          <a:xfrm>
            <a:off x="127182" y="3912899"/>
            <a:ext cx="4082803" cy="1666458"/>
          </a:xfrm>
          <a:prstGeom prst="rect">
            <a:avLst/>
          </a:prstGeom>
        </p:spPr>
      </p:pic>
      <p:pic>
        <p:nvPicPr>
          <p:cNvPr id="16" name="Immagine 15">
            <a:extLst>
              <a:ext uri="{FF2B5EF4-FFF2-40B4-BE49-F238E27FC236}">
                <a16:creationId xmlns:a16="http://schemas.microsoft.com/office/drawing/2014/main" id="{866D7E3D-2077-A7A8-0F8D-4375286DE018}"/>
              </a:ext>
            </a:extLst>
          </p:cNvPr>
          <p:cNvPicPr>
            <a:picLocks noChangeAspect="1"/>
          </p:cNvPicPr>
          <p:nvPr/>
        </p:nvPicPr>
        <p:blipFill>
          <a:blip r:embed="rId8"/>
          <a:stretch>
            <a:fillRect/>
          </a:stretch>
        </p:blipFill>
        <p:spPr>
          <a:xfrm>
            <a:off x="4663194" y="4746128"/>
            <a:ext cx="4082804" cy="1301440"/>
          </a:xfrm>
          <a:prstGeom prst="rect">
            <a:avLst/>
          </a:prstGeom>
        </p:spPr>
      </p:pic>
    </p:spTree>
    <p:extLst>
      <p:ext uri="{BB962C8B-B14F-4D97-AF65-F5344CB8AC3E}">
        <p14:creationId xmlns:p14="http://schemas.microsoft.com/office/powerpoint/2010/main" val="354121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62D52-402B-45A7-AECF-3FEFF25A9DF3}"/>
              </a:ext>
            </a:extLst>
          </p:cNvPr>
          <p:cNvSpPr>
            <a:spLocks noGrp="1"/>
          </p:cNvSpPr>
          <p:nvPr>
            <p:ph type="title"/>
          </p:nvPr>
        </p:nvSpPr>
        <p:spPr/>
        <p:txBody>
          <a:bodyPr/>
          <a:lstStyle/>
          <a:p>
            <a:r>
              <a:rPr lang="en-GB" dirty="0"/>
              <a:t>Dissemination </a:t>
            </a:r>
          </a:p>
        </p:txBody>
      </p:sp>
      <p:sp>
        <p:nvSpPr>
          <p:cNvPr id="4" name="Segnaposto numero diapositiva 3">
            <a:extLst>
              <a:ext uri="{FF2B5EF4-FFF2-40B4-BE49-F238E27FC236}">
                <a16:creationId xmlns:a16="http://schemas.microsoft.com/office/drawing/2014/main" id="{4B5E7DFF-02AB-43AF-9003-89229DD0B781}"/>
              </a:ext>
            </a:extLst>
          </p:cNvPr>
          <p:cNvSpPr>
            <a:spLocks noGrp="1"/>
          </p:cNvSpPr>
          <p:nvPr>
            <p:ph type="sldNum" sz="quarter" idx="12"/>
          </p:nvPr>
        </p:nvSpPr>
        <p:spPr/>
        <p:txBody>
          <a:bodyPr/>
          <a:lstStyle/>
          <a:p>
            <a:fld id="{C94A9C6C-1472-49E2-A08D-475DB4E3CBD3}" type="slidenum">
              <a:rPr lang="en-US" smtClean="0"/>
              <a:t>14</a:t>
            </a:fld>
            <a:endParaRPr lang="en-US" dirty="0"/>
          </a:p>
        </p:txBody>
      </p:sp>
      <p:sp>
        <p:nvSpPr>
          <p:cNvPr id="18" name="Rettangolo 17">
            <a:extLst>
              <a:ext uri="{FF2B5EF4-FFF2-40B4-BE49-F238E27FC236}">
                <a16:creationId xmlns:a16="http://schemas.microsoft.com/office/drawing/2014/main" id="{BBB0B77B-0D86-4B7F-A355-2DF0D62EC960}"/>
              </a:ext>
            </a:extLst>
          </p:cNvPr>
          <p:cNvSpPr/>
          <p:nvPr/>
        </p:nvSpPr>
        <p:spPr>
          <a:xfrm>
            <a:off x="523098" y="1431714"/>
            <a:ext cx="6487515" cy="351378"/>
          </a:xfrm>
          <a:prstGeom prst="rect">
            <a:avLst/>
          </a:prstGeom>
        </p:spPr>
        <p:txBody>
          <a:bodyPr wrap="square">
            <a:spAutoFit/>
          </a:bodyPr>
          <a:lstStyle/>
          <a:p>
            <a:pPr>
              <a:lnSpc>
                <a:spcPct val="115000"/>
              </a:lnSpc>
              <a:spcBef>
                <a:spcPts val="450"/>
              </a:spcBef>
              <a:spcAft>
                <a:spcPts val="450"/>
              </a:spcAft>
            </a:pPr>
            <a:r>
              <a:rPr lang="en-GB" sz="1600" b="1" dirty="0">
                <a:solidFill>
                  <a:schemeClr val="accent6">
                    <a:lumMod val="75000"/>
                  </a:schemeClr>
                </a:solidFill>
                <a:latin typeface="Arial" panose="020B0604020202020204" pitchFamily="34" charset="0"/>
                <a:cs typeface="Arial" panose="020B0604020202020204" pitchFamily="34" charset="0"/>
              </a:rPr>
              <a:t>Dissemination on WP1 outcomes</a:t>
            </a:r>
            <a:endParaRPr lang="en-GB" sz="1600" b="1" dirty="0">
              <a:solidFill>
                <a:schemeClr val="accent6">
                  <a:lumMod val="75000"/>
                </a:schemeClr>
              </a:solidFill>
              <a:latin typeface="Arial" panose="020B0604020202020204" pitchFamily="34" charset="0"/>
              <a:ea typeface="+mj-ea"/>
              <a:cs typeface="Arial" panose="020B0604020202020204" pitchFamily="34" charset="0"/>
            </a:endParaRPr>
          </a:p>
        </p:txBody>
      </p:sp>
      <p:sp>
        <p:nvSpPr>
          <p:cNvPr id="16" name="Rettangolo 15">
            <a:extLst>
              <a:ext uri="{FF2B5EF4-FFF2-40B4-BE49-F238E27FC236}">
                <a16:creationId xmlns:a16="http://schemas.microsoft.com/office/drawing/2014/main" id="{5C263E7B-2BC4-49D7-896D-869A5D6148E3}"/>
              </a:ext>
            </a:extLst>
          </p:cNvPr>
          <p:cNvSpPr/>
          <p:nvPr/>
        </p:nvSpPr>
        <p:spPr>
          <a:xfrm>
            <a:off x="412641" y="1831996"/>
            <a:ext cx="4549241" cy="1077218"/>
          </a:xfrm>
          <a:prstGeom prst="rect">
            <a:avLst/>
          </a:prstGeom>
        </p:spPr>
        <p:txBody>
          <a:bodyPr wrap="square">
            <a:spAutoFit/>
          </a:bodyPr>
          <a:lstStyle/>
          <a:p>
            <a:r>
              <a:rPr lang="it-IT" sz="1600" dirty="0"/>
              <a:t>Two </a:t>
            </a:r>
            <a:r>
              <a:rPr lang="it-IT" sz="1600" dirty="0" err="1"/>
              <a:t>articles</a:t>
            </a:r>
            <a:r>
              <a:rPr lang="it-IT" sz="1600" dirty="0"/>
              <a:t> in </a:t>
            </a:r>
            <a:r>
              <a:rPr lang="it-IT" sz="1600" dirty="0" err="1"/>
              <a:t>preparation</a:t>
            </a:r>
            <a:r>
              <a:rPr lang="it-IT" sz="1600" dirty="0"/>
              <a:t> (ISEKI), </a:t>
            </a:r>
            <a:r>
              <a:rPr lang="en-US" sz="1600" dirty="0">
                <a:solidFill>
                  <a:srgbClr val="000000"/>
                </a:solidFill>
              </a:rPr>
              <a:t>to be submitted  in the special issue </a:t>
            </a:r>
            <a:br>
              <a:rPr lang="en-US" sz="1600" dirty="0">
                <a:solidFill>
                  <a:srgbClr val="000000"/>
                </a:solidFill>
              </a:rPr>
            </a:br>
            <a:r>
              <a:rPr lang="en-US" sz="1600" dirty="0">
                <a:solidFill>
                  <a:srgbClr val="000000"/>
                </a:solidFill>
              </a:rPr>
              <a:t>"Sustainable Food System in the European Union"</a:t>
            </a:r>
            <a:br>
              <a:rPr lang="en-US" sz="1600" dirty="0"/>
            </a:br>
            <a:endParaRPr lang="it-IT" sz="1600" dirty="0"/>
          </a:p>
        </p:txBody>
      </p:sp>
      <p:sp>
        <p:nvSpPr>
          <p:cNvPr id="14" name="CasellaDiTesto 13">
            <a:extLst>
              <a:ext uri="{FF2B5EF4-FFF2-40B4-BE49-F238E27FC236}">
                <a16:creationId xmlns:a16="http://schemas.microsoft.com/office/drawing/2014/main" id="{777A8D27-401A-480D-8422-F6E04DA6BCEE}"/>
              </a:ext>
            </a:extLst>
          </p:cNvPr>
          <p:cNvSpPr txBox="1"/>
          <p:nvPr/>
        </p:nvSpPr>
        <p:spPr>
          <a:xfrm>
            <a:off x="704851" y="3429000"/>
            <a:ext cx="6290942" cy="1569660"/>
          </a:xfrm>
          <a:prstGeom prst="rect">
            <a:avLst/>
          </a:prstGeom>
          <a:noFill/>
        </p:spPr>
        <p:txBody>
          <a:bodyPr wrap="square">
            <a:spAutoFit/>
          </a:bodyPr>
          <a:lstStyle/>
          <a:p>
            <a:r>
              <a:rPr lang="en-US" sz="1600" dirty="0">
                <a:solidFill>
                  <a:srgbClr val="000000"/>
                </a:solidFill>
              </a:rPr>
              <a:t>T</a:t>
            </a:r>
            <a:r>
              <a:rPr lang="it-IT" sz="1600" dirty="0" err="1"/>
              <a:t>entative</a:t>
            </a:r>
            <a:r>
              <a:rPr lang="it-IT" sz="1600" dirty="0"/>
              <a:t> </a:t>
            </a:r>
            <a:r>
              <a:rPr lang="it-IT" sz="1600" dirty="0" err="1"/>
              <a:t>titles</a:t>
            </a:r>
            <a:r>
              <a:rPr lang="it-IT" sz="1600" dirty="0"/>
              <a:t>: </a:t>
            </a:r>
          </a:p>
          <a:p>
            <a:r>
              <a:rPr lang="it-IT" sz="1600" dirty="0">
                <a:solidFill>
                  <a:srgbClr val="000000"/>
                </a:solidFill>
              </a:rPr>
              <a:t>	</a:t>
            </a:r>
            <a:r>
              <a:rPr lang="en-US" sz="1600" dirty="0">
                <a:solidFill>
                  <a:srgbClr val="000000"/>
                </a:solidFill>
              </a:rPr>
              <a:t>1. Skill needs for sustainable agri-food and forestry sectors (I): </a:t>
            </a:r>
            <a:br>
              <a:rPr lang="en-US" sz="1600" dirty="0"/>
            </a:br>
            <a:r>
              <a:rPr lang="en-US" sz="1600" dirty="0"/>
              <a:t>	     </a:t>
            </a:r>
            <a:r>
              <a:rPr lang="en-US" sz="1600" dirty="0">
                <a:solidFill>
                  <a:srgbClr val="000000"/>
                </a:solidFill>
              </a:rPr>
              <a:t>assessment through European and National Focus Groups</a:t>
            </a:r>
            <a:br>
              <a:rPr lang="en-US" sz="1600" dirty="0"/>
            </a:br>
            <a:br>
              <a:rPr lang="en-US" sz="1600" dirty="0"/>
            </a:br>
            <a:r>
              <a:rPr lang="en-US" sz="1600" dirty="0"/>
              <a:t>	2. </a:t>
            </a:r>
            <a:r>
              <a:rPr lang="en-US" sz="1600" dirty="0">
                <a:solidFill>
                  <a:srgbClr val="000000"/>
                </a:solidFill>
              </a:rPr>
              <a:t>Skill needs for sustainable agri-food and forestry sectors (II): </a:t>
            </a:r>
            <a:br>
              <a:rPr lang="en-US" sz="1600" dirty="0"/>
            </a:br>
            <a:r>
              <a:rPr lang="en-US" sz="1600" dirty="0"/>
              <a:t>	     </a:t>
            </a:r>
            <a:r>
              <a:rPr lang="en-US" sz="1600" dirty="0">
                <a:solidFill>
                  <a:srgbClr val="000000"/>
                </a:solidFill>
              </a:rPr>
              <a:t>insights of a European Survey</a:t>
            </a:r>
            <a:endParaRPr lang="it-IT" sz="1600" dirty="0"/>
          </a:p>
        </p:txBody>
      </p:sp>
      <p:pic>
        <p:nvPicPr>
          <p:cNvPr id="1026" name="Picture 2">
            <a:extLst>
              <a:ext uri="{FF2B5EF4-FFF2-40B4-BE49-F238E27FC236}">
                <a16:creationId xmlns:a16="http://schemas.microsoft.com/office/drawing/2014/main" id="{AE6EF082-A3FA-4C79-8E5C-39E894A9BE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882" y="1113062"/>
            <a:ext cx="3850674" cy="140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6A29341-ED55-41FD-B28B-58FED745F298}"/>
              </a:ext>
            </a:extLst>
          </p:cNvPr>
          <p:cNvSpPr>
            <a:spLocks noGrp="1"/>
          </p:cNvSpPr>
          <p:nvPr>
            <p:ph type="sldNum" sz="quarter" idx="12"/>
          </p:nvPr>
        </p:nvSpPr>
        <p:spPr/>
        <p:txBody>
          <a:bodyPr/>
          <a:lstStyle/>
          <a:p>
            <a:fld id="{C94A9C6C-1472-49E2-A08D-475DB4E3CBD3}" type="slidenum">
              <a:rPr lang="en-US" smtClean="0"/>
              <a:t>15</a:t>
            </a:fld>
            <a:endParaRPr lang="en-US" dirty="0"/>
          </a:p>
        </p:txBody>
      </p:sp>
      <p:sp>
        <p:nvSpPr>
          <p:cNvPr id="8" name="Titolo 1">
            <a:extLst>
              <a:ext uri="{FF2B5EF4-FFF2-40B4-BE49-F238E27FC236}">
                <a16:creationId xmlns:a16="http://schemas.microsoft.com/office/drawing/2014/main" id="{8C11A8F7-07FF-43EF-836A-A9DC7E3FAD47}"/>
              </a:ext>
            </a:extLst>
          </p:cNvPr>
          <p:cNvSpPr>
            <a:spLocks noGrp="1"/>
          </p:cNvSpPr>
          <p:nvPr>
            <p:ph type="title"/>
          </p:nvPr>
        </p:nvSpPr>
        <p:spPr>
          <a:xfrm>
            <a:off x="628651" y="249239"/>
            <a:ext cx="7886700" cy="539751"/>
          </a:xfrm>
        </p:spPr>
        <p:txBody>
          <a:bodyPr/>
          <a:lstStyle/>
          <a:p>
            <a:r>
              <a:rPr lang="en-GB" dirty="0"/>
              <a:t>WP8 - Project Management (UNITO)</a:t>
            </a:r>
          </a:p>
        </p:txBody>
      </p:sp>
      <p:sp>
        <p:nvSpPr>
          <p:cNvPr id="9" name="Rettangolo 8">
            <a:extLst>
              <a:ext uri="{FF2B5EF4-FFF2-40B4-BE49-F238E27FC236}">
                <a16:creationId xmlns:a16="http://schemas.microsoft.com/office/drawing/2014/main" id="{74897E08-EEB8-47A1-ABEA-1A89C0C60A75}"/>
              </a:ext>
            </a:extLst>
          </p:cNvPr>
          <p:cNvSpPr/>
          <p:nvPr/>
        </p:nvSpPr>
        <p:spPr>
          <a:xfrm>
            <a:off x="628651" y="913830"/>
            <a:ext cx="8058151" cy="391261"/>
          </a:xfrm>
          <a:prstGeom prst="rect">
            <a:avLst/>
          </a:prstGeom>
        </p:spPr>
        <p:txBody>
          <a:bodyPr wrap="square">
            <a:spAutoFit/>
          </a:bodyPr>
          <a:lstStyle/>
          <a:p>
            <a:pPr fontAlgn="t">
              <a:lnSpc>
                <a:spcPct val="90000"/>
              </a:lnSpc>
              <a:spcBef>
                <a:spcPts val="1000"/>
              </a:spcBef>
            </a:pPr>
            <a:r>
              <a:rPr lang="en-US" sz="2100" b="1" dirty="0">
                <a:solidFill>
                  <a:schemeClr val="accent6">
                    <a:lumMod val="75000"/>
                  </a:schemeClr>
                </a:solidFill>
                <a:latin typeface="Arial" panose="020B0604020202020204" pitchFamily="34" charset="0"/>
                <a:cs typeface="Arial" panose="020B0604020202020204" pitchFamily="34" charset="0"/>
              </a:rPr>
              <a:t>Task 8.3: Progress monitoring and risk management, M1-M48 </a:t>
            </a:r>
            <a:endParaRPr lang="en-GB" sz="21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11" name="Tabella 10">
            <a:extLst>
              <a:ext uri="{FF2B5EF4-FFF2-40B4-BE49-F238E27FC236}">
                <a16:creationId xmlns:a16="http://schemas.microsoft.com/office/drawing/2014/main" id="{16C61EA9-8F2E-412E-ACB9-E575D1F052B7}"/>
              </a:ext>
            </a:extLst>
          </p:cNvPr>
          <p:cNvGraphicFramePr>
            <a:graphicFrameLocks noGrp="1"/>
          </p:cNvGraphicFramePr>
          <p:nvPr>
            <p:extLst>
              <p:ext uri="{D42A27DB-BD31-4B8C-83A1-F6EECF244321}">
                <p14:modId xmlns:p14="http://schemas.microsoft.com/office/powerpoint/2010/main" val="364203001"/>
              </p:ext>
            </p:extLst>
          </p:nvPr>
        </p:nvGraphicFramePr>
        <p:xfrm>
          <a:off x="458667" y="1517297"/>
          <a:ext cx="7886700" cy="2489200"/>
        </p:xfrm>
        <a:graphic>
          <a:graphicData uri="http://schemas.openxmlformats.org/drawingml/2006/table">
            <a:tbl>
              <a:tblPr firstRow="1" firstCol="1" bandRow="1">
                <a:tableStyleId>{5C22544A-7EE6-4342-B048-85BDC9FD1C3A}</a:tableStyleId>
              </a:tblPr>
              <a:tblGrid>
                <a:gridCol w="2688980">
                  <a:extLst>
                    <a:ext uri="{9D8B030D-6E8A-4147-A177-3AD203B41FA5}">
                      <a16:colId xmlns:a16="http://schemas.microsoft.com/office/drawing/2014/main" val="175171164"/>
                    </a:ext>
                  </a:extLst>
                </a:gridCol>
                <a:gridCol w="1172308">
                  <a:extLst>
                    <a:ext uri="{9D8B030D-6E8A-4147-A177-3AD203B41FA5}">
                      <a16:colId xmlns:a16="http://schemas.microsoft.com/office/drawing/2014/main" val="1828478469"/>
                    </a:ext>
                  </a:extLst>
                </a:gridCol>
                <a:gridCol w="2754923">
                  <a:extLst>
                    <a:ext uri="{9D8B030D-6E8A-4147-A177-3AD203B41FA5}">
                      <a16:colId xmlns:a16="http://schemas.microsoft.com/office/drawing/2014/main" val="4107877613"/>
                    </a:ext>
                  </a:extLst>
                </a:gridCol>
                <a:gridCol w="1270489">
                  <a:extLst>
                    <a:ext uri="{9D8B030D-6E8A-4147-A177-3AD203B41FA5}">
                      <a16:colId xmlns:a16="http://schemas.microsoft.com/office/drawing/2014/main" val="2437902301"/>
                    </a:ext>
                  </a:extLst>
                </a:gridCol>
              </a:tblGrid>
              <a:tr h="350520">
                <a:tc>
                  <a:txBody>
                    <a:bodyPr/>
                    <a:lstStyle/>
                    <a:p>
                      <a:pPr>
                        <a:spcAft>
                          <a:spcPts val="0"/>
                        </a:spcAft>
                      </a:pPr>
                      <a:r>
                        <a:rPr lang="en-US" sz="1500">
                          <a:effectLst/>
                        </a:rPr>
                        <a:t>Meeting</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dirty="0">
                          <a:effectLst/>
                        </a:rPr>
                        <a:t>Date</a:t>
                      </a:r>
                      <a:endParaRPr lang="en-GB" sz="20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Place</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Host</a:t>
                      </a:r>
                      <a:endParaRPr lang="en-GB"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36844881"/>
                  </a:ext>
                </a:extLst>
              </a:tr>
              <a:tr h="350520">
                <a:tc>
                  <a:txBody>
                    <a:bodyPr/>
                    <a:lstStyle/>
                    <a:p>
                      <a:pPr>
                        <a:spcAft>
                          <a:spcPts val="0"/>
                        </a:spcAft>
                      </a:pPr>
                      <a:r>
                        <a:rPr lang="en-US" sz="1500">
                          <a:effectLst/>
                        </a:rPr>
                        <a:t>Kick-off</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M1</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dirty="0">
                          <a:effectLst/>
                        </a:rPr>
                        <a:t>Turin, Italy</a:t>
                      </a:r>
                      <a:endParaRPr lang="en-GB" sz="20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UNITO</a:t>
                      </a:r>
                      <a:endParaRPr lang="en-GB"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197226492"/>
                  </a:ext>
                </a:extLst>
              </a:tr>
              <a:tr h="350520">
                <a:tc>
                  <a:txBody>
                    <a:bodyPr/>
                    <a:lstStyle/>
                    <a:p>
                      <a:pPr>
                        <a:spcAft>
                          <a:spcPts val="0"/>
                        </a:spcAft>
                      </a:pPr>
                      <a:r>
                        <a:rPr lang="en-US" sz="1500">
                          <a:effectLst/>
                        </a:rPr>
                        <a:t>Management Meeting 1 (MM1)</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M13</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dirty="0">
                          <a:effectLst/>
                        </a:rPr>
                        <a:t>Vienna, Austria</a:t>
                      </a:r>
                      <a:endParaRPr lang="en-GB" sz="20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ISEKI/LVA</a:t>
                      </a:r>
                      <a:endParaRPr lang="en-GB"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040392036"/>
                  </a:ext>
                </a:extLst>
              </a:tr>
              <a:tr h="350520">
                <a:tc>
                  <a:txBody>
                    <a:bodyPr/>
                    <a:lstStyle/>
                    <a:p>
                      <a:pPr>
                        <a:spcAft>
                          <a:spcPts val="0"/>
                        </a:spcAft>
                      </a:pPr>
                      <a:r>
                        <a:rPr lang="en-US" sz="1500">
                          <a:effectLst/>
                        </a:rPr>
                        <a:t>MM2</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M25</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Paris</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ANIA</a:t>
                      </a:r>
                      <a:endParaRPr lang="en-GB"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576705421"/>
                  </a:ext>
                </a:extLst>
              </a:tr>
              <a:tr h="350520">
                <a:tc>
                  <a:txBody>
                    <a:bodyPr/>
                    <a:lstStyle/>
                    <a:p>
                      <a:pPr>
                        <a:spcAft>
                          <a:spcPts val="0"/>
                        </a:spcAft>
                      </a:pPr>
                      <a:r>
                        <a:rPr lang="en-US" sz="1500">
                          <a:effectLst/>
                        </a:rPr>
                        <a:t>MM3</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M37</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Wageningen, Netherlands</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WUR</a:t>
                      </a:r>
                      <a:endParaRPr lang="en-GB"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1459719270"/>
                  </a:ext>
                </a:extLst>
              </a:tr>
              <a:tr h="350520">
                <a:tc>
                  <a:txBody>
                    <a:bodyPr/>
                    <a:lstStyle/>
                    <a:p>
                      <a:pPr>
                        <a:spcAft>
                          <a:spcPts val="0"/>
                        </a:spcAft>
                      </a:pPr>
                      <a:r>
                        <a:rPr lang="en-US" sz="1500">
                          <a:effectLst/>
                        </a:rPr>
                        <a:t>MM4</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M45</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FIAB</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Spain</a:t>
                      </a:r>
                      <a:endParaRPr lang="en-GB"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107199916"/>
                  </a:ext>
                </a:extLst>
              </a:tr>
              <a:tr h="350520">
                <a:tc>
                  <a:txBody>
                    <a:bodyPr/>
                    <a:lstStyle/>
                    <a:p>
                      <a:pPr>
                        <a:spcAft>
                          <a:spcPts val="0"/>
                        </a:spcAft>
                      </a:pPr>
                      <a:r>
                        <a:rPr lang="en-US" sz="1500">
                          <a:effectLst/>
                        </a:rPr>
                        <a:t>Final conference in Brussels</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a:effectLst/>
                        </a:rPr>
                        <a:t>M48</a:t>
                      </a:r>
                      <a:endParaRPr lang="en-GB" sz="20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dirty="0">
                          <a:effectLst/>
                        </a:rPr>
                        <a:t>FDE</a:t>
                      </a:r>
                      <a:endParaRPr lang="en-GB" sz="20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spcAft>
                          <a:spcPts val="0"/>
                        </a:spcAft>
                      </a:pPr>
                      <a:r>
                        <a:rPr lang="en-US" sz="1500" dirty="0">
                          <a:effectLst/>
                        </a:rPr>
                        <a:t>Brussels</a:t>
                      </a:r>
                      <a:endParaRPr lang="en-GB" sz="20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854495233"/>
                  </a:ext>
                </a:extLst>
              </a:tr>
            </a:tbl>
          </a:graphicData>
        </a:graphic>
      </p:graphicFrame>
      <p:sp>
        <p:nvSpPr>
          <p:cNvPr id="13" name="Rettangolo 12">
            <a:extLst>
              <a:ext uri="{FF2B5EF4-FFF2-40B4-BE49-F238E27FC236}">
                <a16:creationId xmlns:a16="http://schemas.microsoft.com/office/drawing/2014/main" id="{1B64F5BB-A668-4D71-99A1-D97A20777510}"/>
              </a:ext>
            </a:extLst>
          </p:cNvPr>
          <p:cNvSpPr/>
          <p:nvPr/>
        </p:nvSpPr>
        <p:spPr>
          <a:xfrm>
            <a:off x="458669" y="4193166"/>
            <a:ext cx="8116765" cy="1754326"/>
          </a:xfrm>
          <a:prstGeom prst="rect">
            <a:avLst/>
          </a:prstGeom>
        </p:spPr>
        <p:txBody>
          <a:bodyPr wrap="square">
            <a:spAutoFit/>
          </a:bodyPr>
          <a:lstStyle/>
          <a:p>
            <a:r>
              <a:rPr lang="en-US" dirty="0">
                <a:solidFill>
                  <a:srgbClr val="000000"/>
                </a:solidFill>
                <a:ea typeface="Times New Roman" panose="02020603050405020304" pitchFamily="18" charset="0"/>
              </a:rPr>
              <a:t>In addition, the HSC will meet also on </a:t>
            </a:r>
            <a:r>
              <a:rPr lang="en-US" b="1" dirty="0">
                <a:solidFill>
                  <a:srgbClr val="000000"/>
                </a:solidFill>
                <a:ea typeface="Times New Roman" panose="02020603050405020304" pitchFamily="18" charset="0"/>
              </a:rPr>
              <a:t>M6, M18, M31 and M42</a:t>
            </a:r>
            <a:r>
              <a:rPr lang="en-US" dirty="0">
                <a:solidFill>
                  <a:srgbClr val="000000"/>
                </a:solidFill>
                <a:ea typeface="Times New Roman" panose="02020603050405020304" pitchFamily="18" charset="0"/>
              </a:rPr>
              <a:t>, with only representatives of the WP leaders. Other partners are welcome to participate.</a:t>
            </a:r>
          </a:p>
          <a:p>
            <a:endParaRPr lang="en-US" dirty="0"/>
          </a:p>
          <a:p>
            <a:r>
              <a:rPr lang="en-US" dirty="0"/>
              <a:t>In addition, a </a:t>
            </a:r>
            <a:r>
              <a:rPr lang="en-US" b="1" dirty="0"/>
              <a:t>virtual conference call </a:t>
            </a:r>
            <a:r>
              <a:rPr lang="en-US" dirty="0"/>
              <a:t>will be </a:t>
            </a:r>
            <a:r>
              <a:rPr lang="en-US" dirty="0" err="1"/>
              <a:t>organised</a:t>
            </a:r>
            <a:r>
              <a:rPr lang="en-US" dirty="0"/>
              <a:t> every 2 months to closely monitor the evolution of tasks and deliverables of the project</a:t>
            </a:r>
            <a:endParaRPr lang="en-GB" dirty="0">
              <a:ea typeface="Times New Roman" panose="02020603050405020304" pitchFamily="18" charset="0"/>
            </a:endParaRPr>
          </a:p>
          <a:p>
            <a:endParaRPr lang="en-GB" dirty="0">
              <a:ea typeface="Times New Roman" panose="02020603050405020304" pitchFamily="18" charset="0"/>
            </a:endParaRPr>
          </a:p>
        </p:txBody>
      </p:sp>
    </p:spTree>
    <p:extLst>
      <p:ext uri="{BB962C8B-B14F-4D97-AF65-F5344CB8AC3E}">
        <p14:creationId xmlns:p14="http://schemas.microsoft.com/office/powerpoint/2010/main" val="307241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70FCE-72E7-4F8A-886F-580A739EF312}"/>
              </a:ext>
            </a:extLst>
          </p:cNvPr>
          <p:cNvSpPr>
            <a:spLocks noGrp="1"/>
          </p:cNvSpPr>
          <p:nvPr>
            <p:ph type="title"/>
          </p:nvPr>
        </p:nvSpPr>
        <p:spPr>
          <a:xfrm>
            <a:off x="628651" y="248749"/>
            <a:ext cx="7886700" cy="540960"/>
          </a:xfrm>
        </p:spPr>
        <p:txBody>
          <a:bodyPr/>
          <a:lstStyle/>
          <a:p>
            <a:r>
              <a:rPr lang="it-IT" dirty="0" err="1"/>
              <a:t>Next</a:t>
            </a:r>
            <a:r>
              <a:rPr lang="it-IT" dirty="0"/>
              <a:t> </a:t>
            </a:r>
            <a:r>
              <a:rPr lang="it-IT" dirty="0" err="1"/>
              <a:t>meetings</a:t>
            </a:r>
            <a:r>
              <a:rPr lang="it-IT" dirty="0"/>
              <a:t> - </a:t>
            </a:r>
            <a:r>
              <a:rPr lang="it-IT" dirty="0" err="1"/>
              <a:t>calendar</a:t>
            </a:r>
            <a:r>
              <a:rPr lang="it-IT" dirty="0"/>
              <a:t> </a:t>
            </a:r>
            <a:endParaRPr lang="en-GB" dirty="0"/>
          </a:p>
        </p:txBody>
      </p:sp>
      <p:sp>
        <p:nvSpPr>
          <p:cNvPr id="4" name="Segnaposto numero diapositiva 3">
            <a:extLst>
              <a:ext uri="{FF2B5EF4-FFF2-40B4-BE49-F238E27FC236}">
                <a16:creationId xmlns:a16="http://schemas.microsoft.com/office/drawing/2014/main" id="{70E07B37-ECD3-42D2-B77A-B5B49E3B357B}"/>
              </a:ext>
            </a:extLst>
          </p:cNvPr>
          <p:cNvSpPr>
            <a:spLocks noGrp="1"/>
          </p:cNvSpPr>
          <p:nvPr>
            <p:ph type="sldNum" sz="quarter" idx="12"/>
          </p:nvPr>
        </p:nvSpPr>
        <p:spPr/>
        <p:txBody>
          <a:bodyPr/>
          <a:lstStyle/>
          <a:p>
            <a:fld id="{C94A9C6C-1472-49E2-A08D-475DB4E3CBD3}" type="slidenum">
              <a:rPr lang="en-US" smtClean="0"/>
              <a:t>16</a:t>
            </a:fld>
            <a:endParaRPr lang="en-US" dirty="0"/>
          </a:p>
        </p:txBody>
      </p:sp>
      <p:graphicFrame>
        <p:nvGraphicFramePr>
          <p:cNvPr id="6" name="Tabella 5"/>
          <p:cNvGraphicFramePr>
            <a:graphicFrameLocks noGrp="1"/>
          </p:cNvGraphicFramePr>
          <p:nvPr>
            <p:extLst>
              <p:ext uri="{D42A27DB-BD31-4B8C-83A1-F6EECF244321}">
                <p14:modId xmlns:p14="http://schemas.microsoft.com/office/powerpoint/2010/main" val="3295752173"/>
              </p:ext>
            </p:extLst>
          </p:nvPr>
        </p:nvGraphicFramePr>
        <p:xfrm>
          <a:off x="628650" y="878029"/>
          <a:ext cx="7886699" cy="4962056"/>
        </p:xfrm>
        <a:graphic>
          <a:graphicData uri="http://schemas.openxmlformats.org/drawingml/2006/table">
            <a:tbl>
              <a:tblPr>
                <a:tableStyleId>{5C22544A-7EE6-4342-B048-85BDC9FD1C3A}</a:tableStyleId>
              </a:tblPr>
              <a:tblGrid>
                <a:gridCol w="1076263">
                  <a:extLst>
                    <a:ext uri="{9D8B030D-6E8A-4147-A177-3AD203B41FA5}">
                      <a16:colId xmlns:a16="http://schemas.microsoft.com/office/drawing/2014/main" val="20000"/>
                    </a:ext>
                  </a:extLst>
                </a:gridCol>
                <a:gridCol w="706499">
                  <a:extLst>
                    <a:ext uri="{9D8B030D-6E8A-4147-A177-3AD203B41FA5}">
                      <a16:colId xmlns:a16="http://schemas.microsoft.com/office/drawing/2014/main" val="20001"/>
                    </a:ext>
                  </a:extLst>
                </a:gridCol>
                <a:gridCol w="662211">
                  <a:extLst>
                    <a:ext uri="{9D8B030D-6E8A-4147-A177-3AD203B41FA5}">
                      <a16:colId xmlns:a16="http://schemas.microsoft.com/office/drawing/2014/main" val="20002"/>
                    </a:ext>
                  </a:extLst>
                </a:gridCol>
                <a:gridCol w="1788154">
                  <a:extLst>
                    <a:ext uri="{9D8B030D-6E8A-4147-A177-3AD203B41FA5}">
                      <a16:colId xmlns:a16="http://schemas.microsoft.com/office/drawing/2014/main" val="20003"/>
                    </a:ext>
                  </a:extLst>
                </a:gridCol>
                <a:gridCol w="2726382">
                  <a:extLst>
                    <a:ext uri="{9D8B030D-6E8A-4147-A177-3AD203B41FA5}">
                      <a16:colId xmlns:a16="http://schemas.microsoft.com/office/drawing/2014/main" val="20004"/>
                    </a:ext>
                  </a:extLst>
                </a:gridCol>
                <a:gridCol w="927190">
                  <a:extLst>
                    <a:ext uri="{9D8B030D-6E8A-4147-A177-3AD203B41FA5}">
                      <a16:colId xmlns:a16="http://schemas.microsoft.com/office/drawing/2014/main" val="20005"/>
                    </a:ext>
                  </a:extLst>
                </a:gridCol>
              </a:tblGrid>
              <a:tr h="253354">
                <a:tc gridSpan="2">
                  <a:txBody>
                    <a:bodyPr/>
                    <a:lstStyle/>
                    <a:p>
                      <a:pPr algn="l" fontAlgn="b"/>
                      <a:r>
                        <a:rPr lang="it-IT" sz="1800" b="1" u="none" strike="noStrike" dirty="0">
                          <a:effectLst/>
                        </a:rPr>
                        <a:t>FIELDS MEETINGS 2021</a:t>
                      </a:r>
                      <a:endParaRPr lang="it-IT" sz="1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it-IT"/>
                    </a:p>
                  </a:txBody>
                  <a:tcPr/>
                </a:tc>
                <a:tc>
                  <a:txBody>
                    <a:bodyPr/>
                    <a:lstStyle/>
                    <a:p>
                      <a:pPr algn="l" fontAlgn="b"/>
                      <a:endParaRPr lang="it-IT" sz="16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1" i="0" u="none" strike="noStrike">
                        <a:solidFill>
                          <a:srgbClr val="000000"/>
                        </a:solidFill>
                        <a:effectLst/>
                        <a:latin typeface="Calibri" panose="020F0502020204030204" pitchFamily="34" charset="0"/>
                      </a:endParaRPr>
                    </a:p>
                  </a:txBody>
                  <a:tcPr marL="0" marR="0" marT="0" marB="0"/>
                </a:tc>
                <a:tc>
                  <a:txBody>
                    <a:bodyPr/>
                    <a:lstStyle/>
                    <a:p>
                      <a:pPr algn="l" fontAlgn="b"/>
                      <a:endParaRPr lang="it-IT" sz="1600" b="1"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0000"/>
                  </a:ext>
                </a:extLst>
              </a:tr>
              <a:tr h="306049">
                <a:tc>
                  <a:txBody>
                    <a:bodyPr/>
                    <a:lstStyle/>
                    <a:p>
                      <a:pPr algn="ctr" fontAlgn="b"/>
                      <a:r>
                        <a:rPr lang="it-IT" sz="1600" b="1" u="none" strike="noStrike" dirty="0" err="1">
                          <a:effectLst/>
                        </a:rPr>
                        <a:t>Day</a:t>
                      </a:r>
                      <a:endParaRPr lang="it-IT" sz="16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it-IT" sz="1600" b="1" u="none" strike="noStrike" dirty="0">
                          <a:effectLst/>
                        </a:rPr>
                        <a:t>hour start</a:t>
                      </a:r>
                      <a:endParaRPr lang="it-IT" sz="16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it-IT" sz="1600" b="1" u="none" strike="noStrike" dirty="0">
                          <a:effectLst/>
                        </a:rPr>
                        <a:t>hour End</a:t>
                      </a:r>
                      <a:endParaRPr lang="it-IT" sz="16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it-IT" sz="1600" b="1" u="none" strike="noStrike" dirty="0" err="1">
                          <a:effectLst/>
                        </a:rPr>
                        <a:t>Who</a:t>
                      </a:r>
                      <a:endParaRPr lang="it-IT" sz="16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it-IT" sz="1600" b="1" u="none" strike="noStrike" dirty="0">
                          <a:effectLst/>
                        </a:rPr>
                        <a:t>Zoom link</a:t>
                      </a:r>
                      <a:endParaRPr lang="it-IT" sz="1600" b="1"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it-IT" sz="1600" b="1" u="none" strike="noStrike" dirty="0">
                          <a:effectLst/>
                        </a:rPr>
                        <a:t>Notes</a:t>
                      </a:r>
                      <a:endParaRPr lang="it-IT" sz="1600" b="1" i="0" u="none" strike="noStrike" dirty="0">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77357">
                <a:tc>
                  <a:txBody>
                    <a:bodyPr/>
                    <a:lstStyle/>
                    <a:p>
                      <a:pPr algn="r" fontAlgn="b"/>
                      <a:r>
                        <a:rPr lang="it-IT" sz="1600" u="none" strike="noStrike" dirty="0">
                          <a:effectLst/>
                        </a:rPr>
                        <a:t>16/09/2021</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277357">
                <a:tc>
                  <a:txBody>
                    <a:bodyPr/>
                    <a:lstStyle/>
                    <a:p>
                      <a:pPr algn="r" fontAlgn="b"/>
                      <a:r>
                        <a:rPr lang="it-IT" sz="1600" u="none" strike="noStrike">
                          <a:effectLst/>
                        </a:rPr>
                        <a:t>23/09/2021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a:effectLst/>
                        </a:rPr>
                        <a:t>HSC meeting</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sng" strike="noStrike">
                          <a:effectLst/>
                          <a:hlinkClick r:id="rId2"/>
                        </a:rPr>
                        <a:t>https://us02web.zoom.us/j/82339687793</a:t>
                      </a:r>
                      <a:endParaRPr lang="it-IT" sz="16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277357">
                <a:tc>
                  <a:txBody>
                    <a:bodyPr/>
                    <a:lstStyle/>
                    <a:p>
                      <a:pPr algn="r" fontAlgn="b"/>
                      <a:r>
                        <a:rPr lang="it-IT" sz="1600" u="none" strike="noStrike">
                          <a:effectLst/>
                        </a:rPr>
                        <a:t>30/09/2021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277357">
                <a:tc>
                  <a:txBody>
                    <a:bodyPr/>
                    <a:lstStyle/>
                    <a:p>
                      <a:pPr algn="r" fontAlgn="b"/>
                      <a:r>
                        <a:rPr lang="it-IT" sz="1600" u="none" strike="noStrike">
                          <a:effectLst/>
                        </a:rPr>
                        <a:t>14/10/2021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277357">
                <a:tc>
                  <a:txBody>
                    <a:bodyPr/>
                    <a:lstStyle/>
                    <a:p>
                      <a:pPr algn="r" fontAlgn="b"/>
                      <a:r>
                        <a:rPr lang="it-IT" sz="1600" u="none" strike="noStrike">
                          <a:effectLst/>
                        </a:rPr>
                        <a:t>28/10/2021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277357">
                <a:tc>
                  <a:txBody>
                    <a:bodyPr/>
                    <a:lstStyle/>
                    <a:p>
                      <a:pPr algn="r" fontAlgn="b"/>
                      <a:r>
                        <a:rPr lang="it-IT" sz="1600" u="none" strike="noStrike">
                          <a:effectLst/>
                        </a:rPr>
                        <a:t>11/11/2021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277357">
                <a:tc>
                  <a:txBody>
                    <a:bodyPr/>
                    <a:lstStyle/>
                    <a:p>
                      <a:pPr algn="r" fontAlgn="b"/>
                      <a:r>
                        <a:rPr lang="it-IT" sz="1600" u="none" strike="noStrike">
                          <a:effectLst/>
                        </a:rPr>
                        <a:t>18/11/2021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a:effectLst/>
                        </a:rPr>
                        <a:t>HSC meeting</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sng" strike="noStrike">
                          <a:effectLst/>
                          <a:hlinkClick r:id="rId2"/>
                        </a:rPr>
                        <a:t>https://us02web.zoom.us/j/82339687793</a:t>
                      </a:r>
                      <a:endParaRPr lang="it-IT" sz="16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r h="277357">
                <a:tc>
                  <a:txBody>
                    <a:bodyPr/>
                    <a:lstStyle/>
                    <a:p>
                      <a:pPr algn="r" fontAlgn="b"/>
                      <a:r>
                        <a:rPr lang="it-IT" sz="1600" u="none" strike="noStrike">
                          <a:effectLst/>
                        </a:rPr>
                        <a:t>25/11/2021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14:30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15:30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2"/>
                  </a:ext>
                </a:extLst>
              </a:tr>
              <a:tr h="277357">
                <a:tc>
                  <a:txBody>
                    <a:bodyPr/>
                    <a:lstStyle/>
                    <a:p>
                      <a:pPr algn="r" fontAlgn="b"/>
                      <a:r>
                        <a:rPr lang="it-IT" sz="1600" u="none" strike="noStrike">
                          <a:effectLst/>
                        </a:rPr>
                        <a:t>09/12/2021</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14:30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15:30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3"/>
                  </a:ext>
                </a:extLst>
              </a:tr>
              <a:tr h="277357">
                <a:tc>
                  <a:txBody>
                    <a:bodyPr/>
                    <a:lstStyle/>
                    <a:p>
                      <a:pPr algn="r" fontAlgn="b"/>
                      <a:r>
                        <a:rPr lang="it-IT" sz="1600" u="none" strike="noStrike">
                          <a:effectLst/>
                        </a:rPr>
                        <a:t>20/01/2022</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14:30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15:30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a:effectLst/>
                        </a:rPr>
                        <a:t>HSC meeting</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4"/>
                  </a:ext>
                </a:extLst>
              </a:tr>
              <a:tr h="277357">
                <a:tc>
                  <a:txBody>
                    <a:bodyPr/>
                    <a:lstStyle/>
                    <a:p>
                      <a:pPr algn="r" fontAlgn="b"/>
                      <a:r>
                        <a:rPr lang="it-IT" sz="1600" u="none" strike="noStrike">
                          <a:effectLst/>
                        </a:rPr>
                        <a:t>17/03/2022</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a:effectLst/>
                        </a:rPr>
                        <a:t>14:30</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600" u="none" strike="noStrike" dirty="0">
                          <a:effectLst/>
                        </a:rPr>
                        <a:t>15:30</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a:effectLst/>
                        </a:rPr>
                        <a:t>HSC meeting</a:t>
                      </a:r>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sng" strike="noStrike">
                          <a:effectLst/>
                          <a:hlinkClick r:id="rId2"/>
                        </a:rPr>
                        <a:t>https://us02web.zoom.us/j/82339687793</a:t>
                      </a:r>
                      <a:endParaRPr lang="it-IT" sz="16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5"/>
                  </a:ext>
                </a:extLst>
              </a:tr>
              <a:tr h="231918">
                <a:tc>
                  <a:txBody>
                    <a:bodyPr/>
                    <a:lstStyle/>
                    <a:p>
                      <a:pPr algn="ctr" fontAlgn="b"/>
                      <a:r>
                        <a:rPr lang="it-IT" sz="1600" u="none" strike="noStrike" dirty="0">
                          <a:effectLst/>
                        </a:rPr>
                        <a:t>TBD</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it-IT" sz="1600" u="none" strike="noStrike" dirty="0">
                          <a:effectLst/>
                        </a:rPr>
                        <a:t>Working meeting</a:t>
                      </a:r>
                      <a:endParaRPr lang="it-IT"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6"/>
                  </a:ext>
                </a:extLst>
              </a:tr>
            </a:tbl>
          </a:graphicData>
        </a:graphic>
      </p:graphicFrame>
      <p:pic>
        <p:nvPicPr>
          <p:cNvPr id="8" name="Picture 2"/>
          <p:cNvPicPr/>
          <p:nvPr/>
        </p:nvPicPr>
        <p:blipFill rotWithShape="1">
          <a:blip r:embed="rId3">
            <a:extLst>
              <a:ext uri="{28A0092B-C50C-407E-A947-70E740481C1C}">
                <a14:useLocalDpi xmlns:a14="http://schemas.microsoft.com/office/drawing/2010/main" val="0"/>
              </a:ext>
            </a:extLst>
          </a:blip>
          <a:srcRect r="20377" b="30325"/>
          <a:stretch/>
        </p:blipFill>
        <p:spPr bwMode="auto">
          <a:xfrm>
            <a:off x="7790595" y="5144797"/>
            <a:ext cx="1267799" cy="1119188"/>
          </a:xfrm>
          <a:prstGeom prst="rect">
            <a:avLst/>
          </a:prstGeom>
          <a:noFill/>
        </p:spPr>
      </p:pic>
      <p:pic>
        <p:nvPicPr>
          <p:cNvPr id="9" name="Picture 2"/>
          <p:cNvPicPr/>
          <p:nvPr/>
        </p:nvPicPr>
        <p:blipFill rotWithShape="1">
          <a:blip r:embed="rId3">
            <a:extLst>
              <a:ext uri="{28A0092B-C50C-407E-A947-70E740481C1C}">
                <a14:useLocalDpi xmlns:a14="http://schemas.microsoft.com/office/drawing/2010/main" val="0"/>
              </a:ext>
            </a:extLst>
          </a:blip>
          <a:srcRect t="69263"/>
          <a:stretch/>
        </p:blipFill>
        <p:spPr bwMode="auto">
          <a:xfrm>
            <a:off x="6995793" y="160429"/>
            <a:ext cx="1538288" cy="533400"/>
          </a:xfrm>
          <a:prstGeom prst="rect">
            <a:avLst/>
          </a:prstGeom>
          <a:noFill/>
        </p:spPr>
      </p:pic>
    </p:spTree>
    <p:extLst>
      <p:ext uri="{BB962C8B-B14F-4D97-AF65-F5344CB8AC3E}">
        <p14:creationId xmlns:p14="http://schemas.microsoft.com/office/powerpoint/2010/main" val="409912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31A505D-0D92-489A-A26F-57D2DFB78D9A}"/>
              </a:ext>
            </a:extLst>
          </p:cNvPr>
          <p:cNvPicPr/>
          <p:nvPr/>
        </p:nvPicPr>
        <p:blipFill rotWithShape="1">
          <a:blip r:embed="rId2" cstate="print">
            <a:extLst>
              <a:ext uri="{28A0092B-C50C-407E-A947-70E740481C1C}">
                <a14:useLocalDpi xmlns:a14="http://schemas.microsoft.com/office/drawing/2010/main" val="0"/>
              </a:ext>
            </a:extLst>
          </a:blip>
          <a:srcRect t="5844" b="10777"/>
          <a:stretch/>
        </p:blipFill>
        <p:spPr bwMode="auto">
          <a:xfrm>
            <a:off x="462117" y="861019"/>
            <a:ext cx="2093971" cy="1978836"/>
          </a:xfrm>
          <a:prstGeom prst="rect">
            <a:avLst/>
          </a:prstGeom>
          <a:extLst>
            <a:ext uri="{53640926-AAD7-44D8-BBD7-CCE9431645EC}">
              <a14:shadowObscured xmlns:a14="http://schemas.microsoft.com/office/drawing/2010/main"/>
            </a:ext>
          </a:extLst>
        </p:spPr>
      </p:pic>
      <p:sp>
        <p:nvSpPr>
          <p:cNvPr id="4" name="Segnaposto numero diapositiva 3">
            <a:extLst>
              <a:ext uri="{FF2B5EF4-FFF2-40B4-BE49-F238E27FC236}">
                <a16:creationId xmlns:a16="http://schemas.microsoft.com/office/drawing/2014/main" id="{F8C50D5F-24D8-481C-B896-36567AC0CBEA}"/>
              </a:ext>
            </a:extLst>
          </p:cNvPr>
          <p:cNvSpPr>
            <a:spLocks noGrp="1"/>
          </p:cNvSpPr>
          <p:nvPr>
            <p:ph type="sldNum" sz="quarter" idx="12"/>
          </p:nvPr>
        </p:nvSpPr>
        <p:spPr/>
        <p:txBody>
          <a:bodyPr/>
          <a:lstStyle/>
          <a:p>
            <a:fld id="{C94A9C6C-1472-49E2-A08D-475DB4E3CBD3}" type="slidenum">
              <a:rPr lang="en-US" smtClean="0"/>
              <a:pPr/>
              <a:t>17</a:t>
            </a:fld>
            <a:endParaRPr lang="en-US" dirty="0"/>
          </a:p>
        </p:txBody>
      </p:sp>
      <p:sp>
        <p:nvSpPr>
          <p:cNvPr id="5" name="Τίτλος 1">
            <a:extLst>
              <a:ext uri="{FF2B5EF4-FFF2-40B4-BE49-F238E27FC236}">
                <a16:creationId xmlns:a16="http://schemas.microsoft.com/office/drawing/2014/main" id="{517DE697-788F-4A7A-BD15-BBBB24D4DBC8}"/>
              </a:ext>
            </a:extLst>
          </p:cNvPr>
          <p:cNvSpPr txBox="1">
            <a:spLocks/>
          </p:cNvSpPr>
          <p:nvPr/>
        </p:nvSpPr>
        <p:spPr>
          <a:xfrm>
            <a:off x="2300447" y="2281831"/>
            <a:ext cx="6315076" cy="1224916"/>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kern="1200">
                <a:solidFill>
                  <a:srgbClr val="344F59"/>
                </a:solidFill>
                <a:latin typeface="Arial" panose="020B0604020202020204" pitchFamily="34" charset="0"/>
                <a:ea typeface="+mj-ea"/>
                <a:cs typeface="Arial" panose="020B0604020202020204" pitchFamily="34" charset="0"/>
              </a:defRPr>
            </a:lvl1pPr>
          </a:lstStyle>
          <a:p>
            <a:r>
              <a:rPr lang="en-US" i="1" dirty="0"/>
              <a:t>Questions and comments?</a:t>
            </a:r>
            <a:endParaRPr lang="en-US" dirty="0"/>
          </a:p>
        </p:txBody>
      </p:sp>
      <p:sp>
        <p:nvSpPr>
          <p:cNvPr id="7" name="Τίτλος 1">
            <a:extLst>
              <a:ext uri="{FF2B5EF4-FFF2-40B4-BE49-F238E27FC236}">
                <a16:creationId xmlns:a16="http://schemas.microsoft.com/office/drawing/2014/main" id="{517DE697-788F-4A7A-BD15-BBBB24D4DBC8}"/>
              </a:ext>
            </a:extLst>
          </p:cNvPr>
          <p:cNvSpPr txBox="1">
            <a:spLocks/>
          </p:cNvSpPr>
          <p:nvPr/>
        </p:nvSpPr>
        <p:spPr>
          <a:xfrm>
            <a:off x="189107" y="4927559"/>
            <a:ext cx="5582431" cy="657167"/>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kern="1200">
                <a:solidFill>
                  <a:srgbClr val="344F59"/>
                </a:solidFill>
                <a:latin typeface="Arial" panose="020B0604020202020204" pitchFamily="34" charset="0"/>
                <a:ea typeface="+mj-ea"/>
                <a:cs typeface="Arial" panose="020B0604020202020204" pitchFamily="34" charset="0"/>
              </a:defRPr>
            </a:lvl1pPr>
          </a:lstStyle>
          <a:p>
            <a:r>
              <a:rPr lang="en-US" sz="3200" i="1" dirty="0"/>
              <a:t>Conclusion and greetings</a:t>
            </a:r>
          </a:p>
        </p:txBody>
      </p:sp>
      <p:pic>
        <p:nvPicPr>
          <p:cNvPr id="9" name="Picture 2"/>
          <p:cNvPicPr/>
          <p:nvPr/>
        </p:nvPicPr>
        <p:blipFill rotWithShape="1">
          <a:blip r:embed="rId3">
            <a:extLst>
              <a:ext uri="{28A0092B-C50C-407E-A947-70E740481C1C}">
                <a14:useLocalDpi xmlns:a14="http://schemas.microsoft.com/office/drawing/2010/main" val="0"/>
              </a:ext>
            </a:extLst>
          </a:blip>
          <a:srcRect t="69263"/>
          <a:stretch/>
        </p:blipFill>
        <p:spPr bwMode="auto">
          <a:xfrm>
            <a:off x="6184494" y="4801638"/>
            <a:ext cx="2657175" cy="1077753"/>
          </a:xfrm>
          <a:prstGeom prst="rect">
            <a:avLst/>
          </a:prstGeom>
          <a:noFill/>
        </p:spPr>
      </p:pic>
    </p:spTree>
    <p:extLst>
      <p:ext uri="{BB962C8B-B14F-4D97-AF65-F5344CB8AC3E}">
        <p14:creationId xmlns:p14="http://schemas.microsoft.com/office/powerpoint/2010/main" val="222091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C786E-723E-468C-B36A-14899D4CAD20}"/>
              </a:ext>
            </a:extLst>
          </p:cNvPr>
          <p:cNvSpPr>
            <a:spLocks noGrp="1"/>
          </p:cNvSpPr>
          <p:nvPr>
            <p:ph type="title"/>
          </p:nvPr>
        </p:nvSpPr>
        <p:spPr>
          <a:xfrm>
            <a:off x="999147" y="228460"/>
            <a:ext cx="7886700" cy="584501"/>
          </a:xfrm>
        </p:spPr>
        <p:txBody>
          <a:bodyPr>
            <a:normAutofit/>
          </a:bodyPr>
          <a:lstStyle/>
          <a:p>
            <a:pPr algn="r"/>
            <a:r>
              <a:rPr lang="it-IT" sz="2800" i="1" dirty="0"/>
              <a:t>Thank </a:t>
            </a:r>
            <a:r>
              <a:rPr lang="it-IT" sz="2800" i="1" dirty="0" err="1"/>
              <a:t>you</a:t>
            </a:r>
            <a:r>
              <a:rPr lang="it-IT" sz="2800" i="1" dirty="0"/>
              <a:t> for </a:t>
            </a:r>
            <a:r>
              <a:rPr lang="it-IT" sz="2800" i="1" dirty="0" err="1"/>
              <a:t>your</a:t>
            </a:r>
            <a:r>
              <a:rPr lang="it-IT" sz="2800" i="1" dirty="0"/>
              <a:t> </a:t>
            </a:r>
            <a:r>
              <a:rPr lang="it-IT" sz="2800" i="1" dirty="0" err="1"/>
              <a:t>attention</a:t>
            </a:r>
            <a:r>
              <a:rPr lang="it-IT" sz="2800" i="1" dirty="0"/>
              <a:t>!</a:t>
            </a:r>
            <a:endParaRPr lang="en-GB" sz="2800" i="1" dirty="0"/>
          </a:p>
        </p:txBody>
      </p:sp>
      <p:sp>
        <p:nvSpPr>
          <p:cNvPr id="3" name="Segnaposto numero diapositiva 2">
            <a:extLst>
              <a:ext uri="{FF2B5EF4-FFF2-40B4-BE49-F238E27FC236}">
                <a16:creationId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18</a:t>
            </a:fld>
            <a:endParaRPr lang="en-US" dirty="0"/>
          </a:p>
        </p:txBody>
      </p:sp>
      <p:sp>
        <p:nvSpPr>
          <p:cNvPr id="37" name="Υπότιτλος 3">
            <a:extLst>
              <a:ext uri="{FF2B5EF4-FFF2-40B4-BE49-F238E27FC236}">
                <a16:creationId xmlns:a16="http://schemas.microsoft.com/office/drawing/2014/main" id="{BB92FDD1-F979-400A-8020-4F497CB434D8}"/>
              </a:ext>
            </a:extLst>
          </p:cNvPr>
          <p:cNvSpPr txBox="1">
            <a:spLocks/>
          </p:cNvSpPr>
          <p:nvPr/>
        </p:nvSpPr>
        <p:spPr>
          <a:xfrm>
            <a:off x="283970" y="5471321"/>
            <a:ext cx="7886700" cy="807275"/>
          </a:xfrm>
        </p:spPr>
        <p:txBody>
          <a:bodyPr>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Francesca Sanna, FIELDS project manager </a:t>
            </a:r>
          </a:p>
          <a:p>
            <a:pPr marL="0" indent="0">
              <a:buNone/>
            </a:pPr>
            <a:r>
              <a:rPr lang="en-US" sz="1800" dirty="0">
                <a:solidFill>
                  <a:srgbClr val="2E74B5"/>
                </a:solidFill>
              </a:rPr>
              <a:t>francesca.sanna@unito.it</a:t>
            </a:r>
          </a:p>
        </p:txBody>
      </p:sp>
      <p:grpSp>
        <p:nvGrpSpPr>
          <p:cNvPr id="38" name="Gruppo 37">
            <a:extLst>
              <a:ext uri="{FF2B5EF4-FFF2-40B4-BE49-F238E27FC236}">
                <a16:creationId xmlns:a16="http://schemas.microsoft.com/office/drawing/2014/main" id="{E0184197-5D5B-30D9-0B5F-20965F44007A}"/>
              </a:ext>
            </a:extLst>
          </p:cNvPr>
          <p:cNvGrpSpPr/>
          <p:nvPr/>
        </p:nvGrpSpPr>
        <p:grpSpPr>
          <a:xfrm>
            <a:off x="505810" y="1056327"/>
            <a:ext cx="8132385" cy="4247208"/>
            <a:chOff x="505807" y="1175189"/>
            <a:chExt cx="8132385" cy="4247208"/>
          </a:xfrm>
        </p:grpSpPr>
        <p:grpSp>
          <p:nvGrpSpPr>
            <p:cNvPr id="39" name="Gruppo 38">
              <a:extLst>
                <a:ext uri="{FF2B5EF4-FFF2-40B4-BE49-F238E27FC236}">
                  <a16:creationId xmlns:a16="http://schemas.microsoft.com/office/drawing/2014/main" id="{AA35A8AE-A2C5-7433-0980-498108207904}"/>
                </a:ext>
              </a:extLst>
            </p:cNvPr>
            <p:cNvGrpSpPr/>
            <p:nvPr/>
          </p:nvGrpSpPr>
          <p:grpSpPr>
            <a:xfrm>
              <a:off x="505807" y="1175189"/>
              <a:ext cx="8132385" cy="4247208"/>
              <a:chOff x="561976" y="1122198"/>
              <a:chExt cx="8132385" cy="4247208"/>
            </a:xfrm>
          </p:grpSpPr>
          <p:pic>
            <p:nvPicPr>
              <p:cNvPr id="41" name="Immagine 40">
                <a:extLst>
                  <a:ext uri="{FF2B5EF4-FFF2-40B4-BE49-F238E27FC236}">
                    <a16:creationId xmlns:a16="http://schemas.microsoft.com/office/drawing/2014/main" id="{42C06C6C-B617-9550-67E4-4CD0D71BDC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42" name="Immagine 41">
                <a:extLst>
                  <a:ext uri="{FF2B5EF4-FFF2-40B4-BE49-F238E27FC236}">
                    <a16:creationId xmlns:a16="http://schemas.microsoft.com/office/drawing/2014/main" id="{0B8525BA-31E7-8545-C5D1-896086E38A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43" name="Immagine 42">
                <a:extLst>
                  <a:ext uri="{FF2B5EF4-FFF2-40B4-BE49-F238E27FC236}">
                    <a16:creationId xmlns:a16="http://schemas.microsoft.com/office/drawing/2014/main" id="{8FC5E013-D5B1-8C79-36D9-E4FE66C0DDA6}"/>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44" name="Immagine 43">
                <a:extLst>
                  <a:ext uri="{FF2B5EF4-FFF2-40B4-BE49-F238E27FC236}">
                    <a16:creationId xmlns:a16="http://schemas.microsoft.com/office/drawing/2014/main" id="{756CC0DB-8255-AB24-951D-3411FD957A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45" name="Immagine 44">
                <a:extLst>
                  <a:ext uri="{FF2B5EF4-FFF2-40B4-BE49-F238E27FC236}">
                    <a16:creationId xmlns:a16="http://schemas.microsoft.com/office/drawing/2014/main" id="{195B2889-706B-EFF1-9337-F8965F70EED8}"/>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46" name="Immagine 45">
                <a:extLst>
                  <a:ext uri="{FF2B5EF4-FFF2-40B4-BE49-F238E27FC236}">
                    <a16:creationId xmlns:a16="http://schemas.microsoft.com/office/drawing/2014/main" id="{04F5492E-EAAD-C572-9EDE-11ED211BA36C}"/>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47" name="Immagine 46">
                <a:extLst>
                  <a:ext uri="{FF2B5EF4-FFF2-40B4-BE49-F238E27FC236}">
                    <a16:creationId xmlns:a16="http://schemas.microsoft.com/office/drawing/2014/main" id="{DE053804-B5F4-D535-2418-370E90F31FD6}"/>
                  </a:ext>
                </a:extLst>
              </p:cNvPr>
              <p:cNvPicPr/>
              <p:nvPr/>
            </p:nvPicPr>
            <p:blipFill rotWithShape="1">
              <a:blip r:embed="rId8"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48" name="Immagine 47">
                <a:extLst>
                  <a:ext uri="{FF2B5EF4-FFF2-40B4-BE49-F238E27FC236}">
                    <a16:creationId xmlns:a16="http://schemas.microsoft.com/office/drawing/2014/main" id="{A454A7DC-EA15-39AD-BB2C-37BECB34682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49" name="Immagine 48">
                <a:extLst>
                  <a:ext uri="{FF2B5EF4-FFF2-40B4-BE49-F238E27FC236}">
                    <a16:creationId xmlns:a16="http://schemas.microsoft.com/office/drawing/2014/main" id="{AF0EEC53-00B1-4334-60C9-2DA9D0C91AE7}"/>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50" name="Immagine 49">
                <a:extLst>
                  <a:ext uri="{FF2B5EF4-FFF2-40B4-BE49-F238E27FC236}">
                    <a16:creationId xmlns:a16="http://schemas.microsoft.com/office/drawing/2014/main" id="{1234B93D-5DA6-EFA2-B665-1B969E18B2D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51" name="Immagine 50">
                <a:extLst>
                  <a:ext uri="{FF2B5EF4-FFF2-40B4-BE49-F238E27FC236}">
                    <a16:creationId xmlns:a16="http://schemas.microsoft.com/office/drawing/2014/main" id="{0D5D8ACD-D04F-14A4-67FD-3C64DEDC312C}"/>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52" name="Immagine 51">
                <a:extLst>
                  <a:ext uri="{FF2B5EF4-FFF2-40B4-BE49-F238E27FC236}">
                    <a16:creationId xmlns:a16="http://schemas.microsoft.com/office/drawing/2014/main" id="{B81D2BBF-AE76-5792-1429-A90B7C24435D}"/>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53" name="Immagine 52">
                <a:extLst>
                  <a:ext uri="{FF2B5EF4-FFF2-40B4-BE49-F238E27FC236}">
                    <a16:creationId xmlns:a16="http://schemas.microsoft.com/office/drawing/2014/main" id="{2293C73E-FE37-BC8C-3053-9AEEFADA1B8D}"/>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54" name="Immagine 53">
                <a:extLst>
                  <a:ext uri="{FF2B5EF4-FFF2-40B4-BE49-F238E27FC236}">
                    <a16:creationId xmlns:a16="http://schemas.microsoft.com/office/drawing/2014/main" id="{12B59B83-6CC1-79B5-B708-012481D676F3}"/>
                  </a:ext>
                </a:extLst>
              </p:cNvPr>
              <p:cNvPicPr/>
              <p:nvPr/>
            </p:nvPicPr>
            <p:blipFill rotWithShape="1">
              <a:blip r:embed="rId15"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55" name="Immagine 54">
                <a:extLst>
                  <a:ext uri="{FF2B5EF4-FFF2-40B4-BE49-F238E27FC236}">
                    <a16:creationId xmlns:a16="http://schemas.microsoft.com/office/drawing/2014/main" id="{797767F0-ED47-FC02-F098-F89FC6D023DA}"/>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56" name="Immagine 55">
                <a:extLst>
                  <a:ext uri="{FF2B5EF4-FFF2-40B4-BE49-F238E27FC236}">
                    <a16:creationId xmlns:a16="http://schemas.microsoft.com/office/drawing/2014/main" id="{5B885D7A-4DB8-E292-6B95-9E23ED2C3BCB}"/>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57" name="Immagine 56">
                <a:extLst>
                  <a:ext uri="{FF2B5EF4-FFF2-40B4-BE49-F238E27FC236}">
                    <a16:creationId xmlns:a16="http://schemas.microsoft.com/office/drawing/2014/main" id="{4A28BBCD-2379-591E-C769-BA21DC567705}"/>
                  </a:ext>
                </a:extLst>
              </p:cNvPr>
              <p:cNvPicPr/>
              <p:nvPr/>
            </p:nvPicPr>
            <p:blipFill rotWithShape="1">
              <a:blip r:embed="rId18"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58" name="Immagine 57">
                <a:extLst>
                  <a:ext uri="{FF2B5EF4-FFF2-40B4-BE49-F238E27FC236}">
                    <a16:creationId xmlns:a16="http://schemas.microsoft.com/office/drawing/2014/main" id="{2C394474-DF77-8996-8555-C5428B68DA3D}"/>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71798" y="4349081"/>
                <a:ext cx="613216" cy="679465"/>
              </a:xfrm>
              <a:prstGeom prst="rect">
                <a:avLst/>
              </a:prstGeom>
              <a:noFill/>
              <a:ln>
                <a:noFill/>
              </a:ln>
            </p:spPr>
          </p:pic>
          <p:pic>
            <p:nvPicPr>
              <p:cNvPr id="59" name="Immagine 58">
                <a:extLst>
                  <a:ext uri="{FF2B5EF4-FFF2-40B4-BE49-F238E27FC236}">
                    <a16:creationId xmlns:a16="http://schemas.microsoft.com/office/drawing/2014/main" id="{609AC229-5E05-7D5E-4ACD-983A03DC0C02}"/>
                  </a:ext>
                </a:extLst>
              </p:cNvPr>
              <p:cNvPicPr/>
              <p:nvPr/>
            </p:nvPicPr>
            <p:blipFill rotWithShape="1">
              <a:blip r:embed="rId20"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60" name="Immagine 59">
                <a:extLst>
                  <a:ext uri="{FF2B5EF4-FFF2-40B4-BE49-F238E27FC236}">
                    <a16:creationId xmlns:a16="http://schemas.microsoft.com/office/drawing/2014/main" id="{47A65515-4104-059A-4FE3-2CB966BAC36F}"/>
                  </a:ext>
                </a:extLst>
              </p:cNvPr>
              <p:cNvPicPr/>
              <p:nvPr/>
            </p:nvPicPr>
            <p:blipFill rotWithShape="1">
              <a:blip r:embed="rId21"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61" name="Immagine 60">
                <a:extLst>
                  <a:ext uri="{FF2B5EF4-FFF2-40B4-BE49-F238E27FC236}">
                    <a16:creationId xmlns:a16="http://schemas.microsoft.com/office/drawing/2014/main" id="{042F88E7-19D1-78FD-0A98-2A6DAA68D3FC}"/>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62" name="Immagine 61">
                <a:extLst>
                  <a:ext uri="{FF2B5EF4-FFF2-40B4-BE49-F238E27FC236}">
                    <a16:creationId xmlns:a16="http://schemas.microsoft.com/office/drawing/2014/main" id="{110949CF-6DF2-CEBE-942B-A1ED9246BA47}"/>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63" name="Immagine 62">
                <a:extLst>
                  <a:ext uri="{FF2B5EF4-FFF2-40B4-BE49-F238E27FC236}">
                    <a16:creationId xmlns:a16="http://schemas.microsoft.com/office/drawing/2014/main" id="{417EF725-6C8F-BF36-BE38-C937ECAC30F6}"/>
                  </a:ext>
                </a:extLst>
              </p:cNvPr>
              <p:cNvPicPr/>
              <p:nvPr/>
            </p:nvPicPr>
            <p:blipFill rotWithShape="1">
              <a:blip r:embed="rId24"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64" name="Immagine 63">
                <a:extLst>
                  <a:ext uri="{FF2B5EF4-FFF2-40B4-BE49-F238E27FC236}">
                    <a16:creationId xmlns:a16="http://schemas.microsoft.com/office/drawing/2014/main" id="{C10EB117-5B36-115E-B4B3-324B0AE4B46C}"/>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65" name="Immagine 64">
                <a:extLst>
                  <a:ext uri="{FF2B5EF4-FFF2-40B4-BE49-F238E27FC236}">
                    <a16:creationId xmlns:a16="http://schemas.microsoft.com/office/drawing/2014/main" id="{8C483767-7C5D-46A1-67E3-7C9AB7A35FC2}"/>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66" name="Immagine 65">
                <a:extLst>
                  <a:ext uri="{FF2B5EF4-FFF2-40B4-BE49-F238E27FC236}">
                    <a16:creationId xmlns:a16="http://schemas.microsoft.com/office/drawing/2014/main" id="{49558F96-3DDB-C400-B291-2EBDC79B5C1F}"/>
                  </a:ext>
                </a:extLst>
              </p:cNvPr>
              <p:cNvPicPr/>
              <p:nvPr/>
            </p:nvPicPr>
            <p:blipFill rotWithShape="1">
              <a:blip r:embed="rId27"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67" name="Immagine 66">
                <a:extLst>
                  <a:ext uri="{FF2B5EF4-FFF2-40B4-BE49-F238E27FC236}">
                    <a16:creationId xmlns:a16="http://schemas.microsoft.com/office/drawing/2014/main" id="{A108E36B-4603-D8F3-6A46-4E36ABB8BF68}"/>
                  </a:ext>
                </a:extLst>
              </p:cNvPr>
              <p:cNvPicPr/>
              <p:nvPr/>
            </p:nvPicPr>
            <p:blipFill rotWithShape="1">
              <a:blip r:embed="rId28" cstate="print">
                <a:extLst>
                  <a:ext uri="{28A0092B-C50C-407E-A947-70E740481C1C}">
                    <a14:useLocalDpi xmlns:a14="http://schemas.microsoft.com/office/drawing/2010/main" val="0"/>
                  </a:ext>
                </a:extLst>
              </a:blip>
              <a:srcRect b="-27342"/>
              <a:stretch/>
            </p:blipFill>
            <p:spPr bwMode="auto">
              <a:xfrm>
                <a:off x="7090030" y="4365471"/>
                <a:ext cx="1229562" cy="364888"/>
              </a:xfrm>
              <a:prstGeom prst="rect">
                <a:avLst/>
              </a:prstGeom>
              <a:noFill/>
              <a:ln>
                <a:noFill/>
              </a:ln>
              <a:extLst>
                <a:ext uri="{53640926-AAD7-44D8-BBD7-CCE9431645EC}">
                  <a14:shadowObscured xmlns:a14="http://schemas.microsoft.com/office/drawing/2010/main"/>
                </a:ext>
              </a:extLst>
            </p:spPr>
          </p:pic>
          <p:pic>
            <p:nvPicPr>
              <p:cNvPr id="68" name="Immagine 67">
                <a:extLst>
                  <a:ext uri="{FF2B5EF4-FFF2-40B4-BE49-F238E27FC236}">
                    <a16:creationId xmlns:a16="http://schemas.microsoft.com/office/drawing/2014/main" id="{E8A8F6B4-25CF-1ACA-06CF-BD47A16F7455}"/>
                  </a:ext>
                </a:extLst>
              </p:cNvPr>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69" name="Immagine 68">
                <a:extLst>
                  <a:ext uri="{FF2B5EF4-FFF2-40B4-BE49-F238E27FC236}">
                    <a16:creationId xmlns:a16="http://schemas.microsoft.com/office/drawing/2014/main" id="{8A16D7F4-6EDF-7458-7822-371E8CD72737}"/>
                  </a:ext>
                </a:extLst>
              </p:cNvPr>
              <p:cNvPicPr/>
              <p:nvPr/>
            </p:nvPicPr>
            <p:blipFill>
              <a:blip r:embed="rId30" cstate="print">
                <a:extLst>
                  <a:ext uri="{28A0092B-C50C-407E-A947-70E740481C1C}">
                    <a14:useLocalDpi xmlns:a14="http://schemas.microsoft.com/office/drawing/2010/main" val="0"/>
                  </a:ext>
                </a:extLst>
              </a:blip>
              <a:srcRect/>
              <a:stretch/>
            </p:blipFill>
            <p:spPr bwMode="auto">
              <a:xfrm>
                <a:off x="4836224" y="4872732"/>
                <a:ext cx="1926525" cy="496674"/>
              </a:xfrm>
              <a:prstGeom prst="rect">
                <a:avLst/>
              </a:prstGeom>
              <a:noFill/>
              <a:ln>
                <a:noFill/>
              </a:ln>
            </p:spPr>
          </p:pic>
          <p:pic>
            <p:nvPicPr>
              <p:cNvPr id="70" name="Immagine 69">
                <a:extLst>
                  <a:ext uri="{FF2B5EF4-FFF2-40B4-BE49-F238E27FC236}">
                    <a16:creationId xmlns:a16="http://schemas.microsoft.com/office/drawing/2014/main" id="{737FBA61-BFBB-FBC6-70FA-86DF169AE6BE}"/>
                  </a:ext>
                </a:extLst>
              </p:cNvPr>
              <p:cNvPicPr/>
              <p:nvPr/>
            </p:nvPicPr>
            <p:blipFill>
              <a:blip r:embed="rId31">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71" name="Immagine 70">
                <a:extLst>
                  <a:ext uri="{FF2B5EF4-FFF2-40B4-BE49-F238E27FC236}">
                    <a16:creationId xmlns:a16="http://schemas.microsoft.com/office/drawing/2014/main" id="{6B751F06-125A-54E1-9D75-7B661AC97BA4}"/>
                  </a:ext>
                </a:extLst>
              </p:cNvPr>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623620" y="3675077"/>
                <a:ext cx="998693" cy="430682"/>
              </a:xfrm>
              <a:prstGeom prst="rect">
                <a:avLst/>
              </a:prstGeom>
              <a:noFill/>
              <a:ln>
                <a:noFill/>
              </a:ln>
            </p:spPr>
          </p:pic>
        </p:grpSp>
        <p:pic>
          <p:nvPicPr>
            <p:cNvPr id="40" name="Picture 2">
              <a:extLst>
                <a:ext uri="{FF2B5EF4-FFF2-40B4-BE49-F238E27FC236}">
                  <a16:creationId xmlns:a16="http://schemas.microsoft.com/office/drawing/2014/main" id="{771635A1-A64C-F404-09B0-422DC0259C7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971697" y="4967103"/>
              <a:ext cx="958615" cy="4034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932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A9D48-DFDC-4409-B906-B578F97D2FBB}"/>
              </a:ext>
            </a:extLst>
          </p:cNvPr>
          <p:cNvSpPr>
            <a:spLocks noGrp="1"/>
          </p:cNvSpPr>
          <p:nvPr>
            <p:ph type="title"/>
          </p:nvPr>
        </p:nvSpPr>
        <p:spPr/>
        <p:txBody>
          <a:bodyPr/>
          <a:lstStyle/>
          <a:p>
            <a:r>
              <a:rPr lang="en-GB" dirty="0"/>
              <a:t>WP8 - Project Management (</a:t>
            </a:r>
            <a:r>
              <a:rPr lang="en-GB"/>
              <a:t>UNITO) M1-M48</a:t>
            </a:r>
            <a:endParaRPr lang="en-GB" dirty="0"/>
          </a:p>
        </p:txBody>
      </p:sp>
      <p:sp>
        <p:nvSpPr>
          <p:cNvPr id="4" name="Segnaposto numero diapositiva 3">
            <a:extLst>
              <a:ext uri="{FF2B5EF4-FFF2-40B4-BE49-F238E27FC236}">
                <a16:creationId xmlns:a16="http://schemas.microsoft.com/office/drawing/2014/main" id="{7A23F0BE-E073-4D9D-84CD-AC2F23CEA8F9}"/>
              </a:ext>
            </a:extLst>
          </p:cNvPr>
          <p:cNvSpPr>
            <a:spLocks noGrp="1"/>
          </p:cNvSpPr>
          <p:nvPr>
            <p:ph type="sldNum" sz="quarter" idx="12"/>
          </p:nvPr>
        </p:nvSpPr>
        <p:spPr/>
        <p:txBody>
          <a:bodyPr/>
          <a:lstStyle/>
          <a:p>
            <a:fld id="{C94A9C6C-1472-49E2-A08D-475DB4E3CBD3}" type="slidenum">
              <a:rPr lang="en-US" smtClean="0"/>
              <a:t>2</a:t>
            </a:fld>
            <a:endParaRPr lang="en-US" dirty="0"/>
          </a:p>
        </p:txBody>
      </p:sp>
      <p:sp>
        <p:nvSpPr>
          <p:cNvPr id="5" name="Segnaposto contenuto 2">
            <a:extLst>
              <a:ext uri="{FF2B5EF4-FFF2-40B4-BE49-F238E27FC236}">
                <a16:creationId xmlns:a16="http://schemas.microsoft.com/office/drawing/2014/main" id="{903BDF1C-1CF6-4661-9D52-3F23FFC8D3E8}"/>
              </a:ext>
            </a:extLst>
          </p:cNvPr>
          <p:cNvSpPr>
            <a:spLocks noGrp="1"/>
          </p:cNvSpPr>
          <p:nvPr>
            <p:ph idx="1"/>
          </p:nvPr>
        </p:nvSpPr>
        <p:spPr>
          <a:xfrm>
            <a:off x="628651" y="1061842"/>
            <a:ext cx="7886700" cy="3892939"/>
          </a:xfrm>
        </p:spPr>
        <p:txBody>
          <a:bodyPr/>
          <a:lstStyle/>
          <a:p>
            <a:pPr marL="1344580" indent="-1344580">
              <a:buNone/>
            </a:pPr>
            <a:r>
              <a:rPr lang="en-US" b="1" dirty="0">
                <a:solidFill>
                  <a:schemeClr val="accent6">
                    <a:lumMod val="75000"/>
                  </a:schemeClr>
                </a:solidFill>
              </a:rPr>
              <a:t>Task 8.1: Decision making and internal communication, M1-M48</a:t>
            </a:r>
          </a:p>
          <a:p>
            <a:pPr marL="0" indent="0">
              <a:buNone/>
            </a:pPr>
            <a:r>
              <a:rPr lang="en-US" i="1" dirty="0">
                <a:solidFill>
                  <a:schemeClr val="accent1">
                    <a:lumMod val="50000"/>
                  </a:schemeClr>
                </a:solidFill>
              </a:rPr>
              <a:t>	D8.1: Consortium agreement (M1</a:t>
            </a:r>
            <a:r>
              <a:rPr lang="en-US" dirty="0">
                <a:solidFill>
                  <a:schemeClr val="accent1">
                    <a:lumMod val="50000"/>
                  </a:schemeClr>
                </a:solidFill>
              </a:rPr>
              <a:t>)</a:t>
            </a:r>
          </a:p>
          <a:p>
            <a:pPr marL="0" indent="0">
              <a:buNone/>
            </a:pPr>
            <a:endParaRPr lang="en-GB" i="1" dirty="0"/>
          </a:p>
          <a:p>
            <a:pPr marL="0" indent="0">
              <a:buNone/>
            </a:pPr>
            <a:r>
              <a:rPr lang="es-ES" b="1" dirty="0">
                <a:solidFill>
                  <a:schemeClr val="accent6">
                    <a:lumMod val="75000"/>
                  </a:schemeClr>
                </a:solidFill>
              </a:rPr>
              <a:t>Task </a:t>
            </a:r>
            <a:r>
              <a:rPr lang="en-US" b="1" dirty="0">
                <a:solidFill>
                  <a:schemeClr val="accent6">
                    <a:lumMod val="75000"/>
                  </a:schemeClr>
                </a:solidFill>
              </a:rPr>
              <a:t>8.2: Administrative and financial management, M1-M48</a:t>
            </a:r>
          </a:p>
          <a:p>
            <a:pPr marL="0" indent="0">
              <a:buNone/>
            </a:pPr>
            <a:r>
              <a:rPr lang="en-US" i="1" dirty="0">
                <a:solidFill>
                  <a:schemeClr val="accent1">
                    <a:lumMod val="50000"/>
                  </a:schemeClr>
                </a:solidFill>
              </a:rPr>
              <a:t>	D8.2: Intranet (M1</a:t>
            </a:r>
            <a:r>
              <a:rPr lang="en-US" dirty="0">
                <a:solidFill>
                  <a:schemeClr val="accent1">
                    <a:lumMod val="50000"/>
                  </a:schemeClr>
                </a:solidFill>
              </a:rPr>
              <a:t>)</a:t>
            </a:r>
          </a:p>
          <a:p>
            <a:pPr marL="0" indent="0">
              <a:buNone/>
            </a:pPr>
            <a:endParaRPr lang="it-IT" i="1" dirty="0"/>
          </a:p>
          <a:p>
            <a:pPr marL="0" indent="0">
              <a:buNone/>
            </a:pPr>
            <a:r>
              <a:rPr lang="es-ES" b="1" dirty="0">
                <a:solidFill>
                  <a:schemeClr val="accent6">
                    <a:lumMod val="75000"/>
                  </a:schemeClr>
                </a:solidFill>
              </a:rPr>
              <a:t>Task </a:t>
            </a:r>
            <a:r>
              <a:rPr lang="en-US" b="1" dirty="0">
                <a:solidFill>
                  <a:schemeClr val="accent6">
                    <a:lumMod val="75000"/>
                  </a:schemeClr>
                </a:solidFill>
              </a:rPr>
              <a:t>8.3: Progress monitoring and risk management, M1-M48 </a:t>
            </a:r>
            <a:endParaRPr lang="es-ES" b="1" dirty="0">
              <a:solidFill>
                <a:schemeClr val="accent6">
                  <a:lumMod val="75000"/>
                </a:schemeClr>
              </a:solidFill>
            </a:endParaRPr>
          </a:p>
          <a:p>
            <a:pPr marL="0" indent="0">
              <a:buNone/>
            </a:pPr>
            <a:r>
              <a:rPr lang="it-IT" i="1" dirty="0">
                <a:solidFill>
                  <a:schemeClr val="accent1">
                    <a:lumMod val="50000"/>
                  </a:schemeClr>
                </a:solidFill>
              </a:rPr>
              <a:t>	D8.3: Progress reports M1, M13, M25, M37, M48</a:t>
            </a:r>
          </a:p>
          <a:p>
            <a:pPr marL="0" indent="0" algn="ctr">
              <a:buNone/>
            </a:pPr>
            <a:endParaRPr lang="it-IT" i="1" dirty="0"/>
          </a:p>
        </p:txBody>
      </p:sp>
    </p:spTree>
    <p:extLst>
      <p:ext uri="{BB962C8B-B14F-4D97-AF65-F5344CB8AC3E}">
        <p14:creationId xmlns:p14="http://schemas.microsoft.com/office/powerpoint/2010/main" val="286290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1514AA8-BD0D-7114-61AB-2B578C7A92D6}"/>
              </a:ext>
            </a:extLst>
          </p:cNvPr>
          <p:cNvSpPr>
            <a:spLocks noGrp="1"/>
          </p:cNvSpPr>
          <p:nvPr>
            <p:ph idx="1"/>
          </p:nvPr>
        </p:nvSpPr>
        <p:spPr>
          <a:xfrm>
            <a:off x="628651" y="1152278"/>
            <a:ext cx="7886700" cy="2821420"/>
          </a:xfrm>
        </p:spPr>
        <p:txBody>
          <a:bodyPr/>
          <a:lstStyle/>
          <a:p>
            <a:pPr marL="532752" indent="-532752">
              <a:lnSpc>
                <a:spcPct val="115000"/>
              </a:lnSpc>
              <a:spcBef>
                <a:spcPts val="600"/>
              </a:spcBef>
              <a:spcAft>
                <a:spcPts val="600"/>
              </a:spcAft>
            </a:pPr>
            <a:r>
              <a:rPr lang="en-GB" b="1" dirty="0">
                <a:solidFill>
                  <a:schemeClr val="accent6">
                    <a:lumMod val="75000"/>
                  </a:schemeClr>
                </a:solidFill>
              </a:rPr>
              <a:t>Management portal / official website</a:t>
            </a:r>
            <a:endParaRPr lang="it-IT" b="1" dirty="0">
              <a:solidFill>
                <a:schemeClr val="accent6">
                  <a:lumMod val="75000"/>
                </a:schemeClr>
              </a:solidFill>
            </a:endParaRPr>
          </a:p>
          <a:p>
            <a:pPr marL="532752" indent="-532752">
              <a:lnSpc>
                <a:spcPct val="115000"/>
              </a:lnSpc>
              <a:spcBef>
                <a:spcPts val="600"/>
              </a:spcBef>
              <a:spcAft>
                <a:spcPts val="600"/>
              </a:spcAft>
            </a:pPr>
            <a:r>
              <a:rPr lang="en-GB" b="1" dirty="0">
                <a:solidFill>
                  <a:schemeClr val="accent6">
                    <a:lumMod val="75000"/>
                  </a:schemeClr>
                </a:solidFill>
              </a:rPr>
              <a:t>Technical and Financial reporting </a:t>
            </a:r>
            <a:endParaRPr lang="it-IT" b="1" dirty="0">
              <a:solidFill>
                <a:schemeClr val="accent6">
                  <a:lumMod val="75000"/>
                </a:schemeClr>
              </a:solidFill>
            </a:endParaRPr>
          </a:p>
          <a:p>
            <a:pPr marL="532752" indent="-532752">
              <a:lnSpc>
                <a:spcPct val="115000"/>
              </a:lnSpc>
              <a:spcBef>
                <a:spcPts val="600"/>
              </a:spcBef>
              <a:spcAft>
                <a:spcPts val="600"/>
              </a:spcAft>
            </a:pPr>
            <a:r>
              <a:rPr lang="en-GB" b="1" dirty="0">
                <a:solidFill>
                  <a:schemeClr val="accent6">
                    <a:lumMod val="75000"/>
                  </a:schemeClr>
                </a:solidFill>
              </a:rPr>
              <a:t>Rescheduled activities</a:t>
            </a:r>
            <a:endParaRPr lang="it-IT" b="1" dirty="0">
              <a:solidFill>
                <a:schemeClr val="accent6">
                  <a:lumMod val="75000"/>
                </a:schemeClr>
              </a:solidFill>
            </a:endParaRPr>
          </a:p>
          <a:p>
            <a:pPr marL="532752" indent="-532752">
              <a:lnSpc>
                <a:spcPct val="115000"/>
              </a:lnSpc>
              <a:spcBef>
                <a:spcPts val="600"/>
              </a:spcBef>
              <a:spcAft>
                <a:spcPts val="600"/>
              </a:spcAft>
            </a:pPr>
            <a:r>
              <a:rPr lang="en-GB" b="1" dirty="0">
                <a:solidFill>
                  <a:schemeClr val="accent6">
                    <a:lumMod val="75000"/>
                  </a:schemeClr>
                </a:solidFill>
              </a:rPr>
              <a:t>Monitoring of the activities and communications among partners</a:t>
            </a:r>
            <a:endParaRPr lang="it-IT" b="1" dirty="0">
              <a:solidFill>
                <a:schemeClr val="accent6">
                  <a:lumMod val="75000"/>
                </a:schemeClr>
              </a:solidFill>
            </a:endParaRPr>
          </a:p>
          <a:p>
            <a:pPr marL="539737" indent="-539737"/>
            <a:r>
              <a:rPr lang="en-US" b="1" dirty="0">
                <a:solidFill>
                  <a:schemeClr val="accent6">
                    <a:lumMod val="75000"/>
                  </a:schemeClr>
                </a:solidFill>
              </a:rPr>
              <a:t>Future activities and next meetings</a:t>
            </a:r>
            <a:endParaRPr lang="it-IT" b="1" dirty="0">
              <a:solidFill>
                <a:schemeClr val="accent6">
                  <a:lumMod val="75000"/>
                </a:schemeClr>
              </a:solidFill>
            </a:endParaRPr>
          </a:p>
        </p:txBody>
      </p:sp>
      <p:sp>
        <p:nvSpPr>
          <p:cNvPr id="4" name="Segnaposto numero diapositiva 3">
            <a:extLst>
              <a:ext uri="{FF2B5EF4-FFF2-40B4-BE49-F238E27FC236}">
                <a16:creationId xmlns:a16="http://schemas.microsoft.com/office/drawing/2014/main" id="{D3A87A98-9DE9-C629-ED28-F910FDDABF72}"/>
              </a:ext>
            </a:extLst>
          </p:cNvPr>
          <p:cNvSpPr>
            <a:spLocks noGrp="1"/>
          </p:cNvSpPr>
          <p:nvPr>
            <p:ph type="sldNum" sz="quarter" idx="12"/>
          </p:nvPr>
        </p:nvSpPr>
        <p:spPr/>
        <p:txBody>
          <a:bodyPr/>
          <a:lstStyle/>
          <a:p>
            <a:fld id="{C94A9C6C-1472-49E2-A08D-475DB4E3CBD3}" type="slidenum">
              <a:rPr lang="en-US" smtClean="0"/>
              <a:pPr/>
              <a:t>3</a:t>
            </a:fld>
            <a:endParaRPr lang="en-US" dirty="0"/>
          </a:p>
        </p:txBody>
      </p:sp>
      <p:sp>
        <p:nvSpPr>
          <p:cNvPr id="5" name="Titolo 1">
            <a:extLst>
              <a:ext uri="{FF2B5EF4-FFF2-40B4-BE49-F238E27FC236}">
                <a16:creationId xmlns:a16="http://schemas.microsoft.com/office/drawing/2014/main" id="{F6B5FCF8-D749-28D6-4CA8-848389DAB022}"/>
              </a:ext>
            </a:extLst>
          </p:cNvPr>
          <p:cNvSpPr>
            <a:spLocks noGrp="1"/>
          </p:cNvSpPr>
          <p:nvPr>
            <p:ph type="title"/>
          </p:nvPr>
        </p:nvSpPr>
        <p:spPr>
          <a:xfrm>
            <a:off x="628651" y="249239"/>
            <a:ext cx="7886700" cy="539751"/>
          </a:xfrm>
        </p:spPr>
        <p:txBody>
          <a:bodyPr/>
          <a:lstStyle/>
          <a:p>
            <a:r>
              <a:rPr lang="en-GB" dirty="0"/>
              <a:t>WP8 - Project Management (UNITO)</a:t>
            </a:r>
          </a:p>
        </p:txBody>
      </p:sp>
      <p:sp>
        <p:nvSpPr>
          <p:cNvPr id="7" name="CasellaDiTesto 6">
            <a:extLst>
              <a:ext uri="{FF2B5EF4-FFF2-40B4-BE49-F238E27FC236}">
                <a16:creationId xmlns:a16="http://schemas.microsoft.com/office/drawing/2014/main" id="{6178497B-40DC-3C78-699A-35969E9AD5F6}"/>
              </a:ext>
            </a:extLst>
          </p:cNvPr>
          <p:cNvSpPr txBox="1"/>
          <p:nvPr/>
        </p:nvSpPr>
        <p:spPr>
          <a:xfrm>
            <a:off x="771994" y="4477832"/>
            <a:ext cx="5879027" cy="461665"/>
          </a:xfrm>
          <a:prstGeom prst="rect">
            <a:avLst/>
          </a:prstGeom>
          <a:noFill/>
        </p:spPr>
        <p:txBody>
          <a:bodyPr wrap="square">
            <a:spAutoFit/>
          </a:bodyPr>
          <a:lstStyle/>
          <a:p>
            <a:pPr algn="ctr"/>
            <a:r>
              <a:rPr lang="it-IT" sz="2400" i="1" dirty="0"/>
              <a:t>Remigio Berruto /Francesca Sanna (UNITO)</a:t>
            </a:r>
          </a:p>
        </p:txBody>
      </p:sp>
    </p:spTree>
    <p:extLst>
      <p:ext uri="{BB962C8B-B14F-4D97-AF65-F5344CB8AC3E}">
        <p14:creationId xmlns:p14="http://schemas.microsoft.com/office/powerpoint/2010/main" val="428037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62D52-402B-45A7-AECF-3FEFF25A9DF3}"/>
              </a:ext>
            </a:extLst>
          </p:cNvPr>
          <p:cNvSpPr>
            <a:spLocks noGrp="1"/>
          </p:cNvSpPr>
          <p:nvPr>
            <p:ph type="title"/>
          </p:nvPr>
        </p:nvSpPr>
        <p:spPr/>
        <p:txBody>
          <a:bodyPr/>
          <a:lstStyle/>
          <a:p>
            <a:r>
              <a:rPr lang="en-GB" dirty="0"/>
              <a:t>WP8 - Project Management (UNITO)</a:t>
            </a:r>
          </a:p>
        </p:txBody>
      </p:sp>
      <p:sp>
        <p:nvSpPr>
          <p:cNvPr id="4" name="Segnaposto numero diapositiva 3">
            <a:extLst>
              <a:ext uri="{FF2B5EF4-FFF2-40B4-BE49-F238E27FC236}">
                <a16:creationId xmlns:a16="http://schemas.microsoft.com/office/drawing/2014/main" id="{4B5E7DFF-02AB-43AF-9003-89229DD0B781}"/>
              </a:ext>
            </a:extLst>
          </p:cNvPr>
          <p:cNvSpPr>
            <a:spLocks noGrp="1"/>
          </p:cNvSpPr>
          <p:nvPr>
            <p:ph type="sldNum" sz="quarter" idx="12"/>
          </p:nvPr>
        </p:nvSpPr>
        <p:spPr/>
        <p:txBody>
          <a:bodyPr/>
          <a:lstStyle/>
          <a:p>
            <a:fld id="{C94A9C6C-1472-49E2-A08D-475DB4E3CBD3}" type="slidenum">
              <a:rPr lang="en-US" smtClean="0"/>
              <a:t>4</a:t>
            </a:fld>
            <a:endParaRPr lang="en-US" dirty="0"/>
          </a:p>
        </p:txBody>
      </p:sp>
      <p:sp>
        <p:nvSpPr>
          <p:cNvPr id="10" name="Rettangolo 9">
            <a:extLst>
              <a:ext uri="{FF2B5EF4-FFF2-40B4-BE49-F238E27FC236}">
                <a16:creationId xmlns:a16="http://schemas.microsoft.com/office/drawing/2014/main" id="{BFC84F1C-A033-437C-8BEE-EDB2DBB7CC31}"/>
              </a:ext>
            </a:extLst>
          </p:cNvPr>
          <p:cNvSpPr/>
          <p:nvPr/>
        </p:nvSpPr>
        <p:spPr>
          <a:xfrm>
            <a:off x="509159" y="1306979"/>
            <a:ext cx="8125684" cy="3785652"/>
          </a:xfrm>
          <a:prstGeom prst="rect">
            <a:avLst/>
          </a:prstGeom>
        </p:spPr>
        <p:txBody>
          <a:bodyPr wrap="square">
            <a:spAutoFit/>
          </a:bodyPr>
          <a:lstStyle/>
          <a:p>
            <a:r>
              <a:rPr lang="it-IT" sz="2400" dirty="0" err="1"/>
              <a:t>Change</a:t>
            </a:r>
            <a:r>
              <a:rPr lang="it-IT" sz="2400" dirty="0"/>
              <a:t> of the Coordinator: </a:t>
            </a:r>
          </a:p>
          <a:p>
            <a:r>
              <a:rPr lang="it-IT" sz="2400" dirty="0"/>
              <a:t>	Remigio </a:t>
            </a:r>
            <a:r>
              <a:rPr lang="it-IT" sz="2400" dirty="0" err="1"/>
              <a:t>Berruto</a:t>
            </a:r>
            <a:r>
              <a:rPr lang="it-IT" sz="2400" dirty="0"/>
              <a:t> </a:t>
            </a:r>
            <a:r>
              <a:rPr lang="it-IT" sz="2400" dirty="0" err="1"/>
              <a:t>instead</a:t>
            </a:r>
            <a:r>
              <a:rPr lang="it-IT" sz="2400" dirty="0"/>
              <a:t> of Patrizia </a:t>
            </a:r>
            <a:r>
              <a:rPr lang="it-IT" sz="2400" dirty="0" err="1"/>
              <a:t>Busato</a:t>
            </a:r>
            <a:endParaRPr lang="it-IT" sz="2400" dirty="0"/>
          </a:p>
          <a:p>
            <a:endParaRPr lang="it-IT" sz="2400" dirty="0"/>
          </a:p>
          <a:p>
            <a:endParaRPr lang="it-IT" sz="2400" dirty="0"/>
          </a:p>
          <a:p>
            <a:r>
              <a:rPr lang="it-IT" sz="2400" b="1" dirty="0" err="1"/>
              <a:t>Amendment</a:t>
            </a:r>
            <a:r>
              <a:rPr lang="it-IT" sz="2400" dirty="0"/>
              <a:t>: New </a:t>
            </a:r>
            <a:r>
              <a:rPr lang="it-IT" sz="2400" dirty="0" err="1"/>
              <a:t>affiliated</a:t>
            </a:r>
            <a:r>
              <a:rPr lang="it-IT" sz="2400" dirty="0"/>
              <a:t> </a:t>
            </a:r>
            <a:r>
              <a:rPr lang="it-IT" sz="2400" dirty="0" err="1"/>
              <a:t>entity</a:t>
            </a:r>
            <a:r>
              <a:rPr lang="it-IT" sz="2400" dirty="0"/>
              <a:t>: </a:t>
            </a:r>
            <a:r>
              <a:rPr lang="es-ES" sz="2400" dirty="0"/>
              <a:t>Asociación Galega de Cooperativas Agroalimentarias – AGACA</a:t>
            </a:r>
          </a:p>
          <a:p>
            <a:endParaRPr lang="it-IT" sz="2400" dirty="0"/>
          </a:p>
          <a:p>
            <a:r>
              <a:rPr lang="it-IT" sz="2400" dirty="0" err="1"/>
              <a:t>Linked</a:t>
            </a:r>
            <a:r>
              <a:rPr lang="it-IT" sz="2400" dirty="0"/>
              <a:t> to </a:t>
            </a:r>
            <a:r>
              <a:rPr lang="pt-BR" sz="2400" dirty="0"/>
              <a:t>Cooperativas Agro-alimentarias </a:t>
            </a:r>
            <a:br>
              <a:rPr lang="pt-BR" sz="2400" dirty="0"/>
            </a:br>
            <a:r>
              <a:rPr lang="pt-BR" sz="2400" dirty="0"/>
              <a:t>	de España- </a:t>
            </a:r>
            <a:r>
              <a:rPr lang="it-IT" sz="2400" dirty="0"/>
              <a:t>SCOOP </a:t>
            </a:r>
          </a:p>
          <a:p>
            <a:endParaRPr lang="en-GB" sz="2400" dirty="0"/>
          </a:p>
        </p:txBody>
      </p:sp>
      <p:sp>
        <p:nvSpPr>
          <p:cNvPr id="18" name="Rettangolo 17">
            <a:extLst>
              <a:ext uri="{FF2B5EF4-FFF2-40B4-BE49-F238E27FC236}">
                <a16:creationId xmlns:a16="http://schemas.microsoft.com/office/drawing/2014/main" id="{BBB0B77B-0D86-4B7F-A355-2DF0D62EC960}"/>
              </a:ext>
            </a:extLst>
          </p:cNvPr>
          <p:cNvSpPr/>
          <p:nvPr/>
        </p:nvSpPr>
        <p:spPr>
          <a:xfrm>
            <a:off x="628654" y="766019"/>
            <a:ext cx="7997865" cy="416204"/>
          </a:xfrm>
          <a:prstGeom prst="rect">
            <a:avLst/>
          </a:prstGeom>
        </p:spPr>
        <p:txBody>
          <a:bodyPr wrap="square">
            <a:spAutoFit/>
          </a:bodyPr>
          <a:lstStyle/>
          <a:p>
            <a:pPr>
              <a:lnSpc>
                <a:spcPct val="115000"/>
              </a:lnSpc>
              <a:spcBef>
                <a:spcPts val="600"/>
              </a:spcBef>
              <a:spcAft>
                <a:spcPts val="600"/>
              </a:spcAft>
            </a:pPr>
            <a:r>
              <a:rPr lang="en-GB" sz="2000" b="1" dirty="0">
                <a:solidFill>
                  <a:schemeClr val="accent6">
                    <a:lumMod val="75000"/>
                  </a:schemeClr>
                </a:solidFill>
                <a:latin typeface="Arial" panose="020B0604020202020204" pitchFamily="34" charset="0"/>
                <a:cs typeface="Arial" panose="020B0604020202020204" pitchFamily="34" charset="0"/>
              </a:rPr>
              <a:t>Task 8.1: Decision making and </a:t>
            </a:r>
            <a:r>
              <a:rPr lang="en-GB" sz="2000" b="1" u="sng" dirty="0">
                <a:solidFill>
                  <a:schemeClr val="accent6">
                    <a:lumMod val="75000"/>
                  </a:schemeClr>
                </a:solidFill>
                <a:latin typeface="Arial" panose="020B0604020202020204" pitchFamily="34" charset="0"/>
                <a:cs typeface="Arial" panose="020B0604020202020204" pitchFamily="34" charset="0"/>
              </a:rPr>
              <a:t>internal communication</a:t>
            </a:r>
            <a:r>
              <a:rPr lang="en-GB" sz="2000" b="1" dirty="0">
                <a:solidFill>
                  <a:schemeClr val="accent6">
                    <a:lumMod val="75000"/>
                  </a:schemeClr>
                </a:solidFill>
                <a:latin typeface="Arial" panose="020B0604020202020204" pitchFamily="34" charset="0"/>
                <a:cs typeface="Arial" panose="020B0604020202020204" pitchFamily="34" charset="0"/>
              </a:rPr>
              <a:t>, M1-M48</a:t>
            </a:r>
            <a:endParaRPr lang="en-GB" sz="2000" b="1" dirty="0">
              <a:solidFill>
                <a:schemeClr val="accent6">
                  <a:lumMod val="75000"/>
                </a:schemeClr>
              </a:solidFill>
              <a:latin typeface="Arial" panose="020B0604020202020204" pitchFamily="34" charset="0"/>
              <a:ea typeface="+mj-ea"/>
              <a:cs typeface="Arial" panose="020B0604020202020204" pitchFamily="34" charset="0"/>
            </a:endParaRPr>
          </a:p>
        </p:txBody>
      </p:sp>
      <p:pic>
        <p:nvPicPr>
          <p:cNvPr id="3076" name="Picture 4" descr="AGACA – Red Transfronteriza Biomasa-A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543" b="27285"/>
          <a:stretch/>
        </p:blipFill>
        <p:spPr bwMode="auto">
          <a:xfrm>
            <a:off x="6027556" y="3248220"/>
            <a:ext cx="2211879" cy="888567"/>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3"/>
          <a:stretch>
            <a:fillRect/>
          </a:stretch>
        </p:blipFill>
        <p:spPr>
          <a:xfrm>
            <a:off x="4666912" y="4184210"/>
            <a:ext cx="2549967" cy="908425"/>
          </a:xfrm>
          <a:prstGeom prst="rect">
            <a:avLst/>
          </a:prstGeom>
        </p:spPr>
      </p:pic>
      <p:sp>
        <p:nvSpPr>
          <p:cNvPr id="3" name="Rettangolo 2"/>
          <p:cNvSpPr/>
          <p:nvPr/>
        </p:nvSpPr>
        <p:spPr>
          <a:xfrm>
            <a:off x="1048132" y="5350968"/>
            <a:ext cx="5187779" cy="461665"/>
          </a:xfrm>
          <a:prstGeom prst="rect">
            <a:avLst/>
          </a:prstGeom>
        </p:spPr>
        <p:txBody>
          <a:bodyPr wrap="square">
            <a:spAutoFit/>
          </a:bodyPr>
          <a:lstStyle/>
          <a:p>
            <a:pPr marL="342891" indent="-342891" algn="just">
              <a:buFont typeface="Wingdings" panose="05000000000000000000" pitchFamily="2" charset="2"/>
              <a:buChar char="Ø"/>
            </a:pPr>
            <a:r>
              <a:rPr lang="en-GB" sz="2400" b="1" dirty="0">
                <a:ea typeface="Times New Roman" panose="02020603050405020304" pitchFamily="18" charset="0"/>
              </a:rPr>
              <a:t>Entered into force the 1</a:t>
            </a:r>
            <a:r>
              <a:rPr lang="en-GB" sz="2400" b="1" baseline="30000" dirty="0">
                <a:ea typeface="Times New Roman" panose="02020603050405020304" pitchFamily="18" charset="0"/>
              </a:rPr>
              <a:t>st</a:t>
            </a:r>
            <a:r>
              <a:rPr lang="en-GB" sz="2400" b="1" dirty="0">
                <a:ea typeface="Times New Roman" panose="02020603050405020304" pitchFamily="18" charset="0"/>
              </a:rPr>
              <a:t> July 2021</a:t>
            </a:r>
            <a:endParaRPr lang="it-IT" sz="2400" dirty="0">
              <a:ea typeface="Times New Roman" panose="02020603050405020304" pitchFamily="18" charset="0"/>
            </a:endParaRPr>
          </a:p>
        </p:txBody>
      </p:sp>
    </p:spTree>
    <p:extLst>
      <p:ext uri="{BB962C8B-B14F-4D97-AF65-F5344CB8AC3E}">
        <p14:creationId xmlns:p14="http://schemas.microsoft.com/office/powerpoint/2010/main" val="16438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3D86B94-2051-4A10-9041-3272198E5C37}"/>
              </a:ext>
            </a:extLst>
          </p:cNvPr>
          <p:cNvPicPr>
            <a:picLocks noChangeAspect="1"/>
          </p:cNvPicPr>
          <p:nvPr/>
        </p:nvPicPr>
        <p:blipFill>
          <a:blip r:embed="rId2"/>
          <a:stretch>
            <a:fillRect/>
          </a:stretch>
        </p:blipFill>
        <p:spPr>
          <a:xfrm>
            <a:off x="59164" y="1117127"/>
            <a:ext cx="8918466" cy="4264341"/>
          </a:xfrm>
          <a:prstGeom prst="rect">
            <a:avLst/>
          </a:prstGeom>
        </p:spPr>
      </p:pic>
      <p:pic>
        <p:nvPicPr>
          <p:cNvPr id="9" name="Immagine 8">
            <a:extLst>
              <a:ext uri="{FF2B5EF4-FFF2-40B4-BE49-F238E27FC236}">
                <a16:creationId xmlns:a16="http://schemas.microsoft.com/office/drawing/2014/main" id="{EA8D49CE-D8CB-43B2-B167-2EFE9E257883}"/>
              </a:ext>
            </a:extLst>
          </p:cNvPr>
          <p:cNvPicPr/>
          <p:nvPr/>
        </p:nvPicPr>
        <p:blipFill rotWithShape="1">
          <a:blip r:embed="rId3" cstate="print">
            <a:extLst>
              <a:ext uri="{28A0092B-C50C-407E-A947-70E740481C1C}">
                <a14:useLocalDpi xmlns:a14="http://schemas.microsoft.com/office/drawing/2010/main" val="0"/>
              </a:ext>
            </a:extLst>
          </a:blip>
          <a:srcRect t="5844" b="10777"/>
          <a:stretch/>
        </p:blipFill>
        <p:spPr bwMode="auto">
          <a:xfrm>
            <a:off x="4029050" y="3239549"/>
            <a:ext cx="664163" cy="53391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itolo 1">
            <a:extLst>
              <a:ext uri="{FF2B5EF4-FFF2-40B4-BE49-F238E27FC236}">
                <a16:creationId xmlns:a16="http://schemas.microsoft.com/office/drawing/2014/main" id="{F479FFBB-F549-44D4-A433-A85DD810CB5F}"/>
              </a:ext>
            </a:extLst>
          </p:cNvPr>
          <p:cNvSpPr>
            <a:spLocks noGrp="1"/>
          </p:cNvSpPr>
          <p:nvPr>
            <p:ph type="title"/>
          </p:nvPr>
        </p:nvSpPr>
        <p:spPr>
          <a:xfrm>
            <a:off x="628650" y="259157"/>
            <a:ext cx="7886700" cy="405720"/>
          </a:xfrm>
        </p:spPr>
        <p:txBody>
          <a:bodyPr/>
          <a:lstStyle/>
          <a:p>
            <a:r>
              <a:rPr lang="it-IT" dirty="0"/>
              <a:t>Activities and deliverable progress</a:t>
            </a:r>
          </a:p>
        </p:txBody>
      </p:sp>
      <p:sp>
        <p:nvSpPr>
          <p:cNvPr id="4" name="Segnaposto numero diapositiva 3">
            <a:extLst>
              <a:ext uri="{FF2B5EF4-FFF2-40B4-BE49-F238E27FC236}">
                <a16:creationId xmlns:a16="http://schemas.microsoft.com/office/drawing/2014/main" id="{51216566-BB7A-4775-96B0-E898271240A4}"/>
              </a:ext>
            </a:extLst>
          </p:cNvPr>
          <p:cNvSpPr>
            <a:spLocks noGrp="1"/>
          </p:cNvSpPr>
          <p:nvPr>
            <p:ph type="sldNum" sz="quarter" idx="12"/>
          </p:nvPr>
        </p:nvSpPr>
        <p:spPr/>
        <p:txBody>
          <a:bodyPr/>
          <a:lstStyle/>
          <a:p>
            <a:fld id="{C94A9C6C-1472-49E2-A08D-475DB4E3CBD3}" type="slidenum">
              <a:rPr lang="en-US" smtClean="0"/>
              <a:pPr/>
              <a:t>5</a:t>
            </a:fld>
            <a:endParaRPr lang="en-US" dirty="0"/>
          </a:p>
        </p:txBody>
      </p:sp>
      <p:sp>
        <p:nvSpPr>
          <p:cNvPr id="6" name="Υπότιτλος 2"/>
          <p:cNvSpPr txBox="1">
            <a:spLocks/>
          </p:cNvSpPr>
          <p:nvPr/>
        </p:nvSpPr>
        <p:spPr>
          <a:xfrm>
            <a:off x="180978" y="5683328"/>
            <a:ext cx="4391025" cy="405720"/>
          </a:xfrm>
          <a:prstGeom prst="rect">
            <a:avLst/>
          </a:prstGeom>
        </p:spPr>
        <p:txBody>
          <a:bodyPr vert="horz" lIns="68580" tIns="34291" rIns="68580" bIns="34291"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25 Deliverables submitted, 9 in progress</a:t>
            </a:r>
          </a:p>
        </p:txBody>
      </p:sp>
    </p:spTree>
    <p:extLst>
      <p:ext uri="{BB962C8B-B14F-4D97-AF65-F5344CB8AC3E}">
        <p14:creationId xmlns:p14="http://schemas.microsoft.com/office/powerpoint/2010/main" val="84237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EFCD0598-FC04-4FEB-8796-64C6CFB0EF46}"/>
              </a:ext>
            </a:extLst>
          </p:cNvPr>
          <p:cNvSpPr/>
          <p:nvPr/>
        </p:nvSpPr>
        <p:spPr>
          <a:xfrm>
            <a:off x="476404" y="3776542"/>
            <a:ext cx="8362643" cy="1631216"/>
          </a:xfrm>
          <a:prstGeom prst="rect">
            <a:avLst/>
          </a:prstGeom>
          <a:solidFill>
            <a:schemeClr val="bg1"/>
          </a:solidFill>
        </p:spPr>
        <p:txBody>
          <a:bodyPr wrap="square">
            <a:spAutoFit/>
          </a:bodyPr>
          <a:lstStyle/>
          <a:p>
            <a:r>
              <a:rPr lang="en-US" sz="2000" dirty="0">
                <a:solidFill>
                  <a:srgbClr val="000000"/>
                </a:solidFill>
                <a:ea typeface="Times New Roman" panose="02020603050405020304" pitchFamily="18" charset="0"/>
              </a:rPr>
              <a:t>Progress report M1 submitted the 14/02/2020 (after Kick-off meeting)</a:t>
            </a:r>
          </a:p>
          <a:p>
            <a:endParaRPr lang="en-US" sz="2000" dirty="0">
              <a:solidFill>
                <a:srgbClr val="000000"/>
              </a:solidFill>
              <a:ea typeface="Times New Roman" panose="02020603050405020304" pitchFamily="18" charset="0"/>
            </a:endParaRPr>
          </a:p>
          <a:p>
            <a:r>
              <a:rPr lang="en-US" sz="2000" dirty="0">
                <a:solidFill>
                  <a:srgbClr val="000000"/>
                </a:solidFill>
                <a:ea typeface="Times New Roman" panose="02020603050405020304" pitchFamily="18" charset="0"/>
              </a:rPr>
              <a:t>Technical-progress report M13 submitted the 05/02/21</a:t>
            </a:r>
            <a:endParaRPr lang="en-GB" sz="2000" dirty="0"/>
          </a:p>
          <a:p>
            <a:endParaRPr lang="en-US" sz="2000" dirty="0">
              <a:solidFill>
                <a:srgbClr val="000000"/>
              </a:solidFill>
              <a:ea typeface="Times New Roman" panose="02020603050405020304" pitchFamily="18" charset="0"/>
            </a:endParaRPr>
          </a:p>
          <a:p>
            <a:r>
              <a:rPr lang="en-US" sz="2000" dirty="0">
                <a:solidFill>
                  <a:srgbClr val="000000"/>
                </a:solidFill>
                <a:ea typeface="Times New Roman" panose="02020603050405020304" pitchFamily="18" charset="0"/>
              </a:rPr>
              <a:t>Interim report in M25 </a:t>
            </a:r>
            <a:r>
              <a:rPr lang="en-US" sz="2000" i="1" u="sng" dirty="0">
                <a:solidFill>
                  <a:srgbClr val="000000"/>
                </a:solidFill>
                <a:ea typeface="Times New Roman" panose="02020603050405020304" pitchFamily="18" charset="0"/>
              </a:rPr>
              <a:t>with pre-financing payment,</a:t>
            </a:r>
            <a:r>
              <a:rPr lang="en-US" sz="2000" dirty="0">
                <a:solidFill>
                  <a:srgbClr val="000000"/>
                </a:solidFill>
                <a:ea typeface="Times New Roman" panose="02020603050405020304" pitchFamily="18" charset="0"/>
              </a:rPr>
              <a:t> submitted the 05/03/2022</a:t>
            </a:r>
            <a:endParaRPr lang="en-GB" sz="2000" dirty="0"/>
          </a:p>
        </p:txBody>
      </p:sp>
      <p:sp>
        <p:nvSpPr>
          <p:cNvPr id="4" name="Segnaposto numero diapositiva 3">
            <a:extLst>
              <a:ext uri="{FF2B5EF4-FFF2-40B4-BE49-F238E27FC236}">
                <a16:creationId xmlns:a16="http://schemas.microsoft.com/office/drawing/2014/main" id="{66A29341-ED55-41FD-B28B-58FED745F298}"/>
              </a:ext>
            </a:extLst>
          </p:cNvPr>
          <p:cNvSpPr>
            <a:spLocks noGrp="1"/>
          </p:cNvSpPr>
          <p:nvPr>
            <p:ph type="sldNum" sz="quarter" idx="12"/>
          </p:nvPr>
        </p:nvSpPr>
        <p:spPr/>
        <p:txBody>
          <a:bodyPr/>
          <a:lstStyle/>
          <a:p>
            <a:fld id="{C94A9C6C-1472-49E2-A08D-475DB4E3CBD3}" type="slidenum">
              <a:rPr lang="en-US" smtClean="0"/>
              <a:t>6</a:t>
            </a:fld>
            <a:endParaRPr lang="en-US" dirty="0"/>
          </a:p>
        </p:txBody>
      </p:sp>
      <p:sp>
        <p:nvSpPr>
          <p:cNvPr id="8" name="Titolo 1">
            <a:extLst>
              <a:ext uri="{FF2B5EF4-FFF2-40B4-BE49-F238E27FC236}">
                <a16:creationId xmlns:a16="http://schemas.microsoft.com/office/drawing/2014/main" id="{8C11A8F7-07FF-43EF-836A-A9DC7E3FAD47}"/>
              </a:ext>
            </a:extLst>
          </p:cNvPr>
          <p:cNvSpPr>
            <a:spLocks noGrp="1"/>
          </p:cNvSpPr>
          <p:nvPr>
            <p:ph type="title"/>
          </p:nvPr>
        </p:nvSpPr>
        <p:spPr>
          <a:xfrm>
            <a:off x="628651" y="249239"/>
            <a:ext cx="7886700" cy="539751"/>
          </a:xfrm>
        </p:spPr>
        <p:txBody>
          <a:bodyPr/>
          <a:lstStyle/>
          <a:p>
            <a:r>
              <a:rPr lang="en-GB" dirty="0"/>
              <a:t>WP8 - Project Management (UNITO)</a:t>
            </a:r>
          </a:p>
        </p:txBody>
      </p:sp>
      <p:sp>
        <p:nvSpPr>
          <p:cNvPr id="9" name="Rettangolo 8">
            <a:extLst>
              <a:ext uri="{FF2B5EF4-FFF2-40B4-BE49-F238E27FC236}">
                <a16:creationId xmlns:a16="http://schemas.microsoft.com/office/drawing/2014/main" id="{74897E08-EEB8-47A1-ABEA-1A89C0C60A75}"/>
              </a:ext>
            </a:extLst>
          </p:cNvPr>
          <p:cNvSpPr/>
          <p:nvPr/>
        </p:nvSpPr>
        <p:spPr>
          <a:xfrm>
            <a:off x="628651" y="913831"/>
            <a:ext cx="8058151" cy="391261"/>
          </a:xfrm>
          <a:prstGeom prst="rect">
            <a:avLst/>
          </a:prstGeom>
        </p:spPr>
        <p:txBody>
          <a:bodyPr wrap="square">
            <a:spAutoFit/>
          </a:bodyPr>
          <a:lstStyle/>
          <a:p>
            <a:pPr fontAlgn="t">
              <a:lnSpc>
                <a:spcPct val="90000"/>
              </a:lnSpc>
              <a:spcBef>
                <a:spcPts val="1000"/>
              </a:spcBef>
            </a:pPr>
            <a:r>
              <a:rPr lang="en-US" sz="2100" b="1" dirty="0">
                <a:solidFill>
                  <a:schemeClr val="accent6">
                    <a:lumMod val="75000"/>
                  </a:schemeClr>
                </a:solidFill>
                <a:latin typeface="Arial" panose="020B0604020202020204" pitchFamily="34" charset="0"/>
                <a:cs typeface="Arial" panose="020B0604020202020204" pitchFamily="34" charset="0"/>
              </a:rPr>
              <a:t>Task 8.3: Progress report, M1-M48</a:t>
            </a:r>
            <a:endParaRPr lang="en-GB" sz="2100" b="1" dirty="0">
              <a:solidFill>
                <a:schemeClr val="accent6">
                  <a:lumMod val="75000"/>
                </a:schemeClr>
              </a:solidFill>
              <a:latin typeface="Arial" panose="020B0604020202020204" pitchFamily="34" charset="0"/>
              <a:cs typeface="Arial" panose="020B0604020202020204" pitchFamily="34" charset="0"/>
            </a:endParaRPr>
          </a:p>
        </p:txBody>
      </p:sp>
      <p:grpSp>
        <p:nvGrpSpPr>
          <p:cNvPr id="2" name="Gruppo 1"/>
          <p:cNvGrpSpPr/>
          <p:nvPr/>
        </p:nvGrpSpPr>
        <p:grpSpPr>
          <a:xfrm>
            <a:off x="202567" y="1215111"/>
            <a:ext cx="8738871" cy="2004287"/>
            <a:chOff x="0" y="2411296"/>
            <a:chExt cx="9198812" cy="2209311"/>
          </a:xfrm>
        </p:grpSpPr>
        <p:pic>
          <p:nvPicPr>
            <p:cNvPr id="6" name="Immagine 5">
              <a:extLst>
                <a:ext uri="{FF2B5EF4-FFF2-40B4-BE49-F238E27FC236}">
                  <a16:creationId xmlns:a16="http://schemas.microsoft.com/office/drawing/2014/main" id="{1E663ABA-9FB6-4D92-BC5A-B6C9DF553D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5457" r="14687" b="3089"/>
            <a:stretch/>
          </p:blipFill>
          <p:spPr>
            <a:xfrm>
              <a:off x="10349" y="3426084"/>
              <a:ext cx="8802783" cy="1194523"/>
            </a:xfrm>
            <a:prstGeom prst="rect">
              <a:avLst/>
            </a:prstGeom>
          </p:spPr>
        </p:pic>
        <p:pic>
          <p:nvPicPr>
            <p:cNvPr id="7" name="Immagine 6">
              <a:extLst>
                <a:ext uri="{FF2B5EF4-FFF2-40B4-BE49-F238E27FC236}">
                  <a16:creationId xmlns:a16="http://schemas.microsoft.com/office/drawing/2014/main" id="{B093BB1D-2CAE-4862-86D6-D440991446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6905" r="14428"/>
            <a:stretch/>
          </p:blipFill>
          <p:spPr>
            <a:xfrm>
              <a:off x="0" y="2811945"/>
              <a:ext cx="8813133" cy="631442"/>
            </a:xfrm>
            <a:prstGeom prst="rect">
              <a:avLst/>
            </a:prstGeom>
          </p:spPr>
        </p:pic>
        <p:pic>
          <p:nvPicPr>
            <p:cNvPr id="11" name="Immagine 10">
              <a:extLst>
                <a:ext uri="{FF2B5EF4-FFF2-40B4-BE49-F238E27FC236}">
                  <a16:creationId xmlns:a16="http://schemas.microsoft.com/office/drawing/2014/main" id="{B093BB1D-2CAE-4862-86D6-D440991446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3831"/>
            <a:stretch/>
          </p:blipFill>
          <p:spPr>
            <a:xfrm>
              <a:off x="54812" y="2411296"/>
              <a:ext cx="9144000" cy="442059"/>
            </a:xfrm>
            <a:prstGeom prst="rect">
              <a:avLst/>
            </a:prstGeom>
          </p:spPr>
        </p:pic>
      </p:grpSp>
    </p:spTree>
    <p:extLst>
      <p:ext uri="{BB962C8B-B14F-4D97-AF65-F5344CB8AC3E}">
        <p14:creationId xmlns:p14="http://schemas.microsoft.com/office/powerpoint/2010/main" val="10761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EC9D7EC-C742-4014-9811-0566483A7AE8}"/>
              </a:ext>
            </a:extLst>
          </p:cNvPr>
          <p:cNvSpPr>
            <a:spLocks noGrp="1"/>
          </p:cNvSpPr>
          <p:nvPr>
            <p:ph type="sldNum" sz="quarter" idx="12"/>
          </p:nvPr>
        </p:nvSpPr>
        <p:spPr/>
        <p:txBody>
          <a:bodyPr/>
          <a:lstStyle/>
          <a:p>
            <a:fld id="{C94A9C6C-1472-49E2-A08D-475DB4E3CBD3}" type="slidenum">
              <a:rPr lang="en-US" smtClean="0"/>
              <a:pPr/>
              <a:t>7</a:t>
            </a:fld>
            <a:endParaRPr lang="en-US" dirty="0"/>
          </a:p>
        </p:txBody>
      </p:sp>
      <p:pic>
        <p:nvPicPr>
          <p:cNvPr id="7" name="Picture 2"/>
          <p:cNvPicPr/>
          <p:nvPr/>
        </p:nvPicPr>
        <p:blipFill rotWithShape="1">
          <a:blip r:embed="rId2">
            <a:extLst>
              <a:ext uri="{28A0092B-C50C-407E-A947-70E740481C1C}">
                <a14:useLocalDpi xmlns:a14="http://schemas.microsoft.com/office/drawing/2010/main" val="0"/>
              </a:ext>
            </a:extLst>
          </a:blip>
          <a:srcRect t="69263"/>
          <a:stretch/>
        </p:blipFill>
        <p:spPr bwMode="auto">
          <a:xfrm>
            <a:off x="6897645" y="204934"/>
            <a:ext cx="1722480" cy="445390"/>
          </a:xfrm>
          <a:prstGeom prst="rect">
            <a:avLst/>
          </a:prstGeom>
          <a:noFill/>
        </p:spPr>
      </p:pic>
      <p:sp>
        <p:nvSpPr>
          <p:cNvPr id="8" name="Titolo 7">
            <a:extLst>
              <a:ext uri="{FF2B5EF4-FFF2-40B4-BE49-F238E27FC236}">
                <a16:creationId xmlns:a16="http://schemas.microsoft.com/office/drawing/2014/main" id="{01D65712-5FEA-43ED-9704-D286E668F50B}"/>
              </a:ext>
            </a:extLst>
          </p:cNvPr>
          <p:cNvSpPr>
            <a:spLocks noGrp="1"/>
          </p:cNvSpPr>
          <p:nvPr>
            <p:ph type="title"/>
          </p:nvPr>
        </p:nvSpPr>
        <p:spPr/>
        <p:txBody>
          <a:bodyPr/>
          <a:lstStyle/>
          <a:p>
            <a:r>
              <a:rPr lang="it-IT" dirty="0"/>
              <a:t>FIELDS progress report, EACEA</a:t>
            </a:r>
          </a:p>
        </p:txBody>
      </p:sp>
      <p:sp>
        <p:nvSpPr>
          <p:cNvPr id="10" name="CasellaDiTesto 9">
            <a:extLst>
              <a:ext uri="{FF2B5EF4-FFF2-40B4-BE49-F238E27FC236}">
                <a16:creationId xmlns:a16="http://schemas.microsoft.com/office/drawing/2014/main" id="{99F42FD0-2D68-49B2-ABAD-69106219F26B}"/>
              </a:ext>
            </a:extLst>
          </p:cNvPr>
          <p:cNvSpPr txBox="1"/>
          <p:nvPr/>
        </p:nvSpPr>
        <p:spPr>
          <a:xfrm>
            <a:off x="4883690" y="2105421"/>
            <a:ext cx="3097179" cy="369332"/>
          </a:xfrm>
          <a:prstGeom prst="rect">
            <a:avLst/>
          </a:prstGeom>
          <a:noFill/>
        </p:spPr>
        <p:txBody>
          <a:bodyPr wrap="square">
            <a:spAutoFit/>
          </a:bodyPr>
          <a:lstStyle/>
          <a:p>
            <a:r>
              <a:rPr lang="en-GB" dirty="0">
                <a:ea typeface="Times New Roman" panose="02020603050405020304" pitchFamily="18" charset="0"/>
              </a:rPr>
              <a:t>Submitted the 05/03/2022</a:t>
            </a:r>
            <a:endParaRPr lang="it-IT" dirty="0"/>
          </a:p>
        </p:txBody>
      </p:sp>
      <p:sp>
        <p:nvSpPr>
          <p:cNvPr id="14" name="CasellaDiTesto 13">
            <a:extLst>
              <a:ext uri="{FF2B5EF4-FFF2-40B4-BE49-F238E27FC236}">
                <a16:creationId xmlns:a16="http://schemas.microsoft.com/office/drawing/2014/main" id="{35236155-5BAF-4DA8-AECD-44878448D464}"/>
              </a:ext>
            </a:extLst>
          </p:cNvPr>
          <p:cNvSpPr txBox="1"/>
          <p:nvPr/>
        </p:nvSpPr>
        <p:spPr>
          <a:xfrm>
            <a:off x="4244433" y="1711833"/>
            <a:ext cx="4375692" cy="369332"/>
          </a:xfrm>
          <a:prstGeom prst="rect">
            <a:avLst/>
          </a:prstGeom>
          <a:noFill/>
        </p:spPr>
        <p:txBody>
          <a:bodyPr wrap="square">
            <a:spAutoFit/>
          </a:bodyPr>
          <a:lstStyle/>
          <a:p>
            <a:r>
              <a:rPr lang="en-GB" dirty="0">
                <a:ea typeface="Times New Roman" panose="02020603050405020304" pitchFamily="18" charset="0"/>
              </a:rPr>
              <a:t>Midterm progress report with pre-financial</a:t>
            </a:r>
            <a:endParaRPr lang="it-IT" dirty="0"/>
          </a:p>
        </p:txBody>
      </p:sp>
      <p:pic>
        <p:nvPicPr>
          <p:cNvPr id="16" name="Immagine 15">
            <a:extLst>
              <a:ext uri="{FF2B5EF4-FFF2-40B4-BE49-F238E27FC236}">
                <a16:creationId xmlns:a16="http://schemas.microsoft.com/office/drawing/2014/main" id="{581D5B02-A992-4D73-87B6-F8D70215D6C8}"/>
              </a:ext>
            </a:extLst>
          </p:cNvPr>
          <p:cNvPicPr>
            <a:picLocks noChangeAspect="1"/>
          </p:cNvPicPr>
          <p:nvPr/>
        </p:nvPicPr>
        <p:blipFill>
          <a:blip r:embed="rId3"/>
          <a:stretch>
            <a:fillRect/>
          </a:stretch>
        </p:blipFill>
        <p:spPr>
          <a:xfrm>
            <a:off x="142799" y="833524"/>
            <a:ext cx="3746345" cy="2183699"/>
          </a:xfrm>
          <a:prstGeom prst="rect">
            <a:avLst/>
          </a:prstGeom>
        </p:spPr>
      </p:pic>
      <p:pic>
        <p:nvPicPr>
          <p:cNvPr id="3" name="Immagine 2">
            <a:extLst>
              <a:ext uri="{FF2B5EF4-FFF2-40B4-BE49-F238E27FC236}">
                <a16:creationId xmlns:a16="http://schemas.microsoft.com/office/drawing/2014/main" id="{D529BA8B-A22E-434B-BB60-6DEEE9E33E6C}"/>
              </a:ext>
            </a:extLst>
          </p:cNvPr>
          <p:cNvPicPr>
            <a:picLocks noChangeAspect="1"/>
          </p:cNvPicPr>
          <p:nvPr/>
        </p:nvPicPr>
        <p:blipFill>
          <a:blip r:embed="rId4"/>
          <a:stretch>
            <a:fillRect/>
          </a:stretch>
        </p:blipFill>
        <p:spPr>
          <a:xfrm>
            <a:off x="382005" y="2419802"/>
            <a:ext cx="4189995" cy="2250963"/>
          </a:xfrm>
          <a:prstGeom prst="rect">
            <a:avLst/>
          </a:prstGeom>
        </p:spPr>
      </p:pic>
      <p:sp>
        <p:nvSpPr>
          <p:cNvPr id="13" name="CasellaDiTesto 12">
            <a:extLst>
              <a:ext uri="{FF2B5EF4-FFF2-40B4-BE49-F238E27FC236}">
                <a16:creationId xmlns:a16="http://schemas.microsoft.com/office/drawing/2014/main" id="{B8C2023D-649E-419E-AC41-3B60119C4EA6}"/>
              </a:ext>
            </a:extLst>
          </p:cNvPr>
          <p:cNvSpPr txBox="1"/>
          <p:nvPr/>
        </p:nvSpPr>
        <p:spPr>
          <a:xfrm>
            <a:off x="5119866" y="2868480"/>
            <a:ext cx="3097179" cy="1200329"/>
          </a:xfrm>
          <a:prstGeom prst="rect">
            <a:avLst/>
          </a:prstGeom>
          <a:noFill/>
        </p:spPr>
        <p:txBody>
          <a:bodyPr wrap="square">
            <a:spAutoFit/>
          </a:bodyPr>
          <a:lstStyle/>
          <a:p>
            <a:pPr algn="ctr"/>
            <a:r>
              <a:rPr lang="en-GB" b="1" dirty="0">
                <a:ea typeface="Times New Roman" panose="02020603050405020304" pitchFamily="18" charset="0"/>
              </a:rPr>
              <a:t>Review meeting with EACEA and representative  of DG GROW/DG EMPL</a:t>
            </a:r>
          </a:p>
          <a:p>
            <a:pPr algn="ctr"/>
            <a:r>
              <a:rPr lang="en-GB" b="1" dirty="0">
                <a:ea typeface="Times New Roman" panose="02020603050405020304" pitchFamily="18" charset="0"/>
              </a:rPr>
              <a:t>05/04/2022</a:t>
            </a:r>
            <a:endParaRPr lang="it-IT" b="1" dirty="0"/>
          </a:p>
        </p:txBody>
      </p:sp>
      <p:sp>
        <p:nvSpPr>
          <p:cNvPr id="15" name="CasellaDiTesto 14">
            <a:extLst>
              <a:ext uri="{FF2B5EF4-FFF2-40B4-BE49-F238E27FC236}">
                <a16:creationId xmlns:a16="http://schemas.microsoft.com/office/drawing/2014/main" id="{89E375D2-024C-4481-A8E0-545B410B57BA}"/>
              </a:ext>
            </a:extLst>
          </p:cNvPr>
          <p:cNvSpPr txBox="1"/>
          <p:nvPr/>
        </p:nvSpPr>
        <p:spPr>
          <a:xfrm>
            <a:off x="5158222" y="4038244"/>
            <a:ext cx="3343824" cy="461665"/>
          </a:xfrm>
          <a:prstGeom prst="rect">
            <a:avLst/>
          </a:prstGeom>
          <a:noFill/>
        </p:spPr>
        <p:txBody>
          <a:bodyPr wrap="square">
            <a:spAutoFit/>
          </a:bodyPr>
          <a:lstStyle/>
          <a:p>
            <a:r>
              <a:rPr lang="en-GB" sz="2400" dirty="0">
                <a:ea typeface="Times New Roman" panose="02020603050405020304" pitchFamily="18" charset="0"/>
              </a:rPr>
              <a:t>Evaluation results</a:t>
            </a:r>
            <a:endParaRPr lang="it-IT" sz="2400" dirty="0"/>
          </a:p>
        </p:txBody>
      </p:sp>
      <p:pic>
        <p:nvPicPr>
          <p:cNvPr id="6" name="Immagine 5">
            <a:extLst>
              <a:ext uri="{FF2B5EF4-FFF2-40B4-BE49-F238E27FC236}">
                <a16:creationId xmlns:a16="http://schemas.microsoft.com/office/drawing/2014/main" id="{D9B694A7-0BF8-3692-A98F-AD215F0E962B}"/>
              </a:ext>
            </a:extLst>
          </p:cNvPr>
          <p:cNvPicPr>
            <a:picLocks noChangeAspect="1"/>
          </p:cNvPicPr>
          <p:nvPr/>
        </p:nvPicPr>
        <p:blipFill>
          <a:blip r:embed="rId5"/>
          <a:stretch>
            <a:fillRect/>
          </a:stretch>
        </p:blipFill>
        <p:spPr>
          <a:xfrm>
            <a:off x="282405" y="4657048"/>
            <a:ext cx="4082143" cy="1618407"/>
          </a:xfrm>
          <a:prstGeom prst="rect">
            <a:avLst/>
          </a:prstGeom>
        </p:spPr>
      </p:pic>
      <p:grpSp>
        <p:nvGrpSpPr>
          <p:cNvPr id="18" name="Gruppo 17">
            <a:extLst>
              <a:ext uri="{FF2B5EF4-FFF2-40B4-BE49-F238E27FC236}">
                <a16:creationId xmlns:a16="http://schemas.microsoft.com/office/drawing/2014/main" id="{FE468F0D-6333-8B7C-79CE-5501A404195E}"/>
              </a:ext>
            </a:extLst>
          </p:cNvPr>
          <p:cNvGrpSpPr/>
          <p:nvPr/>
        </p:nvGrpSpPr>
        <p:grpSpPr>
          <a:xfrm>
            <a:off x="4528571" y="4868292"/>
            <a:ext cx="4618311" cy="1231800"/>
            <a:chOff x="4970770" y="5172729"/>
            <a:chExt cx="4159982" cy="790688"/>
          </a:xfrm>
        </p:grpSpPr>
        <p:pic>
          <p:nvPicPr>
            <p:cNvPr id="11" name="Immagine 10">
              <a:extLst>
                <a:ext uri="{FF2B5EF4-FFF2-40B4-BE49-F238E27FC236}">
                  <a16:creationId xmlns:a16="http://schemas.microsoft.com/office/drawing/2014/main" id="{2DEF33E1-BCBF-169A-E04B-08AD7E0FB23E}"/>
                </a:ext>
              </a:extLst>
            </p:cNvPr>
            <p:cNvPicPr>
              <a:picLocks noChangeAspect="1"/>
            </p:cNvPicPr>
            <p:nvPr/>
          </p:nvPicPr>
          <p:blipFill>
            <a:blip r:embed="rId6"/>
            <a:stretch>
              <a:fillRect/>
            </a:stretch>
          </p:blipFill>
          <p:spPr>
            <a:xfrm>
              <a:off x="4970770" y="5172729"/>
              <a:ext cx="2425210" cy="787434"/>
            </a:xfrm>
            <a:prstGeom prst="rect">
              <a:avLst/>
            </a:prstGeom>
          </p:spPr>
        </p:pic>
        <p:pic>
          <p:nvPicPr>
            <p:cNvPr id="17" name="Immagine 16">
              <a:extLst>
                <a:ext uri="{FF2B5EF4-FFF2-40B4-BE49-F238E27FC236}">
                  <a16:creationId xmlns:a16="http://schemas.microsoft.com/office/drawing/2014/main" id="{8EEC992F-E9B4-7A39-84A0-C18D1E2B1B12}"/>
                </a:ext>
              </a:extLst>
            </p:cNvPr>
            <p:cNvPicPr>
              <a:picLocks noChangeAspect="1"/>
            </p:cNvPicPr>
            <p:nvPr/>
          </p:nvPicPr>
          <p:blipFill>
            <a:blip r:embed="rId7"/>
            <a:stretch>
              <a:fillRect/>
            </a:stretch>
          </p:blipFill>
          <p:spPr>
            <a:xfrm>
              <a:off x="7123681" y="5175983"/>
              <a:ext cx="2007071" cy="787434"/>
            </a:xfrm>
            <a:prstGeom prst="rect">
              <a:avLst/>
            </a:prstGeom>
          </p:spPr>
        </p:pic>
      </p:grpSp>
      <p:sp>
        <p:nvSpPr>
          <p:cNvPr id="19" name="Rettangolo 18">
            <a:extLst>
              <a:ext uri="{FF2B5EF4-FFF2-40B4-BE49-F238E27FC236}">
                <a16:creationId xmlns:a16="http://schemas.microsoft.com/office/drawing/2014/main" id="{2B863A97-05D7-3F20-E788-D8E791F29349}"/>
              </a:ext>
            </a:extLst>
          </p:cNvPr>
          <p:cNvSpPr/>
          <p:nvPr/>
        </p:nvSpPr>
        <p:spPr>
          <a:xfrm>
            <a:off x="4150526" y="943413"/>
            <a:ext cx="4563505" cy="682110"/>
          </a:xfrm>
          <a:prstGeom prst="rect">
            <a:avLst/>
          </a:prstGeom>
          <a:solidFill>
            <a:schemeClr val="bg1"/>
          </a:solidFill>
        </p:spPr>
        <p:txBody>
          <a:bodyPr wrap="square">
            <a:spAutoFit/>
          </a:bodyPr>
          <a:lstStyle/>
          <a:p>
            <a:pPr algn="ctr" fontAlgn="t">
              <a:lnSpc>
                <a:spcPct val="90000"/>
              </a:lnSpc>
              <a:spcBef>
                <a:spcPts val="1000"/>
              </a:spcBef>
            </a:pPr>
            <a:r>
              <a:rPr lang="en-US" sz="2100" dirty="0">
                <a:solidFill>
                  <a:schemeClr val="accent6">
                    <a:lumMod val="75000"/>
                  </a:schemeClr>
                </a:solidFill>
                <a:latin typeface="Arial" panose="020B0604020202020204" pitchFamily="34" charset="0"/>
                <a:cs typeface="Arial" panose="020B0604020202020204" pitchFamily="34" charset="0"/>
              </a:rPr>
              <a:t>Task 8.2: Administrative and financial management, M1-M48</a:t>
            </a:r>
            <a:endParaRPr lang="en-GB" sz="21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27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6A29341-ED55-41FD-B28B-58FED745F298}"/>
              </a:ext>
            </a:extLst>
          </p:cNvPr>
          <p:cNvSpPr>
            <a:spLocks noGrp="1"/>
          </p:cNvSpPr>
          <p:nvPr>
            <p:ph type="sldNum" sz="quarter" idx="12"/>
          </p:nvPr>
        </p:nvSpPr>
        <p:spPr/>
        <p:txBody>
          <a:bodyPr/>
          <a:lstStyle/>
          <a:p>
            <a:fld id="{C94A9C6C-1472-49E2-A08D-475DB4E3CBD3}" type="slidenum">
              <a:rPr lang="en-US" smtClean="0"/>
              <a:t>8</a:t>
            </a:fld>
            <a:endParaRPr lang="en-US" dirty="0"/>
          </a:p>
        </p:txBody>
      </p:sp>
      <p:grpSp>
        <p:nvGrpSpPr>
          <p:cNvPr id="7" name="Gruppo 6">
            <a:extLst>
              <a:ext uri="{FF2B5EF4-FFF2-40B4-BE49-F238E27FC236}">
                <a16:creationId xmlns:a16="http://schemas.microsoft.com/office/drawing/2014/main" id="{D30A347F-14E3-4E54-BA0B-15845E98C8D6}"/>
              </a:ext>
            </a:extLst>
          </p:cNvPr>
          <p:cNvGrpSpPr/>
          <p:nvPr/>
        </p:nvGrpSpPr>
        <p:grpSpPr>
          <a:xfrm>
            <a:off x="351694" y="1245988"/>
            <a:ext cx="8335108" cy="2787801"/>
            <a:chOff x="269631" y="789709"/>
            <a:chExt cx="8604738" cy="2785830"/>
          </a:xfrm>
        </p:grpSpPr>
        <p:pic>
          <p:nvPicPr>
            <p:cNvPr id="5" name="Immagine 4">
              <a:extLst>
                <a:ext uri="{FF2B5EF4-FFF2-40B4-BE49-F238E27FC236}">
                  <a16:creationId xmlns:a16="http://schemas.microsoft.com/office/drawing/2014/main" id="{96EB1FA0-31FB-4453-895D-C73ED580A4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9631" y="789709"/>
              <a:ext cx="8604738" cy="1976937"/>
            </a:xfrm>
            <a:prstGeom prst="rect">
              <a:avLst/>
            </a:prstGeom>
          </p:spPr>
        </p:pic>
        <p:pic>
          <p:nvPicPr>
            <p:cNvPr id="6" name="Immagine 5">
              <a:extLst>
                <a:ext uri="{FF2B5EF4-FFF2-40B4-BE49-F238E27FC236}">
                  <a16:creationId xmlns:a16="http://schemas.microsoft.com/office/drawing/2014/main" id="{AB1D7A39-4BAF-4E59-9537-3090DB5E00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631" y="2848709"/>
              <a:ext cx="8604738" cy="726830"/>
            </a:xfrm>
            <a:prstGeom prst="rect">
              <a:avLst/>
            </a:prstGeom>
          </p:spPr>
        </p:pic>
      </p:grpSp>
      <p:sp>
        <p:nvSpPr>
          <p:cNvPr id="8" name="Titolo 1">
            <a:extLst>
              <a:ext uri="{FF2B5EF4-FFF2-40B4-BE49-F238E27FC236}">
                <a16:creationId xmlns:a16="http://schemas.microsoft.com/office/drawing/2014/main" id="{8C11A8F7-07FF-43EF-836A-A9DC7E3FAD47}"/>
              </a:ext>
            </a:extLst>
          </p:cNvPr>
          <p:cNvSpPr>
            <a:spLocks noGrp="1"/>
          </p:cNvSpPr>
          <p:nvPr>
            <p:ph type="title"/>
          </p:nvPr>
        </p:nvSpPr>
        <p:spPr>
          <a:xfrm>
            <a:off x="628651" y="249239"/>
            <a:ext cx="7886700" cy="539751"/>
          </a:xfrm>
        </p:spPr>
        <p:txBody>
          <a:bodyPr/>
          <a:lstStyle/>
          <a:p>
            <a:r>
              <a:rPr lang="en-GB" dirty="0"/>
              <a:t>WP8 - Project Management (UNITO)</a:t>
            </a:r>
          </a:p>
        </p:txBody>
      </p:sp>
      <p:sp>
        <p:nvSpPr>
          <p:cNvPr id="9" name="Rettangolo 8">
            <a:extLst>
              <a:ext uri="{FF2B5EF4-FFF2-40B4-BE49-F238E27FC236}">
                <a16:creationId xmlns:a16="http://schemas.microsoft.com/office/drawing/2014/main" id="{74897E08-EEB8-47A1-ABEA-1A89C0C60A75}"/>
              </a:ext>
            </a:extLst>
          </p:cNvPr>
          <p:cNvSpPr/>
          <p:nvPr/>
        </p:nvSpPr>
        <p:spPr>
          <a:xfrm>
            <a:off x="628651" y="913830"/>
            <a:ext cx="8058151" cy="391261"/>
          </a:xfrm>
          <a:prstGeom prst="rect">
            <a:avLst/>
          </a:prstGeom>
        </p:spPr>
        <p:txBody>
          <a:bodyPr wrap="square">
            <a:spAutoFit/>
          </a:bodyPr>
          <a:lstStyle/>
          <a:p>
            <a:pPr fontAlgn="t">
              <a:lnSpc>
                <a:spcPct val="90000"/>
              </a:lnSpc>
              <a:spcBef>
                <a:spcPts val="1000"/>
              </a:spcBef>
            </a:pPr>
            <a:r>
              <a:rPr lang="en-US" sz="2100" b="1" dirty="0">
                <a:solidFill>
                  <a:schemeClr val="accent6">
                    <a:lumMod val="75000"/>
                  </a:schemeClr>
                </a:solidFill>
                <a:latin typeface="Arial" panose="020B0604020202020204" pitchFamily="34" charset="0"/>
                <a:cs typeface="Arial" panose="020B0604020202020204" pitchFamily="34" charset="0"/>
              </a:rPr>
              <a:t>Task 8.2: Administrative and financial management, M1-M48</a:t>
            </a:r>
            <a:endParaRPr lang="en-GB" sz="2100" b="1" dirty="0">
              <a:solidFill>
                <a:schemeClr val="accent6">
                  <a:lumMod val="75000"/>
                </a:schemeClr>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EFCD0598-FC04-4FEB-8796-64C6CFB0EF46}"/>
              </a:ext>
            </a:extLst>
          </p:cNvPr>
          <p:cNvSpPr/>
          <p:nvPr/>
        </p:nvSpPr>
        <p:spPr>
          <a:xfrm>
            <a:off x="446846" y="3913869"/>
            <a:ext cx="4771291" cy="1631216"/>
          </a:xfrm>
          <a:prstGeom prst="rect">
            <a:avLst/>
          </a:prstGeom>
        </p:spPr>
        <p:txBody>
          <a:bodyPr wrap="square">
            <a:spAutoFit/>
          </a:bodyPr>
          <a:lstStyle/>
          <a:p>
            <a:r>
              <a:rPr lang="en-US" sz="2000" dirty="0">
                <a:solidFill>
                  <a:srgbClr val="000000"/>
                </a:solidFill>
                <a:ea typeface="Times New Roman" panose="02020603050405020304" pitchFamily="18" charset="0"/>
              </a:rPr>
              <a:t>Webinar on financial issues, use of timesheet template, deadlines etc. – Q/A</a:t>
            </a:r>
          </a:p>
          <a:p>
            <a:endParaRPr lang="en-US" sz="2000" dirty="0">
              <a:solidFill>
                <a:srgbClr val="000000"/>
              </a:solidFill>
              <a:ea typeface="Times New Roman" panose="02020603050405020304" pitchFamily="18" charset="0"/>
            </a:endParaRPr>
          </a:p>
          <a:p>
            <a:r>
              <a:rPr lang="en-US" sz="2000" dirty="0" err="1">
                <a:solidFill>
                  <a:srgbClr val="000000"/>
                </a:solidFill>
                <a:ea typeface="Times New Roman" panose="02020603050405020304" pitchFamily="18" charset="0"/>
              </a:rPr>
              <a:t>Organised</a:t>
            </a:r>
            <a:r>
              <a:rPr lang="en-US" sz="2000" dirty="0">
                <a:solidFill>
                  <a:srgbClr val="000000"/>
                </a:solidFill>
                <a:ea typeface="Times New Roman" panose="02020603050405020304" pitchFamily="18" charset="0"/>
              </a:rPr>
              <a:t> in </a:t>
            </a:r>
            <a:r>
              <a:rPr lang="en-US" sz="2000" dirty="0" err="1">
                <a:solidFill>
                  <a:srgbClr val="000000"/>
                </a:solidFill>
                <a:ea typeface="Times New Roman" panose="02020603050405020304" pitchFamily="18" charset="0"/>
              </a:rPr>
              <a:t>Dicember</a:t>
            </a:r>
            <a:r>
              <a:rPr lang="en-US" sz="2000" dirty="0">
                <a:solidFill>
                  <a:srgbClr val="000000"/>
                </a:solidFill>
                <a:ea typeface="Times New Roman" panose="02020603050405020304" pitchFamily="18" charset="0"/>
              </a:rPr>
              <a:t>, before the interim report in M25 with pre-financing payment</a:t>
            </a:r>
            <a:endParaRPr lang="en-GB" sz="2000" dirty="0"/>
          </a:p>
        </p:txBody>
      </p:sp>
      <p:pic>
        <p:nvPicPr>
          <p:cNvPr id="12" name="Immagine 11">
            <a:extLst>
              <a:ext uri="{FF2B5EF4-FFF2-40B4-BE49-F238E27FC236}">
                <a16:creationId xmlns:a16="http://schemas.microsoft.com/office/drawing/2014/main" id="{021A6796-75EB-42BC-9B69-ADC11845423C}"/>
              </a:ext>
            </a:extLst>
          </p:cNvPr>
          <p:cNvPicPr>
            <a:picLocks noChangeAspect="1"/>
          </p:cNvPicPr>
          <p:nvPr/>
        </p:nvPicPr>
        <p:blipFill>
          <a:blip r:embed="rId4"/>
          <a:stretch>
            <a:fillRect/>
          </a:stretch>
        </p:blipFill>
        <p:spPr>
          <a:xfrm>
            <a:off x="5522392" y="3840955"/>
            <a:ext cx="2992959" cy="2430283"/>
          </a:xfrm>
          <a:prstGeom prst="rect">
            <a:avLst/>
          </a:prstGeom>
        </p:spPr>
      </p:pic>
      <p:sp>
        <p:nvSpPr>
          <p:cNvPr id="11" name="CasellaDiTesto 10">
            <a:extLst>
              <a:ext uri="{FF2B5EF4-FFF2-40B4-BE49-F238E27FC236}">
                <a16:creationId xmlns:a16="http://schemas.microsoft.com/office/drawing/2014/main" id="{9AFEB7CD-1874-28DE-66E6-7A3457ABA13A}"/>
              </a:ext>
            </a:extLst>
          </p:cNvPr>
          <p:cNvSpPr txBox="1"/>
          <p:nvPr/>
        </p:nvSpPr>
        <p:spPr>
          <a:xfrm>
            <a:off x="446846" y="5624907"/>
            <a:ext cx="4572000" cy="646331"/>
          </a:xfrm>
          <a:prstGeom prst="rect">
            <a:avLst/>
          </a:prstGeom>
          <a:noFill/>
        </p:spPr>
        <p:txBody>
          <a:bodyPr wrap="square">
            <a:spAutoFit/>
          </a:bodyPr>
          <a:lstStyle/>
          <a:p>
            <a:r>
              <a:rPr lang="it-IT" dirty="0"/>
              <a:t>https://drive.google.com/file/d/1F2dJ_PAjx4dllZ-S0zhPBhH0w16TMlug/view?usp=sharing</a:t>
            </a:r>
          </a:p>
        </p:txBody>
      </p:sp>
    </p:spTree>
    <p:extLst>
      <p:ext uri="{BB962C8B-B14F-4D97-AF65-F5344CB8AC3E}">
        <p14:creationId xmlns:p14="http://schemas.microsoft.com/office/powerpoint/2010/main" val="310362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AAE1513-5061-4B9F-9336-CCFF2A618D01}"/>
              </a:ext>
            </a:extLst>
          </p:cNvPr>
          <p:cNvSpPr>
            <a:spLocks noGrp="1"/>
          </p:cNvSpPr>
          <p:nvPr>
            <p:ph type="sldNum" sz="quarter" idx="12"/>
          </p:nvPr>
        </p:nvSpPr>
        <p:spPr/>
        <p:txBody>
          <a:bodyPr/>
          <a:lstStyle/>
          <a:p>
            <a:fld id="{C94A9C6C-1472-49E2-A08D-475DB4E3CBD3}" type="slidenum">
              <a:rPr lang="en-US" smtClean="0"/>
              <a:pPr/>
              <a:t>9</a:t>
            </a:fld>
            <a:endParaRPr lang="en-US" dirty="0"/>
          </a:p>
        </p:txBody>
      </p:sp>
      <p:sp>
        <p:nvSpPr>
          <p:cNvPr id="5" name="Titolo 7">
            <a:extLst>
              <a:ext uri="{FF2B5EF4-FFF2-40B4-BE49-F238E27FC236}">
                <a16:creationId xmlns:a16="http://schemas.microsoft.com/office/drawing/2014/main" id="{555BEE51-AFEB-4ECA-BE58-33A4DFC9BD2F}"/>
              </a:ext>
            </a:extLst>
          </p:cNvPr>
          <p:cNvSpPr>
            <a:spLocks noGrp="1"/>
          </p:cNvSpPr>
          <p:nvPr>
            <p:ph type="title"/>
          </p:nvPr>
        </p:nvSpPr>
        <p:spPr>
          <a:xfrm>
            <a:off x="628655" y="238390"/>
            <a:ext cx="7886700" cy="405720"/>
          </a:xfrm>
        </p:spPr>
        <p:txBody>
          <a:bodyPr/>
          <a:lstStyle/>
          <a:p>
            <a:r>
              <a:rPr lang="it-IT" dirty="0"/>
              <a:t>FIELDS </a:t>
            </a:r>
            <a:r>
              <a:rPr lang="it-IT" dirty="0" err="1"/>
              <a:t>rescheduling</a:t>
            </a:r>
            <a:r>
              <a:rPr lang="it-IT" dirty="0"/>
              <a:t> activities</a:t>
            </a:r>
          </a:p>
        </p:txBody>
      </p:sp>
      <p:sp>
        <p:nvSpPr>
          <p:cNvPr id="11" name="Rectangle 1">
            <a:extLst>
              <a:ext uri="{FF2B5EF4-FFF2-40B4-BE49-F238E27FC236}">
                <a16:creationId xmlns:a16="http://schemas.microsoft.com/office/drawing/2014/main" id="{28C99369-11D9-4FC0-9DB1-F11DC1C850B3}"/>
              </a:ext>
            </a:extLst>
          </p:cNvPr>
          <p:cNvSpPr>
            <a:spLocks noChangeArrowheads="1"/>
          </p:cNvSpPr>
          <p:nvPr/>
        </p:nvSpPr>
        <p:spPr bwMode="auto">
          <a:xfrm>
            <a:off x="497994" y="1127957"/>
            <a:ext cx="7886700" cy="5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GB" altLang="it-IT" sz="1500" dirty="0">
                <a:solidFill>
                  <a:srgbClr val="000000"/>
                </a:solidFill>
              </a:rPr>
              <a:t>New scheduled activities, including the reallocation of the days not spent in the first period, in order to complete some tasks as soon as possible considering the delays occurred during last year.</a:t>
            </a:r>
          </a:p>
        </p:txBody>
      </p:sp>
      <p:pic>
        <p:nvPicPr>
          <p:cNvPr id="13" name="Immagine 12">
            <a:extLst>
              <a:ext uri="{FF2B5EF4-FFF2-40B4-BE49-F238E27FC236}">
                <a16:creationId xmlns:a16="http://schemas.microsoft.com/office/drawing/2014/main" id="{45067757-3653-4F11-9D10-386ECEF03F92}"/>
              </a:ext>
            </a:extLst>
          </p:cNvPr>
          <p:cNvPicPr>
            <a:picLocks noChangeAspect="1"/>
          </p:cNvPicPr>
          <p:nvPr/>
        </p:nvPicPr>
        <p:blipFill rotWithShape="1">
          <a:blip r:embed="rId2"/>
          <a:srcRect t="9486"/>
          <a:stretch/>
        </p:blipFill>
        <p:spPr>
          <a:xfrm>
            <a:off x="168209" y="2188575"/>
            <a:ext cx="8663248" cy="3411277"/>
          </a:xfrm>
          <a:prstGeom prst="rect">
            <a:avLst/>
          </a:prstGeom>
        </p:spPr>
      </p:pic>
      <p:sp>
        <p:nvSpPr>
          <p:cNvPr id="15" name="CasellaDiTesto 14">
            <a:extLst>
              <a:ext uri="{FF2B5EF4-FFF2-40B4-BE49-F238E27FC236}">
                <a16:creationId xmlns:a16="http://schemas.microsoft.com/office/drawing/2014/main" id="{9E34CE9B-01B9-43E8-BBD9-38C755F63CF2}"/>
              </a:ext>
            </a:extLst>
          </p:cNvPr>
          <p:cNvSpPr txBox="1"/>
          <p:nvPr/>
        </p:nvSpPr>
        <p:spPr>
          <a:xfrm>
            <a:off x="583685" y="1877682"/>
            <a:ext cx="1862375" cy="300210"/>
          </a:xfrm>
          <a:prstGeom prst="rect">
            <a:avLst/>
          </a:prstGeom>
          <a:noFill/>
        </p:spPr>
        <p:txBody>
          <a:bodyPr wrap="square">
            <a:spAutoFit/>
          </a:bodyPr>
          <a:lstStyle/>
          <a:p>
            <a:pPr defTabSz="685783" eaLnBrk="0" fontAlgn="base" hangingPunct="0">
              <a:spcBef>
                <a:spcPct val="0"/>
              </a:spcBef>
              <a:spcAft>
                <a:spcPct val="0"/>
              </a:spcAft>
            </a:pPr>
            <a:r>
              <a:rPr lang="en-GB" altLang="it-IT" sz="1351" b="1" dirty="0">
                <a:solidFill>
                  <a:srgbClr val="000000"/>
                </a:solidFill>
              </a:rPr>
              <a:t>New Gantt chart</a:t>
            </a:r>
            <a:endParaRPr lang="en-GB" altLang="it-IT" sz="1351" b="1" dirty="0"/>
          </a:p>
        </p:txBody>
      </p:sp>
    </p:spTree>
    <p:extLst>
      <p:ext uri="{BB962C8B-B14F-4D97-AF65-F5344CB8AC3E}">
        <p14:creationId xmlns:p14="http://schemas.microsoft.com/office/powerpoint/2010/main" val="533027568"/>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20436</TotalTime>
  <Words>795</Words>
  <Application>Microsoft Office PowerPoint</Application>
  <PresentationFormat>Presentazione su schermo (4:3)</PresentationFormat>
  <Paragraphs>184</Paragraphs>
  <Slides>18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Bahnschrift Light Condensed</vt:lpstr>
      <vt:lpstr>Calibri</vt:lpstr>
      <vt:lpstr>Times New Roman</vt:lpstr>
      <vt:lpstr>Wingdings</vt:lpstr>
      <vt:lpstr>CoLLaboratE-ThemeNew</vt:lpstr>
      <vt:lpstr>FIELDS WP8 - Project Management </vt:lpstr>
      <vt:lpstr>WP8 - Project Management (UNITO) M1-M48</vt:lpstr>
      <vt:lpstr>WP8 - Project Management (UNITO)</vt:lpstr>
      <vt:lpstr>WP8 - Project Management (UNITO)</vt:lpstr>
      <vt:lpstr>Activities and deliverable progress</vt:lpstr>
      <vt:lpstr>WP8 - Project Management (UNITO)</vt:lpstr>
      <vt:lpstr>FIELDS progress report, EACEA</vt:lpstr>
      <vt:lpstr>WP8 - Project Management (UNITO)</vt:lpstr>
      <vt:lpstr>FIELDS rescheduling activities</vt:lpstr>
      <vt:lpstr>FIELDS rescheduling activities</vt:lpstr>
      <vt:lpstr>WP8 - Project Management (UNITO)</vt:lpstr>
      <vt:lpstr>Templates</vt:lpstr>
      <vt:lpstr>WP8 - Project Management (UNITO)</vt:lpstr>
      <vt:lpstr>Dissemination </vt:lpstr>
      <vt:lpstr>WP8 - Project Management (UNITO)</vt:lpstr>
      <vt:lpstr>Next meetings - calendar </vt:lpstr>
      <vt:lpstr>Presentazione standard di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Francesca </cp:lastModifiedBy>
  <cp:revision>193</cp:revision>
  <dcterms:created xsi:type="dcterms:W3CDTF">2018-10-15T13:11:22Z</dcterms:created>
  <dcterms:modified xsi:type="dcterms:W3CDTF">2022-05-31T10:15:09Z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