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300" r:id="rId3"/>
    <p:sldId id="327" r:id="rId4"/>
    <p:sldId id="336" r:id="rId5"/>
    <p:sldId id="335" r:id="rId6"/>
    <p:sldId id="290" r:id="rId7"/>
    <p:sldId id="343" r:id="rId8"/>
    <p:sldId id="303" r:id="rId9"/>
    <p:sldId id="326" r:id="rId10"/>
    <p:sldId id="296" r:id="rId11"/>
    <p:sldId id="333" r:id="rId12"/>
    <p:sldId id="337" r:id="rId13"/>
    <p:sldId id="295" r:id="rId14"/>
    <p:sldId id="338" r:id="rId15"/>
    <p:sldId id="28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4B5"/>
    <a:srgbClr val="2A8ECE"/>
    <a:srgbClr val="304A89"/>
    <a:srgbClr val="864033"/>
    <a:srgbClr val="2C8FCE"/>
    <a:srgbClr val="344F59"/>
    <a:srgbClr val="FFFFFF"/>
    <a:srgbClr val="F99645"/>
    <a:srgbClr val="F98A39"/>
    <a:srgbClr val="F798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1" autoAdjust="0"/>
    <p:restoredTop sz="94613" autoAdjust="0"/>
  </p:normalViewPr>
  <p:slideViewPr>
    <p:cSldViewPr snapToGrid="0">
      <p:cViewPr varScale="1">
        <p:scale>
          <a:sx n="91" d="100"/>
          <a:sy n="91" d="100"/>
        </p:scale>
        <p:origin x="111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9B23E-DEB0-4420-BC71-D8B3CD1A85A1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3957E-673A-4113-866E-902DC5EB048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78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3957E-673A-4113-866E-902DC5EB04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99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3957E-673A-4113-866E-902DC5EB04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41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6582" y="2136070"/>
            <a:ext cx="7772400" cy="699626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4000">
                <a:solidFill>
                  <a:srgbClr val="2E74B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1312" y="3184201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Imagen 63">
            <a:extLst>
              <a:ext uri="{FF2B5EF4-FFF2-40B4-BE49-F238E27FC236}">
                <a16:creationId xmlns="" xmlns:a16="http://schemas.microsoft.com/office/drawing/2014/main" id="{9640C764-0693-4692-88CD-79560008EF3B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6695" y="602951"/>
            <a:ext cx="2525406" cy="720462"/>
          </a:xfrm>
          <a:prstGeom prst="rect">
            <a:avLst/>
          </a:prstGeom>
          <a:noFill/>
        </p:spPr>
      </p:pic>
      <p:grpSp>
        <p:nvGrpSpPr>
          <p:cNvPr id="10" name="Gruppo 9">
            <a:extLst>
              <a:ext uri="{FF2B5EF4-FFF2-40B4-BE49-F238E27FC236}">
                <a16:creationId xmlns="" xmlns:a16="http://schemas.microsoft.com/office/drawing/2014/main" id="{02C40B21-B539-4F12-961A-C154654FD5BB}"/>
              </a:ext>
            </a:extLst>
          </p:cNvPr>
          <p:cNvGrpSpPr/>
          <p:nvPr userDrawn="1"/>
        </p:nvGrpSpPr>
        <p:grpSpPr>
          <a:xfrm>
            <a:off x="1" y="6236599"/>
            <a:ext cx="9143999" cy="635256"/>
            <a:chOff x="0" y="5126182"/>
            <a:chExt cx="12192000" cy="670976"/>
          </a:xfrm>
        </p:grpSpPr>
        <p:sp>
          <p:nvSpPr>
            <p:cNvPr id="11" name="Rettangolo 10">
              <a:extLst>
                <a:ext uri="{FF2B5EF4-FFF2-40B4-BE49-F238E27FC236}">
                  <a16:creationId xmlns="" xmlns:a16="http://schemas.microsoft.com/office/drawing/2014/main" id="{6DF0E9FC-401C-4D00-B672-23319FEF56CC}"/>
                </a:ext>
              </a:extLst>
            </p:cNvPr>
            <p:cNvSpPr/>
            <p:nvPr/>
          </p:nvSpPr>
          <p:spPr>
            <a:xfrm>
              <a:off x="0" y="5126182"/>
              <a:ext cx="1884219" cy="670976"/>
            </a:xfrm>
            <a:prstGeom prst="rect">
              <a:avLst/>
            </a:prstGeom>
            <a:solidFill>
              <a:srgbClr val="87CD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srgbClr val="87CDD1"/>
                </a:solidFill>
              </a:endParaRPr>
            </a:p>
          </p:txBody>
        </p:sp>
        <p:pic>
          <p:nvPicPr>
            <p:cNvPr id="12" name="Immagine 11">
              <a:extLst>
                <a:ext uri="{FF2B5EF4-FFF2-40B4-BE49-F238E27FC236}">
                  <a16:creationId xmlns="" xmlns:a16="http://schemas.microsoft.com/office/drawing/2014/main" id="{D106D06E-DDDC-4659-ABF3-6D91D3E5A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727" y="5274006"/>
              <a:ext cx="1316181" cy="386609"/>
            </a:xfrm>
            <a:prstGeom prst="rect">
              <a:avLst/>
            </a:prstGeom>
          </p:spPr>
        </p:pic>
        <p:sp>
          <p:nvSpPr>
            <p:cNvPr id="13" name="Rettangolo 12">
              <a:extLst>
                <a:ext uri="{FF2B5EF4-FFF2-40B4-BE49-F238E27FC236}">
                  <a16:creationId xmlns="" xmlns:a16="http://schemas.microsoft.com/office/drawing/2014/main" id="{36CC2890-2385-4EE6-BA34-9FF031F07B14}"/>
                </a:ext>
              </a:extLst>
            </p:cNvPr>
            <p:cNvSpPr/>
            <p:nvPr/>
          </p:nvSpPr>
          <p:spPr>
            <a:xfrm>
              <a:off x="1884219" y="5126182"/>
              <a:ext cx="10307781" cy="670976"/>
            </a:xfrm>
            <a:prstGeom prst="rect">
              <a:avLst/>
            </a:prstGeom>
            <a:gradFill flip="none" rotWithShape="1">
              <a:gsLst>
                <a:gs pos="0">
                  <a:srgbClr val="2A8ECE"/>
                </a:gs>
                <a:gs pos="86000">
                  <a:srgbClr val="298DCE">
                    <a:tint val="44500"/>
                    <a:satMod val="160000"/>
                  </a:srgbClr>
                </a:gs>
                <a:gs pos="100000">
                  <a:srgbClr val="298DCE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="" xmlns:a16="http://schemas.microsoft.com/office/drawing/2014/main" id="{06BE790D-D487-4934-961F-0F4A02FF4DBE}"/>
                </a:ext>
              </a:extLst>
            </p:cNvPr>
            <p:cNvSpPr txBox="1"/>
            <p:nvPr/>
          </p:nvSpPr>
          <p:spPr>
            <a:xfrm>
              <a:off x="1927239" y="5201603"/>
              <a:ext cx="10264760" cy="520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00" dirty="0">
                  <a:solidFill>
                    <a:srgbClr val="864033"/>
                  </a:solidFill>
                  <a:effectLst/>
                  <a:latin typeface="Bahnschrift Light Condensed" panose="020B0502040204020203" pitchFamily="34" charset="0"/>
                </a:rPr>
                <a:t>ADDRESSING THE CURRENT AND FUTURE SKILL NEEDS FOR SUSTAINABILITY, DIGITALIZATION </a:t>
              </a:r>
              <a:br>
                <a:rPr lang="en-GB" sz="1300" dirty="0">
                  <a:solidFill>
                    <a:srgbClr val="864033"/>
                  </a:solidFill>
                  <a:effectLst/>
                  <a:latin typeface="Bahnschrift Light Condensed" panose="020B0502040204020203" pitchFamily="34" charset="0"/>
                </a:rPr>
              </a:br>
              <a:r>
                <a:rPr lang="en-GB" sz="1300" dirty="0">
                  <a:solidFill>
                    <a:srgbClr val="864033"/>
                  </a:solidFill>
                  <a:effectLst/>
                  <a:latin typeface="Bahnschrift Light Condensed" panose="020B0502040204020203" pitchFamily="34" charset="0"/>
                </a:rPr>
                <a:t>AND THE BIO-ECONOMY IN AGRICULTURE: EUROPEAN SKILLS AGENDA AND STRATEGY - AGREEMENT 612664-EPP-1-2019-1-IT-EPPKA2-SSA-B</a:t>
              </a:r>
            </a:p>
          </p:txBody>
        </p:sp>
      </p:grp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4EB48FB0-2033-4B3F-99A1-2F7E07CD3E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5" b="8936"/>
          <a:stretch/>
        </p:blipFill>
        <p:spPr>
          <a:xfrm>
            <a:off x="241900" y="139393"/>
            <a:ext cx="1818825" cy="170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904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8749"/>
            <a:ext cx="7886700" cy="5409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E74B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81150"/>
            <a:ext cx="7886700" cy="56415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5793" y="6614616"/>
            <a:ext cx="2057400" cy="2316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94A9C6C-1472-49E2-A08D-475DB4E3CBD3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628650" y="702148"/>
            <a:ext cx="7886700" cy="0"/>
          </a:xfrm>
          <a:prstGeom prst="line">
            <a:avLst/>
          </a:prstGeom>
          <a:ln w="28575">
            <a:solidFill>
              <a:srgbClr val="2E74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po 7">
            <a:extLst>
              <a:ext uri="{FF2B5EF4-FFF2-40B4-BE49-F238E27FC236}">
                <a16:creationId xmlns="" xmlns:a16="http://schemas.microsoft.com/office/drawing/2014/main" id="{21D46DD2-AB32-4FC0-B24C-6DE6102BB473}"/>
              </a:ext>
            </a:extLst>
          </p:cNvPr>
          <p:cNvGrpSpPr/>
          <p:nvPr userDrawn="1"/>
        </p:nvGrpSpPr>
        <p:grpSpPr>
          <a:xfrm>
            <a:off x="-1" y="6318703"/>
            <a:ext cx="8728365" cy="540960"/>
            <a:chOff x="0" y="5126182"/>
            <a:chExt cx="11819413" cy="670976"/>
          </a:xfrm>
        </p:grpSpPr>
        <p:sp>
          <p:nvSpPr>
            <p:cNvPr id="9" name="Rettangolo 8">
              <a:extLst>
                <a:ext uri="{FF2B5EF4-FFF2-40B4-BE49-F238E27FC236}">
                  <a16:creationId xmlns="" xmlns:a16="http://schemas.microsoft.com/office/drawing/2014/main" id="{EB989505-A38D-465C-9787-FD2E06AB96BE}"/>
                </a:ext>
              </a:extLst>
            </p:cNvPr>
            <p:cNvSpPr/>
            <p:nvPr/>
          </p:nvSpPr>
          <p:spPr>
            <a:xfrm>
              <a:off x="0" y="5126182"/>
              <a:ext cx="1884219" cy="670976"/>
            </a:xfrm>
            <a:prstGeom prst="rect">
              <a:avLst/>
            </a:prstGeom>
            <a:solidFill>
              <a:srgbClr val="87CD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srgbClr val="87CDD1"/>
                </a:solidFill>
              </a:endParaRPr>
            </a:p>
          </p:txBody>
        </p:sp>
        <p:pic>
          <p:nvPicPr>
            <p:cNvPr id="10" name="Immagine 9">
              <a:extLst>
                <a:ext uri="{FF2B5EF4-FFF2-40B4-BE49-F238E27FC236}">
                  <a16:creationId xmlns="" xmlns:a16="http://schemas.microsoft.com/office/drawing/2014/main" id="{CA87E740-4759-49BC-AFFC-111A262D1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727" y="5274006"/>
              <a:ext cx="1316181" cy="386609"/>
            </a:xfrm>
            <a:prstGeom prst="rect">
              <a:avLst/>
            </a:prstGeom>
          </p:spPr>
        </p:pic>
        <p:sp>
          <p:nvSpPr>
            <p:cNvPr id="11" name="Rettangolo 10">
              <a:extLst>
                <a:ext uri="{FF2B5EF4-FFF2-40B4-BE49-F238E27FC236}">
                  <a16:creationId xmlns="" xmlns:a16="http://schemas.microsoft.com/office/drawing/2014/main" id="{9B6C6BB8-11E9-4237-BBB1-74E8EDF69250}"/>
                </a:ext>
              </a:extLst>
            </p:cNvPr>
            <p:cNvSpPr/>
            <p:nvPr/>
          </p:nvSpPr>
          <p:spPr>
            <a:xfrm>
              <a:off x="1884219" y="5126182"/>
              <a:ext cx="9935194" cy="670976"/>
            </a:xfrm>
            <a:prstGeom prst="rect">
              <a:avLst/>
            </a:prstGeom>
            <a:gradFill flip="none" rotWithShape="1">
              <a:gsLst>
                <a:gs pos="0">
                  <a:srgbClr val="2A8ECE"/>
                </a:gs>
                <a:gs pos="86000">
                  <a:srgbClr val="298DCE">
                    <a:tint val="44500"/>
                    <a:satMod val="160000"/>
                  </a:srgbClr>
                </a:gs>
                <a:gs pos="100000">
                  <a:srgbClr val="298DCE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="" xmlns:a16="http://schemas.microsoft.com/office/drawing/2014/main" id="{A8FE9357-9FAC-4BA8-AD06-F61E740EF8EB}"/>
                </a:ext>
              </a:extLst>
            </p:cNvPr>
            <p:cNvSpPr txBox="1"/>
            <p:nvPr/>
          </p:nvSpPr>
          <p:spPr>
            <a:xfrm>
              <a:off x="1927239" y="5201604"/>
              <a:ext cx="9892174" cy="572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864033"/>
                  </a:solidFill>
                  <a:effectLst/>
                  <a:latin typeface="Bahnschrift Light Condensed" panose="020B0502040204020203" pitchFamily="34" charset="0"/>
                </a:rPr>
                <a:t>ADDRESSING THE CURRENT AND FUTURE SKILL NEEDS FOR SUSTAINABILITY, DIGITALIZATION </a:t>
              </a:r>
              <a:br>
                <a:rPr lang="en-GB" sz="1200" dirty="0">
                  <a:solidFill>
                    <a:srgbClr val="864033"/>
                  </a:solidFill>
                  <a:effectLst/>
                  <a:latin typeface="Bahnschrift Light Condensed" panose="020B0502040204020203" pitchFamily="34" charset="0"/>
                </a:rPr>
              </a:br>
              <a:r>
                <a:rPr lang="en-GB" sz="1200" dirty="0">
                  <a:solidFill>
                    <a:srgbClr val="864033"/>
                  </a:solidFill>
                  <a:effectLst/>
                  <a:latin typeface="Bahnschrift Light Condensed" panose="020B0502040204020203" pitchFamily="34" charset="0"/>
                </a:rPr>
                <a:t>AND THE BIO-ECONOMY IN AGRICULTURE: EUROPEAN SKILLS AGENDA AND STRATEGY - AGREEMENT 612664-EPP-1-2019-1-IT-EPPKA2-SSA-B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6358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>
                <a:solidFill>
                  <a:srgbClr val="2E74B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83651"/>
            <a:ext cx="1266826" cy="24383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66473"/>
            <a:ext cx="3086100" cy="2438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3829" y="6614160"/>
            <a:ext cx="2057400" cy="2316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94A9C6C-1472-49E2-A08D-475DB4E3CBD3}" type="slidenum">
              <a:rPr lang="en-US" smtClean="0"/>
              <a:pPr/>
              <a:t>‹N›</a:t>
            </a:fld>
            <a:endParaRPr lang="en-US" dirty="0"/>
          </a:p>
        </p:txBody>
      </p:sp>
      <p:grpSp>
        <p:nvGrpSpPr>
          <p:cNvPr id="17" name="Gruppo 16">
            <a:extLst>
              <a:ext uri="{FF2B5EF4-FFF2-40B4-BE49-F238E27FC236}">
                <a16:creationId xmlns="" xmlns:a16="http://schemas.microsoft.com/office/drawing/2014/main" id="{6CA81CF2-B7CD-4ED7-9B9F-3BCC1910A869}"/>
              </a:ext>
            </a:extLst>
          </p:cNvPr>
          <p:cNvGrpSpPr/>
          <p:nvPr userDrawn="1"/>
        </p:nvGrpSpPr>
        <p:grpSpPr>
          <a:xfrm>
            <a:off x="-1" y="6318703"/>
            <a:ext cx="8728365" cy="540960"/>
            <a:chOff x="0" y="5126182"/>
            <a:chExt cx="11819413" cy="670976"/>
          </a:xfrm>
        </p:grpSpPr>
        <p:sp>
          <p:nvSpPr>
            <p:cNvPr id="18" name="Rettangolo 17">
              <a:extLst>
                <a:ext uri="{FF2B5EF4-FFF2-40B4-BE49-F238E27FC236}">
                  <a16:creationId xmlns="" xmlns:a16="http://schemas.microsoft.com/office/drawing/2014/main" id="{D93949EF-7AE7-4E65-AF3F-CD5ADF8F5515}"/>
                </a:ext>
              </a:extLst>
            </p:cNvPr>
            <p:cNvSpPr/>
            <p:nvPr/>
          </p:nvSpPr>
          <p:spPr>
            <a:xfrm>
              <a:off x="0" y="5126182"/>
              <a:ext cx="1884219" cy="670976"/>
            </a:xfrm>
            <a:prstGeom prst="rect">
              <a:avLst/>
            </a:prstGeom>
            <a:solidFill>
              <a:srgbClr val="87CD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srgbClr val="87CDD1"/>
                </a:solidFill>
              </a:endParaRPr>
            </a:p>
          </p:txBody>
        </p:sp>
        <p:pic>
          <p:nvPicPr>
            <p:cNvPr id="19" name="Immagine 18">
              <a:extLst>
                <a:ext uri="{FF2B5EF4-FFF2-40B4-BE49-F238E27FC236}">
                  <a16:creationId xmlns="" xmlns:a16="http://schemas.microsoft.com/office/drawing/2014/main" id="{27FCC7BF-54AF-4798-A62E-C0F586B3B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727" y="5274006"/>
              <a:ext cx="1316181" cy="386609"/>
            </a:xfrm>
            <a:prstGeom prst="rect">
              <a:avLst/>
            </a:prstGeom>
          </p:spPr>
        </p:pic>
        <p:sp>
          <p:nvSpPr>
            <p:cNvPr id="20" name="Rettangolo 19">
              <a:extLst>
                <a:ext uri="{FF2B5EF4-FFF2-40B4-BE49-F238E27FC236}">
                  <a16:creationId xmlns="" xmlns:a16="http://schemas.microsoft.com/office/drawing/2014/main" id="{55EBD42A-B62B-4763-8CF8-A29870C61F06}"/>
                </a:ext>
              </a:extLst>
            </p:cNvPr>
            <p:cNvSpPr/>
            <p:nvPr/>
          </p:nvSpPr>
          <p:spPr>
            <a:xfrm>
              <a:off x="1884219" y="5126182"/>
              <a:ext cx="9935194" cy="670976"/>
            </a:xfrm>
            <a:prstGeom prst="rect">
              <a:avLst/>
            </a:prstGeom>
            <a:gradFill flip="none" rotWithShape="1">
              <a:gsLst>
                <a:gs pos="0">
                  <a:srgbClr val="2A8ECE"/>
                </a:gs>
                <a:gs pos="86000">
                  <a:srgbClr val="298DCE">
                    <a:tint val="44500"/>
                    <a:satMod val="160000"/>
                  </a:srgbClr>
                </a:gs>
                <a:gs pos="100000">
                  <a:srgbClr val="298DCE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="" xmlns:a16="http://schemas.microsoft.com/office/drawing/2014/main" id="{4B2581C8-E50F-4DC4-B7F1-39A5A4DDF722}"/>
                </a:ext>
              </a:extLst>
            </p:cNvPr>
            <p:cNvSpPr txBox="1"/>
            <p:nvPr/>
          </p:nvSpPr>
          <p:spPr>
            <a:xfrm>
              <a:off x="1927239" y="5201604"/>
              <a:ext cx="9892174" cy="572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864033"/>
                  </a:solidFill>
                  <a:effectLst/>
                  <a:latin typeface="Bahnschrift Light Condensed" panose="020B0502040204020203" pitchFamily="34" charset="0"/>
                </a:rPr>
                <a:t>ADDRESSING THE CURRENT AND FUTURE SKILL NEEDS FOR SUSTAINABILITY, DIGITALIZATION </a:t>
              </a:r>
              <a:br>
                <a:rPr lang="en-GB" sz="1200" dirty="0">
                  <a:solidFill>
                    <a:srgbClr val="864033"/>
                  </a:solidFill>
                  <a:effectLst/>
                  <a:latin typeface="Bahnschrift Light Condensed" panose="020B0502040204020203" pitchFamily="34" charset="0"/>
                </a:rPr>
              </a:br>
              <a:r>
                <a:rPr lang="en-GB" sz="1200" dirty="0">
                  <a:solidFill>
                    <a:srgbClr val="864033"/>
                  </a:solidFill>
                  <a:effectLst/>
                  <a:latin typeface="Bahnschrift Light Condensed" panose="020B0502040204020203" pitchFamily="34" charset="0"/>
                </a:rPr>
                <a:t>AND THE BIO-ECONOMY IN AGRICULTURE: EUROPEAN SKILLS AGENDA AND STRATEGY - AGREEMENT 612664-EPP-1-2019-1-IT-EPPKA2-SSA-B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5818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3829" y="6614160"/>
            <a:ext cx="2057400" cy="2316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94A9C6C-1472-49E2-A08D-475DB4E3CBD3}" type="slidenum">
              <a:rPr lang="en-US" smtClean="0"/>
              <a:pPr/>
              <a:t>‹N›</a:t>
            </a:fld>
            <a:endParaRPr lang="en-US" dirty="0"/>
          </a:p>
        </p:txBody>
      </p:sp>
      <p:grpSp>
        <p:nvGrpSpPr>
          <p:cNvPr id="14" name="Gruppo 13">
            <a:extLst>
              <a:ext uri="{FF2B5EF4-FFF2-40B4-BE49-F238E27FC236}">
                <a16:creationId xmlns="" xmlns:a16="http://schemas.microsoft.com/office/drawing/2014/main" id="{7D6CA9C0-C26E-4AA0-9CFE-E3E66B516B81}"/>
              </a:ext>
            </a:extLst>
          </p:cNvPr>
          <p:cNvGrpSpPr/>
          <p:nvPr userDrawn="1"/>
        </p:nvGrpSpPr>
        <p:grpSpPr>
          <a:xfrm>
            <a:off x="-1" y="6318703"/>
            <a:ext cx="8728365" cy="540960"/>
            <a:chOff x="0" y="5126182"/>
            <a:chExt cx="11819413" cy="670976"/>
          </a:xfrm>
        </p:grpSpPr>
        <p:sp>
          <p:nvSpPr>
            <p:cNvPr id="15" name="Rettangolo 14">
              <a:extLst>
                <a:ext uri="{FF2B5EF4-FFF2-40B4-BE49-F238E27FC236}">
                  <a16:creationId xmlns="" xmlns:a16="http://schemas.microsoft.com/office/drawing/2014/main" id="{A6AAFBF5-10B0-4415-8947-B9C726B17F2A}"/>
                </a:ext>
              </a:extLst>
            </p:cNvPr>
            <p:cNvSpPr/>
            <p:nvPr/>
          </p:nvSpPr>
          <p:spPr>
            <a:xfrm>
              <a:off x="0" y="5126182"/>
              <a:ext cx="1884219" cy="670976"/>
            </a:xfrm>
            <a:prstGeom prst="rect">
              <a:avLst/>
            </a:prstGeom>
            <a:solidFill>
              <a:srgbClr val="87CD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srgbClr val="87CDD1"/>
                </a:solidFill>
              </a:endParaRPr>
            </a:p>
          </p:txBody>
        </p:sp>
        <p:pic>
          <p:nvPicPr>
            <p:cNvPr id="16" name="Immagine 15">
              <a:extLst>
                <a:ext uri="{FF2B5EF4-FFF2-40B4-BE49-F238E27FC236}">
                  <a16:creationId xmlns="" xmlns:a16="http://schemas.microsoft.com/office/drawing/2014/main" id="{0B47C1E8-81ED-4CAD-8B2D-AE119A273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727" y="5274006"/>
              <a:ext cx="1316181" cy="386609"/>
            </a:xfrm>
            <a:prstGeom prst="rect">
              <a:avLst/>
            </a:prstGeom>
          </p:spPr>
        </p:pic>
        <p:sp>
          <p:nvSpPr>
            <p:cNvPr id="17" name="Rettangolo 16">
              <a:extLst>
                <a:ext uri="{FF2B5EF4-FFF2-40B4-BE49-F238E27FC236}">
                  <a16:creationId xmlns="" xmlns:a16="http://schemas.microsoft.com/office/drawing/2014/main" id="{53C32AD3-63DB-4347-A884-DD5358849423}"/>
                </a:ext>
              </a:extLst>
            </p:cNvPr>
            <p:cNvSpPr/>
            <p:nvPr/>
          </p:nvSpPr>
          <p:spPr>
            <a:xfrm>
              <a:off x="1884219" y="5126182"/>
              <a:ext cx="9935194" cy="670976"/>
            </a:xfrm>
            <a:prstGeom prst="rect">
              <a:avLst/>
            </a:prstGeom>
            <a:gradFill flip="none" rotWithShape="1">
              <a:gsLst>
                <a:gs pos="0">
                  <a:srgbClr val="2A8ECE"/>
                </a:gs>
                <a:gs pos="86000">
                  <a:srgbClr val="298DCE">
                    <a:tint val="44500"/>
                    <a:satMod val="160000"/>
                  </a:srgbClr>
                </a:gs>
                <a:gs pos="100000">
                  <a:srgbClr val="298DCE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="" xmlns:a16="http://schemas.microsoft.com/office/drawing/2014/main" id="{4F4EC232-2EA9-4F6A-AFC7-84AED1593B84}"/>
                </a:ext>
              </a:extLst>
            </p:cNvPr>
            <p:cNvSpPr txBox="1"/>
            <p:nvPr/>
          </p:nvSpPr>
          <p:spPr>
            <a:xfrm>
              <a:off x="1927239" y="5201604"/>
              <a:ext cx="9892174" cy="572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864033"/>
                  </a:solidFill>
                  <a:effectLst/>
                  <a:latin typeface="Bahnschrift Light Condensed" panose="020B0502040204020203" pitchFamily="34" charset="0"/>
                </a:rPr>
                <a:t>ADDRESSING THE CURRENT AND FUTURE SKILL NEEDS FOR SUSTAINABILITY, DIGITALIZATION </a:t>
              </a:r>
              <a:br>
                <a:rPr lang="en-GB" sz="1200" dirty="0">
                  <a:solidFill>
                    <a:srgbClr val="864033"/>
                  </a:solidFill>
                  <a:effectLst/>
                  <a:latin typeface="Bahnschrift Light Condensed" panose="020B0502040204020203" pitchFamily="34" charset="0"/>
                </a:rPr>
              </a:br>
              <a:r>
                <a:rPr lang="en-GB" sz="1200" dirty="0">
                  <a:solidFill>
                    <a:srgbClr val="864033"/>
                  </a:solidFill>
                  <a:effectLst/>
                  <a:latin typeface="Bahnschrift Light Condensed" panose="020B0502040204020203" pitchFamily="34" charset="0"/>
                </a:rPr>
                <a:t>AND THE BIO-ECONOMY IN AGRICULTURE: EUROPEAN SKILLS AGENDA AND STRATEGY - AGREEMENT 612664-EPP-1-2019-1-IT-EPPKA2-SSA-B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7158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3829" y="6614160"/>
            <a:ext cx="2057400" cy="231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C94A9C6C-1472-49E2-A08D-475DB4E3CBD3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550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6">
              <a:lumMod val="7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just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../../SSA_report%20guide&amp;templates/FIELDS_1st_technical%20reporting/technical_progress_report_for_lot_3_projects_only_1st_tech_report_RB_PB.docx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q=https://us02web.zoom.us/j/88456336354&amp;sa=D&amp;source=calendar&amp;ust=1615998467654000&amp;usg=AOvVaw1iyXlhsmE1ZkRJ2bYrwyG_" TargetMode="External"/><Relationship Id="rId2" Type="http://schemas.openxmlformats.org/officeDocument/2006/relationships/hyperlink" Target="https://us02web.zoom.us/j/8233968779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40.jpeg"/><Relationship Id="rId18" Type="http://schemas.openxmlformats.org/officeDocument/2006/relationships/image" Target="../media/image45.png"/><Relationship Id="rId26" Type="http://schemas.openxmlformats.org/officeDocument/2006/relationships/image" Target="../media/image53.jpeg"/><Relationship Id="rId3" Type="http://schemas.openxmlformats.org/officeDocument/2006/relationships/image" Target="../media/image31.png"/><Relationship Id="rId21" Type="http://schemas.openxmlformats.org/officeDocument/2006/relationships/image" Target="../media/image48.png"/><Relationship Id="rId7" Type="http://schemas.openxmlformats.org/officeDocument/2006/relationships/image" Target="../media/image35.png"/><Relationship Id="rId12" Type="http://schemas.openxmlformats.org/officeDocument/2006/relationships/image" Target="../media/image39.tiff"/><Relationship Id="rId17" Type="http://schemas.openxmlformats.org/officeDocument/2006/relationships/image" Target="../media/image44.jpeg"/><Relationship Id="rId25" Type="http://schemas.openxmlformats.org/officeDocument/2006/relationships/image" Target="../media/image52.png"/><Relationship Id="rId2" Type="http://schemas.openxmlformats.org/officeDocument/2006/relationships/image" Target="../media/image5.png"/><Relationship Id="rId16" Type="http://schemas.openxmlformats.org/officeDocument/2006/relationships/image" Target="../media/image43.png"/><Relationship Id="rId20" Type="http://schemas.openxmlformats.org/officeDocument/2006/relationships/image" Target="../media/image47.jpeg"/><Relationship Id="rId29" Type="http://schemas.openxmlformats.org/officeDocument/2006/relationships/image" Target="../media/image5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eg"/><Relationship Id="rId11" Type="http://schemas.openxmlformats.org/officeDocument/2006/relationships/image" Target="../media/image38.jpeg"/><Relationship Id="rId24" Type="http://schemas.openxmlformats.org/officeDocument/2006/relationships/image" Target="../media/image51.png"/><Relationship Id="rId32" Type="http://schemas.openxmlformats.org/officeDocument/2006/relationships/image" Target="../media/image59.png"/><Relationship Id="rId5" Type="http://schemas.openxmlformats.org/officeDocument/2006/relationships/image" Target="../media/image33.png"/><Relationship Id="rId15" Type="http://schemas.openxmlformats.org/officeDocument/2006/relationships/image" Target="../media/image42.jpeg"/><Relationship Id="rId23" Type="http://schemas.openxmlformats.org/officeDocument/2006/relationships/image" Target="../media/image50.jpeg"/><Relationship Id="rId28" Type="http://schemas.openxmlformats.org/officeDocument/2006/relationships/image" Target="../media/image55.png"/><Relationship Id="rId10" Type="http://schemas.openxmlformats.org/officeDocument/2006/relationships/image" Target="../media/image37.png"/><Relationship Id="rId19" Type="http://schemas.openxmlformats.org/officeDocument/2006/relationships/image" Target="../media/image46.jpeg"/><Relationship Id="rId31" Type="http://schemas.openxmlformats.org/officeDocument/2006/relationships/image" Target="../media/image58.png"/><Relationship Id="rId4" Type="http://schemas.openxmlformats.org/officeDocument/2006/relationships/image" Target="../media/image32.png"/><Relationship Id="rId9" Type="http://schemas.openxmlformats.org/officeDocument/2006/relationships/image" Target="../media/image36.jpeg"/><Relationship Id="rId14" Type="http://schemas.openxmlformats.org/officeDocument/2006/relationships/image" Target="../media/image41.jpeg"/><Relationship Id="rId22" Type="http://schemas.openxmlformats.org/officeDocument/2006/relationships/image" Target="../media/image49.jpeg"/><Relationship Id="rId27" Type="http://schemas.openxmlformats.org/officeDocument/2006/relationships/image" Target="../media/image54.jpeg"/><Relationship Id="rId30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rasmus-fields.eu/management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31649" y="2518199"/>
            <a:ext cx="8680704" cy="1268522"/>
          </a:xfrm>
        </p:spPr>
        <p:txBody>
          <a:bodyPr anchor="ctr" anchorCtr="0">
            <a:noAutofit/>
          </a:bodyPr>
          <a:lstStyle/>
          <a:p>
            <a:r>
              <a:rPr lang="en-US" dirty="0"/>
              <a:t>FIELDS </a:t>
            </a:r>
            <a:r>
              <a:rPr lang="en-GB" dirty="0"/>
              <a:t>WP8 - Project Management </a:t>
            </a:r>
            <a:endParaRPr lang="en-US" dirty="0"/>
          </a:p>
        </p:txBody>
      </p:sp>
      <p:sp>
        <p:nvSpPr>
          <p:cNvPr id="4" name="Υπότιτλος 3"/>
          <p:cNvSpPr>
            <a:spLocks noGrp="1"/>
          </p:cNvSpPr>
          <p:nvPr>
            <p:ph type="subTitle" idx="1"/>
          </p:nvPr>
        </p:nvSpPr>
        <p:spPr>
          <a:xfrm>
            <a:off x="1055953" y="3840694"/>
            <a:ext cx="6858000" cy="1478431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Remigio Berruto, Coordinator</a:t>
            </a:r>
          </a:p>
          <a:p>
            <a:r>
              <a:rPr lang="en-US" sz="2000" dirty="0" smtClean="0"/>
              <a:t>remigio.berruto@unito.it</a:t>
            </a:r>
          </a:p>
          <a:p>
            <a:pPr>
              <a:spcBef>
                <a:spcPts val="1800"/>
              </a:spcBef>
            </a:pPr>
            <a:r>
              <a:rPr lang="en-US" sz="2000" dirty="0" smtClean="0"/>
              <a:t>Francesca </a:t>
            </a:r>
            <a:r>
              <a:rPr lang="en-US" sz="2000" dirty="0"/>
              <a:t>Sanna, Project </a:t>
            </a:r>
            <a:r>
              <a:rPr lang="en-US" sz="2000" dirty="0" smtClean="0"/>
              <a:t>Manager</a:t>
            </a:r>
          </a:p>
          <a:p>
            <a:r>
              <a:rPr lang="en-US" sz="2000" dirty="0" smtClean="0"/>
              <a:t>francesca.sanna@unito.it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6" name="Υπότιτλος 2"/>
          <p:cNvSpPr txBox="1">
            <a:spLocks/>
          </p:cNvSpPr>
          <p:nvPr/>
        </p:nvSpPr>
        <p:spPr>
          <a:xfrm>
            <a:off x="1143000" y="3397844"/>
            <a:ext cx="6858000" cy="966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7" name="Υπότιτλος 2"/>
          <p:cNvSpPr txBox="1">
            <a:spLocks/>
          </p:cNvSpPr>
          <p:nvPr/>
        </p:nvSpPr>
        <p:spPr>
          <a:xfrm>
            <a:off x="1143000" y="5459591"/>
            <a:ext cx="6858000" cy="755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4</a:t>
            </a:r>
            <a:r>
              <a:rPr lang="en-US" sz="1800" b="1" baseline="30000" dirty="0"/>
              <a:t>th</a:t>
            </a:r>
            <a:r>
              <a:rPr lang="en-US" sz="1800" b="1" dirty="0"/>
              <a:t> Virtual Project Monitoring Meeting</a:t>
            </a:r>
          </a:p>
          <a:p>
            <a:r>
              <a:rPr lang="en-US" sz="1800" dirty="0"/>
              <a:t>17 March 2021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583994EE-9A29-4A28-82BC-15B80EFFE75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2144" b="-69837"/>
          <a:stretch/>
        </p:blipFill>
        <p:spPr bwMode="auto">
          <a:xfrm>
            <a:off x="231649" y="184728"/>
            <a:ext cx="2093972" cy="173643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531A505D-0D92-489A-A26F-57D2DFB78D9A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4" b="10777"/>
          <a:stretch/>
        </p:blipFill>
        <p:spPr bwMode="auto">
          <a:xfrm>
            <a:off x="3525015" y="469360"/>
            <a:ext cx="2093970" cy="1978836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0093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222" y="1800576"/>
            <a:ext cx="6252030" cy="4191541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="" xmlns:a16="http://schemas.microsoft.com/office/drawing/2014/main" id="{EFCD0598-FC04-4FEB-8796-64C6CFB0EF46}"/>
              </a:ext>
            </a:extLst>
          </p:cNvPr>
          <p:cNvSpPr/>
          <p:nvPr/>
        </p:nvSpPr>
        <p:spPr>
          <a:xfrm>
            <a:off x="500648" y="3615474"/>
            <a:ext cx="7935430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Progress report M1 submitted the 14/02/2020 (after Kick-off meeting)</a:t>
            </a:r>
          </a:p>
          <a:p>
            <a:endParaRPr lang="en-US" sz="20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endParaRPr lang="en-US" sz="20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endParaRPr lang="en-US" sz="20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Next: Interim report in M25 </a:t>
            </a:r>
            <a:r>
              <a:rPr lang="en-US" sz="2000" i="1" u="sng" dirty="0">
                <a:solidFill>
                  <a:srgbClr val="000000"/>
                </a:solidFill>
                <a:ea typeface="Times New Roman" panose="02020603050405020304" pitchFamily="18" charset="0"/>
              </a:rPr>
              <a:t>with pre-financing payment</a:t>
            </a:r>
            <a:endParaRPr lang="en-GB" sz="20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66A29341-ED55-41FD-B28B-58FED745F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9C6C-1472-49E2-A08D-475DB4E3CBD3}" type="slidenum">
              <a:rPr lang="en-US" smtClean="0"/>
              <a:t>10</a:t>
            </a:fld>
            <a:endParaRPr lang="en-US" dirty="0"/>
          </a:p>
        </p:txBody>
      </p:sp>
      <p:sp>
        <p:nvSpPr>
          <p:cNvPr id="8" name="Titolo 1">
            <a:extLst>
              <a:ext uri="{FF2B5EF4-FFF2-40B4-BE49-F238E27FC236}">
                <a16:creationId xmlns="" xmlns:a16="http://schemas.microsoft.com/office/drawing/2014/main" id="{8C11A8F7-07FF-43EF-836A-A9DC7E3FA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9238"/>
            <a:ext cx="7886700" cy="539750"/>
          </a:xfrm>
        </p:spPr>
        <p:txBody>
          <a:bodyPr/>
          <a:lstStyle/>
          <a:p>
            <a:r>
              <a:rPr lang="en-GB" dirty="0"/>
              <a:t>WP8 - Project Management (UNITO)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74897E08-EEB8-47A1-ABEA-1A89C0C60A75}"/>
              </a:ext>
            </a:extLst>
          </p:cNvPr>
          <p:cNvSpPr/>
          <p:nvPr/>
        </p:nvSpPr>
        <p:spPr>
          <a:xfrm>
            <a:off x="628648" y="913828"/>
            <a:ext cx="8058151" cy="391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1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8.3: Progress report, M1-M48</a:t>
            </a:r>
            <a:endParaRPr lang="en-GB" sz="21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="" xmlns:a16="http://schemas.microsoft.com/office/drawing/2014/main" id="{EFCD0598-FC04-4FEB-8796-64C6CFB0EF46}"/>
              </a:ext>
            </a:extLst>
          </p:cNvPr>
          <p:cNvSpPr/>
          <p:nvPr/>
        </p:nvSpPr>
        <p:spPr>
          <a:xfrm>
            <a:off x="500648" y="4490545"/>
            <a:ext cx="79354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hlinkClick r:id="rId3" action="ppaction://hlinkfile"/>
              </a:rPr>
              <a:t>Technical-progress report M13 submitted the 05/02/21</a:t>
            </a:r>
            <a:endParaRPr lang="en-GB" sz="2000" dirty="0"/>
          </a:p>
        </p:txBody>
      </p:sp>
      <p:grpSp>
        <p:nvGrpSpPr>
          <p:cNvPr id="2" name="Gruppo 1"/>
          <p:cNvGrpSpPr/>
          <p:nvPr/>
        </p:nvGrpSpPr>
        <p:grpSpPr>
          <a:xfrm>
            <a:off x="202564" y="1330448"/>
            <a:ext cx="8738871" cy="2004287"/>
            <a:chOff x="0" y="2411296"/>
            <a:chExt cx="9198812" cy="2209311"/>
          </a:xfrm>
        </p:grpSpPr>
        <p:pic>
          <p:nvPicPr>
            <p:cNvPr id="6" name="Immagine 5">
              <a:extLst>
                <a:ext uri="{FF2B5EF4-FFF2-40B4-BE49-F238E27FC236}">
                  <a16:creationId xmlns="" xmlns:a16="http://schemas.microsoft.com/office/drawing/2014/main" id="{1E663ABA-9FB6-4D92-BC5A-B6C9DF553D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45457" r="14687" b="3089"/>
            <a:stretch/>
          </p:blipFill>
          <p:spPr>
            <a:xfrm>
              <a:off x="10349" y="3426084"/>
              <a:ext cx="8802783" cy="1194523"/>
            </a:xfrm>
            <a:prstGeom prst="rect">
              <a:avLst/>
            </a:prstGeom>
          </p:spPr>
        </p:pic>
        <p:pic>
          <p:nvPicPr>
            <p:cNvPr id="7" name="Immagine 6">
              <a:extLst>
                <a:ext uri="{FF2B5EF4-FFF2-40B4-BE49-F238E27FC236}">
                  <a16:creationId xmlns="" xmlns:a16="http://schemas.microsoft.com/office/drawing/2014/main" id="{B093BB1D-2CAE-4862-86D6-D440991446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6905" r="14428"/>
            <a:stretch/>
          </p:blipFill>
          <p:spPr>
            <a:xfrm>
              <a:off x="0" y="2811945"/>
              <a:ext cx="8813133" cy="631442"/>
            </a:xfrm>
            <a:prstGeom prst="rect">
              <a:avLst/>
            </a:prstGeom>
          </p:spPr>
        </p:pic>
        <p:pic>
          <p:nvPicPr>
            <p:cNvPr id="11" name="Immagine 10">
              <a:extLst>
                <a:ext uri="{FF2B5EF4-FFF2-40B4-BE49-F238E27FC236}">
                  <a16:creationId xmlns="" xmlns:a16="http://schemas.microsoft.com/office/drawing/2014/main" id="{B093BB1D-2CAE-4862-86D6-D440991446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83831"/>
            <a:stretch/>
          </p:blipFill>
          <p:spPr>
            <a:xfrm>
              <a:off x="54812" y="2411296"/>
              <a:ext cx="9144000" cy="4420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611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023 L -1.66667E-6 0.00023 C 0.00052 -0.00556 0.00104 -0.01204 0.00174 -0.01644 C 0.00209 -0.01806 0.00243 -0.01922 0.00278 -0.02084 C 0.00781 -0.05324 0.00399 -0.02917 0.0059 -0.04306 C 0.00625 -0.04514 0.00643 -0.04676 0.00677 -0.04884 C 0.00868 -0.06852 0.01059 -0.0882 0.0125 -0.10787 C 0.01285 -0.11134 0.01302 -0.11482 0.01337 -0.11829 C 0.01441 -0.12871 0.01563 -0.1382 0.01615 -0.14908 C 0.01875 -0.19283 0.01545 -0.13727 0.01754 -0.16528 C 0.0184 -0.17871 0.01927 -0.19213 0.01997 -0.20533 C 0.02084 -0.2382 0.01962 -0.19398 0.02118 -0.23033 C 0.02136 -0.23472 0.02136 -0.23912 0.02153 -0.24375 C 0.02153 -0.24838 0.02188 -0.25347 0.02205 -0.25834 C 0.02327 -0.29792 0.02222 -0.2794 0.02344 -0.29954 C 0.02379 -0.31505 0.02379 -0.3132 0.02413 -0.32639 C 0.02413 -0.32917 0.02413 -0.33218 0.02431 -0.33519 C 0.02465 -0.34051 0.025 -0.34584 0.02518 -0.35139 C 0.02552 -0.35417 0.02552 -0.35718 0.02587 -0.36019 C 0.02622 -0.36459 0.02691 -0.36898 0.02726 -0.37338 C 0.02743 -0.37523 0.02761 -0.37732 0.02778 -0.3794 C 0.0283 -0.38519 0.02847 -0.39144 0.02899 -0.39699 C 0.02969 -0.40417 0.03004 -0.40764 0.03073 -0.41621 C 0.03177 -0.4294 0.03073 -0.42107 0.03195 -0.4294 C 0.03299 -0.4463 0.03195 -0.43009 0.03368 -0.45 C 0.03386 -0.45162 0.03386 -0.45324 0.03386 -0.45463 C 0.03403 -0.45602 0.0342 -0.45741 0.03455 -0.45903 C 0.03542 -0.46459 0.03559 -0.46667 0.03681 -0.47084 C 0.03715 -0.47153 0.03733 -0.47176 0.03768 -0.47222 C 0.03889 -0.47685 0.0382 -0.475 0.04045 -0.475 L 0.03976 -0.475 L 0.03976 -0.47477 L 0.03976 -0.475 L 0.03768 -0.46343 " pathEditMode="relative" rAng="0" ptsTypes="AAAAAAAAAAAAAAAAAAAAAAAAAAAAAAAA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-2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66A29341-ED55-41FD-B28B-58FED745F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9C6C-1472-49E2-A08D-475DB4E3CBD3}" type="slidenum">
              <a:rPr lang="en-US" smtClean="0"/>
              <a:t>11</a:t>
            </a:fld>
            <a:endParaRPr lang="en-US" dirty="0"/>
          </a:p>
        </p:txBody>
      </p:sp>
      <p:grpSp>
        <p:nvGrpSpPr>
          <p:cNvPr id="7" name="Gruppo 6">
            <a:extLst>
              <a:ext uri="{FF2B5EF4-FFF2-40B4-BE49-F238E27FC236}">
                <a16:creationId xmlns="" xmlns:a16="http://schemas.microsoft.com/office/drawing/2014/main" id="{D30A347F-14E3-4E54-BA0B-15845E98C8D6}"/>
              </a:ext>
            </a:extLst>
          </p:cNvPr>
          <p:cNvGrpSpPr/>
          <p:nvPr/>
        </p:nvGrpSpPr>
        <p:grpSpPr>
          <a:xfrm>
            <a:off x="351693" y="1245987"/>
            <a:ext cx="8335106" cy="2708030"/>
            <a:chOff x="269631" y="789709"/>
            <a:chExt cx="8604738" cy="2785830"/>
          </a:xfrm>
        </p:grpSpPr>
        <p:pic>
          <p:nvPicPr>
            <p:cNvPr id="5" name="Immagine 4">
              <a:extLst>
                <a:ext uri="{FF2B5EF4-FFF2-40B4-BE49-F238E27FC236}">
                  <a16:creationId xmlns="" xmlns:a16="http://schemas.microsoft.com/office/drawing/2014/main" id="{96EB1FA0-31FB-4453-895D-C73ED580A4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9631" y="789709"/>
              <a:ext cx="8604738" cy="1976937"/>
            </a:xfrm>
            <a:prstGeom prst="rect">
              <a:avLst/>
            </a:prstGeom>
          </p:spPr>
        </p:pic>
        <p:pic>
          <p:nvPicPr>
            <p:cNvPr id="6" name="Immagine 5">
              <a:extLst>
                <a:ext uri="{FF2B5EF4-FFF2-40B4-BE49-F238E27FC236}">
                  <a16:creationId xmlns="" xmlns:a16="http://schemas.microsoft.com/office/drawing/2014/main" id="{AB1D7A39-4BAF-4E59-9537-3090DB5E00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9631" y="2848709"/>
              <a:ext cx="8604738" cy="726830"/>
            </a:xfrm>
            <a:prstGeom prst="rect">
              <a:avLst/>
            </a:prstGeom>
          </p:spPr>
        </p:pic>
      </p:grpSp>
      <p:sp>
        <p:nvSpPr>
          <p:cNvPr id="8" name="Titolo 1">
            <a:extLst>
              <a:ext uri="{FF2B5EF4-FFF2-40B4-BE49-F238E27FC236}">
                <a16:creationId xmlns="" xmlns:a16="http://schemas.microsoft.com/office/drawing/2014/main" id="{8C11A8F7-07FF-43EF-836A-A9DC7E3FA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9238"/>
            <a:ext cx="7886700" cy="539750"/>
          </a:xfrm>
        </p:spPr>
        <p:txBody>
          <a:bodyPr/>
          <a:lstStyle/>
          <a:p>
            <a:r>
              <a:rPr lang="en-GB" dirty="0"/>
              <a:t>WP8 - Project Management (UNITO)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74897E08-EEB8-47A1-ABEA-1A89C0C60A75}"/>
              </a:ext>
            </a:extLst>
          </p:cNvPr>
          <p:cNvSpPr/>
          <p:nvPr/>
        </p:nvSpPr>
        <p:spPr>
          <a:xfrm>
            <a:off x="628648" y="913828"/>
            <a:ext cx="8058151" cy="391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1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8.2: Administrative and financial management, M1-M48</a:t>
            </a:r>
            <a:endParaRPr lang="en-GB" sz="21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="" xmlns:a16="http://schemas.microsoft.com/office/drawing/2014/main" id="{EFCD0598-FC04-4FEB-8796-64C6CFB0EF46}"/>
              </a:ext>
            </a:extLst>
          </p:cNvPr>
          <p:cNvSpPr/>
          <p:nvPr/>
        </p:nvSpPr>
        <p:spPr>
          <a:xfrm>
            <a:off x="476823" y="4033788"/>
            <a:ext cx="47712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ea typeface="Times New Roman" panose="02020603050405020304" pitchFamily="18" charset="0"/>
              </a:rPr>
              <a:t>Propose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: Webinar on financial issues, use of timesheet template, deadlines etc. – Q/A</a:t>
            </a:r>
          </a:p>
          <a:p>
            <a:endParaRPr lang="en-US" sz="20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To be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organised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 in October/November, before the interim report in M25 with</a:t>
            </a:r>
          </a:p>
          <a:p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 pre-financing payment</a:t>
            </a:r>
            <a:endParaRPr lang="en-GB" sz="2000" dirty="0"/>
          </a:p>
        </p:txBody>
      </p:sp>
      <p:pic>
        <p:nvPicPr>
          <p:cNvPr id="12" name="Immagine 11">
            <a:extLst>
              <a:ext uri="{FF2B5EF4-FFF2-40B4-BE49-F238E27FC236}">
                <a16:creationId xmlns="" xmlns:a16="http://schemas.microsoft.com/office/drawing/2014/main" id="{021A6796-75EB-42BC-9B69-ADC118454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3244" y="3782394"/>
            <a:ext cx="2992958" cy="243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2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66A29341-ED55-41FD-B28B-58FED745F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9C6C-1472-49E2-A08D-475DB4E3CBD3}" type="slidenum">
              <a:rPr lang="en-US" smtClean="0"/>
              <a:t>12</a:t>
            </a:fld>
            <a:endParaRPr lang="en-US" dirty="0"/>
          </a:p>
        </p:txBody>
      </p:sp>
      <p:sp>
        <p:nvSpPr>
          <p:cNvPr id="8" name="Titolo 1">
            <a:extLst>
              <a:ext uri="{FF2B5EF4-FFF2-40B4-BE49-F238E27FC236}">
                <a16:creationId xmlns="" xmlns:a16="http://schemas.microsoft.com/office/drawing/2014/main" id="{8C11A8F7-07FF-43EF-836A-A9DC7E3FA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9238"/>
            <a:ext cx="7886700" cy="539750"/>
          </a:xfrm>
        </p:spPr>
        <p:txBody>
          <a:bodyPr/>
          <a:lstStyle/>
          <a:p>
            <a:r>
              <a:rPr lang="en-GB" dirty="0"/>
              <a:t>WP8 - Project Management (UNITO)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74897E08-EEB8-47A1-ABEA-1A89C0C60A75}"/>
              </a:ext>
            </a:extLst>
          </p:cNvPr>
          <p:cNvSpPr/>
          <p:nvPr/>
        </p:nvSpPr>
        <p:spPr>
          <a:xfrm>
            <a:off x="628648" y="913828"/>
            <a:ext cx="8058151" cy="391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1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8.3: Progress monitoring and risk management, M1-M48 </a:t>
            </a:r>
            <a:endParaRPr lang="en-GB" sz="21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ella 10">
            <a:extLst>
              <a:ext uri="{FF2B5EF4-FFF2-40B4-BE49-F238E27FC236}">
                <a16:creationId xmlns="" xmlns:a16="http://schemas.microsoft.com/office/drawing/2014/main" id="{16C61EA9-8F2E-412E-ACB9-E575D1F052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03001"/>
              </p:ext>
            </p:extLst>
          </p:nvPr>
        </p:nvGraphicFramePr>
        <p:xfrm>
          <a:off x="458667" y="1517297"/>
          <a:ext cx="7886700" cy="2382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8980">
                  <a:extLst>
                    <a:ext uri="{9D8B030D-6E8A-4147-A177-3AD203B41FA5}">
                      <a16:colId xmlns="" xmlns:a16="http://schemas.microsoft.com/office/drawing/2014/main" val="175171164"/>
                    </a:ext>
                  </a:extLst>
                </a:gridCol>
                <a:gridCol w="1172308">
                  <a:extLst>
                    <a:ext uri="{9D8B030D-6E8A-4147-A177-3AD203B41FA5}">
                      <a16:colId xmlns="" xmlns:a16="http://schemas.microsoft.com/office/drawing/2014/main" val="1828478469"/>
                    </a:ext>
                  </a:extLst>
                </a:gridCol>
                <a:gridCol w="2754923">
                  <a:extLst>
                    <a:ext uri="{9D8B030D-6E8A-4147-A177-3AD203B41FA5}">
                      <a16:colId xmlns="" xmlns:a16="http://schemas.microsoft.com/office/drawing/2014/main" val="4107877613"/>
                    </a:ext>
                  </a:extLst>
                </a:gridCol>
                <a:gridCol w="1270489">
                  <a:extLst>
                    <a:ext uri="{9D8B030D-6E8A-4147-A177-3AD203B41FA5}">
                      <a16:colId xmlns="" xmlns:a16="http://schemas.microsoft.com/office/drawing/2014/main" val="24379023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Meeting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Date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Place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Host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="" xmlns:a16="http://schemas.microsoft.com/office/drawing/2014/main" val="4368448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Kick-off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M1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Turin, Italy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UNITO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="" xmlns:a16="http://schemas.microsoft.com/office/drawing/2014/main" val="41972264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Management Meeting 1 (MM1)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M13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Vienna, Austria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ISEKI/LVA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="" xmlns:a16="http://schemas.microsoft.com/office/drawing/2014/main" val="30403920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MM2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M25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Paris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ANIA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="" xmlns:a16="http://schemas.microsoft.com/office/drawing/2014/main" val="5767054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MM3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M37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Wageningen, Netherlands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WUR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="" xmlns:a16="http://schemas.microsoft.com/office/drawing/2014/main" val="14597192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MM4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M45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FIAB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Spain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="" xmlns:a16="http://schemas.microsoft.com/office/drawing/2014/main" val="21071999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Final conference in Brussels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M48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FDE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Brussels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="" xmlns:a16="http://schemas.microsoft.com/office/drawing/2014/main" val="2854495233"/>
                  </a:ext>
                </a:extLst>
              </a:tr>
            </a:tbl>
          </a:graphicData>
        </a:graphic>
      </p:graphicFrame>
      <p:sp>
        <p:nvSpPr>
          <p:cNvPr id="13" name="Rettangolo 12">
            <a:extLst>
              <a:ext uri="{FF2B5EF4-FFF2-40B4-BE49-F238E27FC236}">
                <a16:creationId xmlns="" xmlns:a16="http://schemas.microsoft.com/office/drawing/2014/main" id="{1B64F5BB-A668-4D71-99A1-D97A20777510}"/>
              </a:ext>
            </a:extLst>
          </p:cNvPr>
          <p:cNvSpPr/>
          <p:nvPr/>
        </p:nvSpPr>
        <p:spPr>
          <a:xfrm>
            <a:off x="458667" y="4193165"/>
            <a:ext cx="81167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In addition, the HSC will meet also on </a:t>
            </a:r>
            <a:r>
              <a:rPr lang="en-US" b="1" dirty="0">
                <a:solidFill>
                  <a:srgbClr val="000000"/>
                </a:solidFill>
                <a:ea typeface="Times New Roman" panose="02020603050405020304" pitchFamily="18" charset="0"/>
              </a:rPr>
              <a:t>M6, M18, M31 and M42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, with only representatives of the WP leaders. Other partners are welcome to participate.</a:t>
            </a:r>
          </a:p>
          <a:p>
            <a:pPr>
              <a:spcAft>
                <a:spcPts val="0"/>
              </a:spcAft>
            </a:pPr>
            <a:endParaRPr lang="en-US" dirty="0"/>
          </a:p>
          <a:p>
            <a:pPr>
              <a:spcAft>
                <a:spcPts val="0"/>
              </a:spcAft>
            </a:pPr>
            <a:r>
              <a:rPr lang="en-US" dirty="0"/>
              <a:t>In addition, a </a:t>
            </a:r>
            <a:r>
              <a:rPr lang="en-US" b="1" dirty="0"/>
              <a:t>virtual conference call </a:t>
            </a:r>
            <a:r>
              <a:rPr lang="en-US" dirty="0"/>
              <a:t>will be </a:t>
            </a:r>
            <a:r>
              <a:rPr lang="en-US" dirty="0" err="1"/>
              <a:t>organised</a:t>
            </a:r>
            <a:r>
              <a:rPr lang="en-US" dirty="0"/>
              <a:t> every 2 months to closely monitor the evolution of tasks and deliverables of the project</a:t>
            </a:r>
            <a:endParaRPr lang="en-GB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41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0F70FCE-72E7-4F8A-886F-580A739EF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8749"/>
            <a:ext cx="7886700" cy="540960"/>
          </a:xfrm>
        </p:spPr>
        <p:txBody>
          <a:bodyPr/>
          <a:lstStyle/>
          <a:p>
            <a:r>
              <a:rPr lang="it-IT" dirty="0" err="1"/>
              <a:t>Next</a:t>
            </a:r>
            <a:r>
              <a:rPr lang="it-IT" dirty="0"/>
              <a:t> </a:t>
            </a:r>
            <a:r>
              <a:rPr lang="it-IT" dirty="0" err="1"/>
              <a:t>meetings</a:t>
            </a:r>
            <a:r>
              <a:rPr lang="it-IT" dirty="0"/>
              <a:t> - </a:t>
            </a:r>
            <a:r>
              <a:rPr lang="it-IT" dirty="0" err="1"/>
              <a:t>calendar</a:t>
            </a:r>
            <a:r>
              <a:rPr lang="it-IT" dirty="0"/>
              <a:t> </a:t>
            </a:r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70E07B37-ECD3-42D2-B77A-B5B49E3B3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9C6C-1472-49E2-A08D-475DB4E3CBD3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455778"/>
              </p:ext>
            </p:extLst>
          </p:nvPr>
        </p:nvGraphicFramePr>
        <p:xfrm>
          <a:off x="628650" y="789709"/>
          <a:ext cx="7266652" cy="53836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16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09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101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475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51203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5429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83134"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effectLst/>
                        </a:rPr>
                        <a:t>FIELDS MEETINGS 2021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122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 err="1">
                          <a:effectLst/>
                        </a:rPr>
                        <a:t>Day</a:t>
                      </a:r>
                      <a:endParaRPr lang="it-IT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hour start</a:t>
                      </a:r>
                      <a:endParaRPr lang="it-IT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hour End</a:t>
                      </a:r>
                      <a:endParaRPr lang="it-IT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 err="1">
                          <a:effectLst/>
                        </a:rPr>
                        <a:t>Who</a:t>
                      </a:r>
                      <a:endParaRPr lang="it-IT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u="none" strike="noStrike" dirty="0">
                          <a:effectLst/>
                        </a:rPr>
                        <a:t>Zoom link</a:t>
                      </a:r>
                      <a:endParaRPr lang="it-IT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u="none" strike="noStrike" dirty="0">
                          <a:effectLst/>
                        </a:rPr>
                        <a:t>Notes</a:t>
                      </a:r>
                      <a:endParaRPr lang="it-IT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0485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25/03/2021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14:30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15:30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HSC meeting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sng" strike="noStrike">
                          <a:effectLst/>
                          <a:hlinkClick r:id="rId2"/>
                        </a:rPr>
                        <a:t>https://us02web.zoom.us/j/82339687793</a:t>
                      </a:r>
                      <a:endParaRPr lang="it-IT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0485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31/03/2021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15:00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16:30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WP1/WP2  meeting 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sng" strike="noStrike">
                          <a:effectLst/>
                          <a:hlinkClick r:id="rId3"/>
                        </a:rPr>
                        <a:t>https://us02web.zoom.us/j/88456336354</a:t>
                      </a:r>
                      <a:endParaRPr lang="it-IT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0485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15/04/2021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14:30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15:30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Working meeting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0485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29/04/2021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14:30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15:30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Working meeting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0485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13/05/2021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14:30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15:30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Working meeting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0485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20/05/2021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14:30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15:30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HSC meeting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sng" strike="noStrike">
                          <a:effectLst/>
                          <a:hlinkClick r:id="rId2"/>
                        </a:rPr>
                        <a:t>https://us02web.zoom.us/j/82339687793</a:t>
                      </a:r>
                      <a:endParaRPr lang="it-IT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0485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27/05/2021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14:30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15:30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Working meeting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0485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10/06/2021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14:30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15:30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Working meeting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00485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24/06/2021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14:30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15:30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Working meeting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00485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08/07/2021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14:30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15:30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Working meeting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00485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22/07/2021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14:30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15:30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HSC meeting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sng" strike="noStrike">
                          <a:effectLst/>
                          <a:hlinkClick r:id="rId2"/>
                        </a:rPr>
                        <a:t>https://us02web.zoom.us/j/82339687793</a:t>
                      </a:r>
                      <a:endParaRPr lang="it-IT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00485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05/08/2021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14:30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15:30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Working meeting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00485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02/09/2021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14:30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15:30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Working meeting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00485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16/09/2021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14:30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15:30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Working meeting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00485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23/09/2021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14:30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15:30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HSC meeting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sng" strike="noStrike">
                          <a:effectLst/>
                          <a:hlinkClick r:id="rId2"/>
                        </a:rPr>
                        <a:t>https://us02web.zoom.us/j/82339687793</a:t>
                      </a:r>
                      <a:endParaRPr lang="it-IT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00485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30/09/2021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14:30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15:30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Working meeting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00485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14/10/2021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14:30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15:30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Working meeting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00485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28/10/2021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14:30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15:30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Working meeting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00485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11/11/2021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14:30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15:30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Working meeting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00485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18/11/2021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14:30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15:30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HSC meeting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sng" strike="noStrike">
                          <a:effectLst/>
                          <a:hlinkClick r:id="rId2"/>
                        </a:rPr>
                        <a:t>https://us02web.zoom.us/j/82339687793</a:t>
                      </a:r>
                      <a:endParaRPr lang="it-IT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00485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25/11/2021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14:30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15:30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Working meeting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200485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09/12/2021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14:30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15:30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Working meeting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200485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20/01/2022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14:30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15:30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HSC meeting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200485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17/03/2022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14:30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15:30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HSC meeting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sng" strike="noStrike">
                          <a:effectLst/>
                          <a:hlinkClick r:id="rId2"/>
                        </a:rPr>
                        <a:t>https://us02web.zoom.us/j/82339687793</a:t>
                      </a:r>
                      <a:endParaRPr lang="it-IT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13273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TBD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Working meeting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</a:tbl>
          </a:graphicData>
        </a:graphic>
      </p:graphicFrame>
      <p:pic>
        <p:nvPicPr>
          <p:cNvPr id="8" name="Picture 2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77" b="30325"/>
          <a:stretch/>
        </p:blipFill>
        <p:spPr bwMode="auto">
          <a:xfrm>
            <a:off x="7790593" y="5144796"/>
            <a:ext cx="1267798" cy="1119188"/>
          </a:xfrm>
          <a:prstGeom prst="rect">
            <a:avLst/>
          </a:prstGeom>
          <a:noFill/>
        </p:spPr>
      </p:pic>
      <p:pic>
        <p:nvPicPr>
          <p:cNvPr id="9" name="Picture 2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63"/>
          <a:stretch/>
        </p:blipFill>
        <p:spPr bwMode="auto">
          <a:xfrm>
            <a:off x="6995793" y="160429"/>
            <a:ext cx="1538288" cy="53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12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531A505D-0D92-489A-A26F-57D2DFB78D9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4" b="10777"/>
          <a:stretch/>
        </p:blipFill>
        <p:spPr bwMode="auto">
          <a:xfrm>
            <a:off x="462116" y="861019"/>
            <a:ext cx="2093970" cy="1978836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F8C50D5F-24D8-481C-B896-36567AC0C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9C6C-1472-49E2-A08D-475DB4E3CBD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Τίτλος 1">
            <a:extLst>
              <a:ext uri="{FF2B5EF4-FFF2-40B4-BE49-F238E27FC236}">
                <a16:creationId xmlns="" xmlns:a16="http://schemas.microsoft.com/office/drawing/2014/main" id="{517DE697-788F-4A7A-BD15-BBBB24D4DBC8}"/>
              </a:ext>
            </a:extLst>
          </p:cNvPr>
          <p:cNvSpPr txBox="1">
            <a:spLocks/>
          </p:cNvSpPr>
          <p:nvPr/>
        </p:nvSpPr>
        <p:spPr>
          <a:xfrm>
            <a:off x="2300447" y="2281830"/>
            <a:ext cx="6315076" cy="1224916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344F5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i="1" dirty="0"/>
              <a:t>Questions and comments?</a:t>
            </a:r>
            <a:endParaRPr lang="en-US" dirty="0"/>
          </a:p>
        </p:txBody>
      </p:sp>
      <p:sp>
        <p:nvSpPr>
          <p:cNvPr id="7" name="Τίτλος 1">
            <a:extLst>
              <a:ext uri="{FF2B5EF4-FFF2-40B4-BE49-F238E27FC236}">
                <a16:creationId xmlns="" xmlns:a16="http://schemas.microsoft.com/office/drawing/2014/main" id="{517DE697-788F-4A7A-BD15-BBBB24D4DBC8}"/>
              </a:ext>
            </a:extLst>
          </p:cNvPr>
          <p:cNvSpPr txBox="1">
            <a:spLocks/>
          </p:cNvSpPr>
          <p:nvPr/>
        </p:nvSpPr>
        <p:spPr>
          <a:xfrm>
            <a:off x="189104" y="4927557"/>
            <a:ext cx="5582431" cy="657166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344F5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i="1" dirty="0"/>
              <a:t>Conclusion and greetings</a:t>
            </a:r>
          </a:p>
        </p:txBody>
      </p:sp>
      <p:pic>
        <p:nvPicPr>
          <p:cNvPr id="9" name="Picture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63"/>
          <a:stretch/>
        </p:blipFill>
        <p:spPr bwMode="auto">
          <a:xfrm>
            <a:off x="6184490" y="4801635"/>
            <a:ext cx="2657175" cy="10777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091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30C786E-723E-468C-B36A-14899D4CA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147" y="228457"/>
            <a:ext cx="7886700" cy="584501"/>
          </a:xfrm>
        </p:spPr>
        <p:txBody>
          <a:bodyPr>
            <a:normAutofit/>
          </a:bodyPr>
          <a:lstStyle/>
          <a:p>
            <a:pPr algn="r"/>
            <a:r>
              <a:rPr lang="it-IT" sz="2800" i="1" dirty="0"/>
              <a:t>Thank </a:t>
            </a:r>
            <a:r>
              <a:rPr lang="it-IT" sz="2800" i="1" dirty="0" err="1"/>
              <a:t>you</a:t>
            </a:r>
            <a:r>
              <a:rPr lang="it-IT" sz="2800" i="1" dirty="0"/>
              <a:t> for </a:t>
            </a:r>
            <a:r>
              <a:rPr lang="it-IT" sz="2800" i="1" dirty="0" err="1"/>
              <a:t>your</a:t>
            </a:r>
            <a:r>
              <a:rPr lang="it-IT" sz="2800" i="1" dirty="0"/>
              <a:t> </a:t>
            </a:r>
            <a:r>
              <a:rPr lang="it-IT" sz="2800" i="1" dirty="0" err="1"/>
              <a:t>attention</a:t>
            </a:r>
            <a:r>
              <a:rPr lang="it-IT" sz="2800" i="1" dirty="0"/>
              <a:t>!</a:t>
            </a:r>
            <a:endParaRPr lang="en-GB" sz="2800" i="1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="" xmlns:a16="http://schemas.microsoft.com/office/drawing/2014/main" id="{590BAE0D-65AE-477A-8193-AD6EC1E7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9C6C-1472-49E2-A08D-475DB4E3CBD3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2149" name="Gruppo 2148">
            <a:extLst>
              <a:ext uri="{FF2B5EF4-FFF2-40B4-BE49-F238E27FC236}">
                <a16:creationId xmlns="" xmlns:a16="http://schemas.microsoft.com/office/drawing/2014/main" id="{6938B44A-796C-4CFD-94B0-2C4F5FE7FDF5}"/>
              </a:ext>
            </a:extLst>
          </p:cNvPr>
          <p:cNvGrpSpPr/>
          <p:nvPr/>
        </p:nvGrpSpPr>
        <p:grpSpPr>
          <a:xfrm>
            <a:off x="505807" y="1018561"/>
            <a:ext cx="8132385" cy="4247154"/>
            <a:chOff x="561976" y="1122198"/>
            <a:chExt cx="8132385" cy="4247154"/>
          </a:xfrm>
        </p:grpSpPr>
        <p:pic>
          <p:nvPicPr>
            <p:cNvPr id="155" name="Immagine 154">
              <a:extLst>
                <a:ext uri="{FF2B5EF4-FFF2-40B4-BE49-F238E27FC236}">
                  <a16:creationId xmlns="" xmlns:a16="http://schemas.microsoft.com/office/drawing/2014/main" id="{34EA405D-7F7D-4CE4-AC44-C236CD8B7B90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7590" y="2066517"/>
              <a:ext cx="1212821" cy="458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Immagine 155">
              <a:extLst>
                <a:ext uri="{FF2B5EF4-FFF2-40B4-BE49-F238E27FC236}">
                  <a16:creationId xmlns="" xmlns:a16="http://schemas.microsoft.com/office/drawing/2014/main" id="{8DD5F0B0-0484-48DF-B7A9-B9B46AFE482D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2416" y="2200275"/>
              <a:ext cx="1230333" cy="5053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Immagine 156">
              <a:extLst>
                <a:ext uri="{FF2B5EF4-FFF2-40B4-BE49-F238E27FC236}">
                  <a16:creationId xmlns="" xmlns:a16="http://schemas.microsoft.com/office/drawing/2014/main" id="{2B203592-19AA-42CA-A1BA-9F8B4644638F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61976" y="2000251"/>
              <a:ext cx="1327904" cy="39352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8" name="Immagine 157">
              <a:extLst>
                <a:ext uri="{FF2B5EF4-FFF2-40B4-BE49-F238E27FC236}">
                  <a16:creationId xmlns="" xmlns:a16="http://schemas.microsoft.com/office/drawing/2014/main" id="{07C8F74A-5B61-4244-AC15-10706D298CB1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3018" y="1122198"/>
              <a:ext cx="1043939" cy="4410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Immagine 158">
              <a:extLst>
                <a:ext uri="{FF2B5EF4-FFF2-40B4-BE49-F238E27FC236}">
                  <a16:creationId xmlns="" xmlns:a16="http://schemas.microsoft.com/office/drawing/2014/main" id="{54DED8C5-4414-4E48-8AEB-A0867ED7A178}"/>
                </a:ext>
              </a:extLst>
            </p:cNvPr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276350" y="1208500"/>
              <a:ext cx="1029789" cy="506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0" name="Immagine 159">
              <a:extLst>
                <a:ext uri="{FF2B5EF4-FFF2-40B4-BE49-F238E27FC236}">
                  <a16:creationId xmlns="" xmlns:a16="http://schemas.microsoft.com/office/drawing/2014/main" id="{67FB50D9-F194-4C29-81BE-838AE0A9FC08}"/>
                </a:ext>
              </a:extLst>
            </p:cNvPr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018636" y="1238046"/>
              <a:ext cx="836817" cy="38740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1" name="Immagine 160">
              <a:extLst>
                <a:ext uri="{FF2B5EF4-FFF2-40B4-BE49-F238E27FC236}">
                  <a16:creationId xmlns="" xmlns:a16="http://schemas.microsoft.com/office/drawing/2014/main" id="{0D94944F-48DD-4E80-A43F-2A1295C22B8C}"/>
                </a:ext>
              </a:extLst>
            </p:cNvPr>
            <p:cNvPicPr/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44" b="10777"/>
            <a:stretch/>
          </p:blipFill>
          <p:spPr bwMode="auto">
            <a:xfrm>
              <a:off x="3680341" y="2072855"/>
              <a:ext cx="1612671" cy="1524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2" name="Immagine 161">
              <a:extLst>
                <a:ext uri="{FF2B5EF4-FFF2-40B4-BE49-F238E27FC236}">
                  <a16:creationId xmlns="" xmlns:a16="http://schemas.microsoft.com/office/drawing/2014/main" id="{2404C417-368E-470C-9A2C-4E49374F7398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8137" y="1181271"/>
              <a:ext cx="815570" cy="3810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Immagine 162">
              <a:extLst>
                <a:ext uri="{FF2B5EF4-FFF2-40B4-BE49-F238E27FC236}">
                  <a16:creationId xmlns="" xmlns:a16="http://schemas.microsoft.com/office/drawing/2014/main" id="{20D1BF64-A832-40F0-A62A-EBC7EBC44709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069" y="1169372"/>
              <a:ext cx="1066717" cy="2938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Immagine 163">
              <a:extLst>
                <a:ext uri="{FF2B5EF4-FFF2-40B4-BE49-F238E27FC236}">
                  <a16:creationId xmlns="" xmlns:a16="http://schemas.microsoft.com/office/drawing/2014/main" id="{3E972B44-89D4-42F8-807F-698AAE4D15F3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7488" y="3781425"/>
              <a:ext cx="1161062" cy="3984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Immagine 164">
              <a:extLst>
                <a:ext uri="{FF2B5EF4-FFF2-40B4-BE49-F238E27FC236}">
                  <a16:creationId xmlns="" xmlns:a16="http://schemas.microsoft.com/office/drawing/2014/main" id="{D85BE486-DF54-4821-B308-F801734ACEA6}"/>
                </a:ext>
              </a:extLst>
            </p:cNvPr>
            <p:cNvPicPr/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815763" y="2809875"/>
              <a:ext cx="470862" cy="53371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6" name="Immagine 165">
              <a:extLst>
                <a:ext uri="{FF2B5EF4-FFF2-40B4-BE49-F238E27FC236}">
                  <a16:creationId xmlns="" xmlns:a16="http://schemas.microsoft.com/office/drawing/2014/main" id="{040B623A-5840-4891-8257-5CDE306CBD87}"/>
                </a:ext>
              </a:extLst>
            </p:cNvPr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5621" y="1762437"/>
              <a:ext cx="933218" cy="331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Immagine 166">
              <a:extLst>
                <a:ext uri="{FF2B5EF4-FFF2-40B4-BE49-F238E27FC236}">
                  <a16:creationId xmlns="" xmlns:a16="http://schemas.microsoft.com/office/drawing/2014/main" id="{8E6210E5-E849-4082-8E8B-2FB44B9F6AE1}"/>
                </a:ext>
              </a:extLst>
            </p:cNvPr>
            <p:cNvPicPr/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6545" y="2745885"/>
              <a:ext cx="540623" cy="4734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Immagine 167">
              <a:extLst>
                <a:ext uri="{FF2B5EF4-FFF2-40B4-BE49-F238E27FC236}">
                  <a16:creationId xmlns="" xmlns:a16="http://schemas.microsoft.com/office/drawing/2014/main" id="{3DE2C529-1C42-4F48-9D05-EB49E8D73A80}"/>
                </a:ext>
              </a:extLst>
            </p:cNvPr>
            <p:cNvPicPr/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294720" y="2107108"/>
              <a:ext cx="1399641" cy="39849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9" name="Immagine 168">
              <a:extLst>
                <a:ext uri="{FF2B5EF4-FFF2-40B4-BE49-F238E27FC236}">
                  <a16:creationId xmlns="" xmlns:a16="http://schemas.microsoft.com/office/drawing/2014/main" id="{B8E561EA-4662-49D6-A42A-9951162108C9}"/>
                </a:ext>
              </a:extLst>
            </p:cNvPr>
            <p:cNvPicPr/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715" y="2924175"/>
              <a:ext cx="669110" cy="5740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Immagine 169">
              <a:extLst>
                <a:ext uri="{FF2B5EF4-FFF2-40B4-BE49-F238E27FC236}">
                  <a16:creationId xmlns="" xmlns:a16="http://schemas.microsoft.com/office/drawing/2014/main" id="{8AE5AAAA-3266-4CD7-AA01-8EAA7EB5FF02}"/>
                </a:ext>
              </a:extLst>
            </p:cNvPr>
            <p:cNvPicPr/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416" y="3691053"/>
              <a:ext cx="689325" cy="5740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Immagine 170">
              <a:extLst>
                <a:ext uri="{FF2B5EF4-FFF2-40B4-BE49-F238E27FC236}">
                  <a16:creationId xmlns="" xmlns:a16="http://schemas.microsoft.com/office/drawing/2014/main" id="{388D9862-02F5-4341-A4A5-B603DFF1DEE3}"/>
                </a:ext>
              </a:extLst>
            </p:cNvPr>
            <p:cNvPicPr/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525"/>
            <a:stretch/>
          </p:blipFill>
          <p:spPr bwMode="auto">
            <a:xfrm>
              <a:off x="2026757" y="3552775"/>
              <a:ext cx="1158230" cy="40031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2" name="Immagine 171">
              <a:extLst>
                <a:ext uri="{FF2B5EF4-FFF2-40B4-BE49-F238E27FC236}">
                  <a16:creationId xmlns="" xmlns:a16="http://schemas.microsoft.com/office/drawing/2014/main" id="{D374DEEA-9D97-49A1-A352-D03136C75B70}"/>
                </a:ext>
              </a:extLst>
            </p:cNvPr>
            <p:cNvPicPr/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7319" y="4504514"/>
              <a:ext cx="613216" cy="6794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Immagine 172">
              <a:extLst>
                <a:ext uri="{FF2B5EF4-FFF2-40B4-BE49-F238E27FC236}">
                  <a16:creationId xmlns="" xmlns:a16="http://schemas.microsoft.com/office/drawing/2014/main" id="{F63ED7F2-F1EE-4802-A85B-A758D57978CE}"/>
                </a:ext>
              </a:extLst>
            </p:cNvPr>
            <p:cNvPicPr/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6649"/>
            <a:stretch/>
          </p:blipFill>
          <p:spPr bwMode="auto">
            <a:xfrm>
              <a:off x="4071416" y="3654518"/>
              <a:ext cx="1070610" cy="5334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4" name="Immagine 173">
              <a:extLst>
                <a:ext uri="{FF2B5EF4-FFF2-40B4-BE49-F238E27FC236}">
                  <a16:creationId xmlns="" xmlns:a16="http://schemas.microsoft.com/office/drawing/2014/main" id="{EB65C0F9-62FA-423A-A329-01F40076CECC}"/>
                </a:ext>
              </a:extLst>
            </p:cNvPr>
            <p:cNvPicPr/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03" t="11627" r="8292" b="7899"/>
            <a:stretch/>
          </p:blipFill>
          <p:spPr bwMode="auto">
            <a:xfrm>
              <a:off x="5592732" y="2995603"/>
              <a:ext cx="1013453" cy="57404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5" name="Immagine 174">
              <a:extLst>
                <a:ext uri="{FF2B5EF4-FFF2-40B4-BE49-F238E27FC236}">
                  <a16:creationId xmlns="" xmlns:a16="http://schemas.microsoft.com/office/drawing/2014/main" id="{6820BCA3-71D3-47C9-9109-3EC90BCE9EA8}"/>
                </a:ext>
              </a:extLst>
            </p:cNvPr>
            <p:cNvPicPr/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301" y="2717258"/>
              <a:ext cx="533100" cy="7303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Immagine 175">
              <a:extLst>
                <a:ext uri="{FF2B5EF4-FFF2-40B4-BE49-F238E27FC236}">
                  <a16:creationId xmlns="" xmlns:a16="http://schemas.microsoft.com/office/drawing/2014/main" id="{1C2F374F-A68E-4F67-A91B-C3622EC4343D}"/>
                </a:ext>
              </a:extLst>
            </p:cNvPr>
            <p:cNvPicPr/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8901" y="2828557"/>
              <a:ext cx="931545" cy="372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Immagine 176">
              <a:extLst>
                <a:ext uri="{FF2B5EF4-FFF2-40B4-BE49-F238E27FC236}">
                  <a16:creationId xmlns="" xmlns:a16="http://schemas.microsoft.com/office/drawing/2014/main" id="{1781EE73-C433-4285-9B2F-7C8815263BB3}"/>
                </a:ext>
              </a:extLst>
            </p:cNvPr>
            <p:cNvPicPr/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470" t="-14364" r="-8843" b="-26693"/>
            <a:stretch/>
          </p:blipFill>
          <p:spPr bwMode="auto">
            <a:xfrm>
              <a:off x="2008669" y="4543827"/>
              <a:ext cx="805136" cy="43751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8" name="Immagine 177">
              <a:extLst>
                <a:ext uri="{FF2B5EF4-FFF2-40B4-BE49-F238E27FC236}">
                  <a16:creationId xmlns="" xmlns:a16="http://schemas.microsoft.com/office/drawing/2014/main" id="{14966F3A-BBCA-4683-86AB-274848120A01}"/>
                </a:ext>
              </a:extLst>
            </p:cNvPr>
            <p:cNvPicPr/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407" y="4927735"/>
              <a:ext cx="908008" cy="354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Immagine 178">
              <a:extLst>
                <a:ext uri="{FF2B5EF4-FFF2-40B4-BE49-F238E27FC236}">
                  <a16:creationId xmlns="" xmlns:a16="http://schemas.microsoft.com/office/drawing/2014/main" id="{B7C33491-C9D0-4F7F-82B5-C8EA3BF5914B}"/>
                </a:ext>
              </a:extLst>
            </p:cNvPr>
            <p:cNvPicPr/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4987" y="4049809"/>
              <a:ext cx="581827" cy="3690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Immagine 179">
              <a:extLst>
                <a:ext uri="{FF2B5EF4-FFF2-40B4-BE49-F238E27FC236}">
                  <a16:creationId xmlns="" xmlns:a16="http://schemas.microsoft.com/office/drawing/2014/main" id="{699370E8-91AE-4D91-B524-913F3C8362B4}"/>
                </a:ext>
              </a:extLst>
            </p:cNvPr>
            <p:cNvPicPr/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55719" y="4115348"/>
              <a:ext cx="922752" cy="50538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1" name="Immagine 180">
              <a:extLst>
                <a:ext uri="{FF2B5EF4-FFF2-40B4-BE49-F238E27FC236}">
                  <a16:creationId xmlns="" xmlns:a16="http://schemas.microsoft.com/office/drawing/2014/main" id="{C9500430-FFFE-4FB9-A791-37E41B9A56F7}"/>
                </a:ext>
              </a:extLst>
            </p:cNvPr>
            <p:cNvPicPr/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27342"/>
            <a:stretch/>
          </p:blipFill>
          <p:spPr bwMode="auto">
            <a:xfrm>
              <a:off x="7008839" y="4518258"/>
              <a:ext cx="1229562" cy="36488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2" name="Immagine 181">
              <a:extLst>
                <a:ext uri="{FF2B5EF4-FFF2-40B4-BE49-F238E27FC236}">
                  <a16:creationId xmlns="" xmlns:a16="http://schemas.microsoft.com/office/drawing/2014/main" id="{07CE7946-D4C5-422A-8BD5-E38C41AA389E}"/>
                </a:ext>
              </a:extLst>
            </p:cNvPr>
            <p:cNvPicPr/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8071" y="4222198"/>
              <a:ext cx="589280" cy="6387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Immagine 182">
              <a:extLst>
                <a:ext uri="{FF2B5EF4-FFF2-40B4-BE49-F238E27FC236}">
                  <a16:creationId xmlns="" xmlns:a16="http://schemas.microsoft.com/office/drawing/2014/main" id="{31598A49-4639-41A2-955D-0725493C4878}"/>
                </a:ext>
              </a:extLst>
            </p:cNvPr>
            <p:cNvPicPr/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029456" y="4872678"/>
              <a:ext cx="1926525" cy="4966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Immagine 183">
              <a:extLst>
                <a:ext uri="{FF2B5EF4-FFF2-40B4-BE49-F238E27FC236}">
                  <a16:creationId xmlns="" xmlns:a16="http://schemas.microsoft.com/office/drawing/2014/main" id="{87D5F2A2-C19E-46F5-9C15-30DCE78C3596}"/>
                </a:ext>
              </a:extLst>
            </p:cNvPr>
            <p:cNvPicPr/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8778" y="1199484"/>
              <a:ext cx="680493" cy="6602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Immagine 184">
              <a:extLst>
                <a:ext uri="{FF2B5EF4-FFF2-40B4-BE49-F238E27FC236}">
                  <a16:creationId xmlns="" xmlns:a16="http://schemas.microsoft.com/office/drawing/2014/main" id="{508248BB-8DFF-4B1C-88E0-6A1843C9EA65}"/>
                </a:ext>
              </a:extLst>
            </p:cNvPr>
            <p:cNvPicPr/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6657" y="3765985"/>
              <a:ext cx="998693" cy="43068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" name="Υπότιτλος 3">
            <a:extLst>
              <a:ext uri="{FF2B5EF4-FFF2-40B4-BE49-F238E27FC236}">
                <a16:creationId xmlns="" xmlns:a16="http://schemas.microsoft.com/office/drawing/2014/main" id="{BB92FDD1-F979-400A-8020-4F497CB434D8}"/>
              </a:ext>
            </a:extLst>
          </p:cNvPr>
          <p:cNvSpPr txBox="1">
            <a:spLocks/>
          </p:cNvSpPr>
          <p:nvPr/>
        </p:nvSpPr>
        <p:spPr>
          <a:xfrm>
            <a:off x="283969" y="5471318"/>
            <a:ext cx="7886700" cy="807275"/>
          </a:xfrm>
        </p:spPr>
        <p:txBody>
          <a:bodyPr>
            <a:normAutofit/>
          </a:bodyPr>
          <a:lstStyle>
            <a:lvl1pPr marL="228600" indent="-22860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Francesca Sanna, FIELDS project manager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2E74B5"/>
                </a:solidFill>
              </a:rPr>
              <a:t>francesca.sanna@unito.it</a:t>
            </a:r>
          </a:p>
        </p:txBody>
      </p:sp>
    </p:spTree>
    <p:extLst>
      <p:ext uri="{BB962C8B-B14F-4D97-AF65-F5344CB8AC3E}">
        <p14:creationId xmlns:p14="http://schemas.microsoft.com/office/powerpoint/2010/main" val="410932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2AA9D48-DFDC-4409-B906-B578F97D2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WP8 - Project Management (UNITO)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7A23F0BE-E073-4D9D-84CD-AC2F23CEA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9C6C-1472-49E2-A08D-475DB4E3CBD3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Segnaposto contenuto 2">
            <a:extLst>
              <a:ext uri="{FF2B5EF4-FFF2-40B4-BE49-F238E27FC236}">
                <a16:creationId xmlns="" xmlns:a16="http://schemas.microsoft.com/office/drawing/2014/main" id="{903BDF1C-1CF6-4661-9D52-3F23FFC8D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61842"/>
            <a:ext cx="7886700" cy="3892938"/>
          </a:xfrm>
        </p:spPr>
        <p:txBody>
          <a:bodyPr/>
          <a:lstStyle/>
          <a:p>
            <a:pPr marL="1344613" indent="-1344613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Task 8.1: Decision making and internal communication, M1-M48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	D8.1: Consortium agreement (M1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Task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8.2: Administrative and financial management, M1-M48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	D8.2: Intranet (M1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it-IT" i="1" dirty="0"/>
          </a:p>
          <a:p>
            <a:pPr marL="0" indent="0">
              <a:buNone/>
            </a:pPr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Task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8.3: Progress monitoring and risk management, M1-M48 </a:t>
            </a:r>
            <a:endParaRPr lang="es-ES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it-IT" i="1" dirty="0">
                <a:solidFill>
                  <a:schemeClr val="accent1">
                    <a:lumMod val="50000"/>
                  </a:schemeClr>
                </a:solidFill>
              </a:rPr>
              <a:t>	D8.3: Progress reports M1, M13, M25, M37, M48</a:t>
            </a:r>
          </a:p>
          <a:p>
            <a:pPr marL="0" indent="0">
              <a:buNone/>
            </a:pPr>
            <a:endParaRPr lang="it-IT" i="1" dirty="0"/>
          </a:p>
          <a:p>
            <a:pPr marL="0" indent="0" algn="ctr">
              <a:buNone/>
            </a:pPr>
            <a:r>
              <a:rPr lang="it-IT" i="1" dirty="0"/>
              <a:t>Remigio </a:t>
            </a:r>
            <a:r>
              <a:rPr lang="it-IT" i="1" dirty="0" err="1"/>
              <a:t>Berruto</a:t>
            </a:r>
            <a:r>
              <a:rPr lang="it-IT" i="1" dirty="0"/>
              <a:t> /Francesca Sanna (UNITO)</a:t>
            </a:r>
          </a:p>
        </p:txBody>
      </p:sp>
    </p:spTree>
    <p:extLst>
      <p:ext uri="{BB962C8B-B14F-4D97-AF65-F5344CB8AC3E}">
        <p14:creationId xmlns:p14="http://schemas.microsoft.com/office/powerpoint/2010/main" val="286290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F479FFBB-F549-44D4-A433-A85DD810C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Activities</a:t>
            </a:r>
            <a:r>
              <a:rPr lang="it-IT" dirty="0"/>
              <a:t> and deliverable progress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51216566-BB7A-4775-96B0-E89827124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9C6C-1472-49E2-A08D-475DB4E3CBD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49D3936D-DDBE-4BA2-B800-83975F6F43A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0" y="1030014"/>
            <a:ext cx="9144000" cy="453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1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4062D52-402B-45A7-AECF-3FEFF25A9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WP8 - Project Management (UNITO)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4B5E7DFF-02AB-43AF-9003-89229DD0B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9C6C-1472-49E2-A08D-475DB4E3CBD3}" type="slidenum">
              <a:rPr lang="en-US" smtClean="0"/>
              <a:t>4</a:t>
            </a:fld>
            <a:endParaRPr lang="en-US" dirty="0"/>
          </a:p>
        </p:txBody>
      </p:sp>
      <p:sp>
        <p:nvSpPr>
          <p:cNvPr id="10" name="Rettangolo 9">
            <a:extLst>
              <a:ext uri="{FF2B5EF4-FFF2-40B4-BE49-F238E27FC236}">
                <a16:creationId xmlns="" xmlns:a16="http://schemas.microsoft.com/office/drawing/2014/main" id="{BFC84F1C-A033-437C-8BEE-EDB2DBB7CC31}"/>
              </a:ext>
            </a:extLst>
          </p:cNvPr>
          <p:cNvSpPr/>
          <p:nvPr/>
        </p:nvSpPr>
        <p:spPr>
          <a:xfrm>
            <a:off x="509158" y="1306979"/>
            <a:ext cx="81256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err="1"/>
              <a:t>Change</a:t>
            </a:r>
            <a:r>
              <a:rPr lang="it-IT" sz="2400" dirty="0"/>
              <a:t> of the Coordinator: </a:t>
            </a:r>
          </a:p>
          <a:p>
            <a:r>
              <a:rPr lang="it-IT" sz="2400" dirty="0"/>
              <a:t>	Remigio </a:t>
            </a:r>
            <a:r>
              <a:rPr lang="it-IT" sz="2400" dirty="0" err="1"/>
              <a:t>Berruto</a:t>
            </a:r>
            <a:r>
              <a:rPr lang="it-IT" sz="2400" dirty="0"/>
              <a:t> </a:t>
            </a:r>
            <a:r>
              <a:rPr lang="it-IT" sz="2400" dirty="0" err="1"/>
              <a:t>instead</a:t>
            </a:r>
            <a:r>
              <a:rPr lang="it-IT" sz="2400" dirty="0"/>
              <a:t> of Patrizia </a:t>
            </a:r>
            <a:r>
              <a:rPr lang="it-IT" sz="2400" dirty="0" err="1"/>
              <a:t>Busato</a:t>
            </a:r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r>
              <a:rPr lang="it-IT" sz="2400" b="1" dirty="0" err="1"/>
              <a:t>Amendment</a:t>
            </a:r>
            <a:r>
              <a:rPr lang="it-IT" sz="2400" dirty="0"/>
              <a:t>: New </a:t>
            </a:r>
            <a:r>
              <a:rPr lang="it-IT" sz="2400" dirty="0" err="1"/>
              <a:t>affiliated</a:t>
            </a:r>
            <a:r>
              <a:rPr lang="it-IT" sz="2400" dirty="0"/>
              <a:t> </a:t>
            </a:r>
            <a:r>
              <a:rPr lang="it-IT" sz="2400" dirty="0" err="1"/>
              <a:t>entity</a:t>
            </a:r>
            <a:r>
              <a:rPr lang="it-IT" sz="2400" dirty="0"/>
              <a:t>: </a:t>
            </a:r>
            <a:r>
              <a:rPr lang="es-ES" sz="2400" dirty="0"/>
              <a:t>Asociación Galega de Cooperativas Agroalimentarias – AGACA</a:t>
            </a:r>
          </a:p>
          <a:p>
            <a:endParaRPr lang="it-IT" sz="2400" dirty="0"/>
          </a:p>
          <a:p>
            <a:r>
              <a:rPr lang="it-IT" sz="2400" dirty="0" err="1"/>
              <a:t>Linked</a:t>
            </a:r>
            <a:r>
              <a:rPr lang="it-IT" sz="2400" dirty="0"/>
              <a:t> to </a:t>
            </a:r>
            <a:r>
              <a:rPr lang="pt-BR" sz="2400" dirty="0"/>
              <a:t>Cooperativas Agro-alimentarias </a:t>
            </a:r>
            <a:br>
              <a:rPr lang="pt-BR" sz="2400" dirty="0"/>
            </a:br>
            <a:r>
              <a:rPr lang="pt-BR" sz="2400" dirty="0"/>
              <a:t>	de España- </a:t>
            </a:r>
            <a:r>
              <a:rPr lang="it-IT" sz="2400" dirty="0"/>
              <a:t>SCOOP </a:t>
            </a:r>
          </a:p>
          <a:p>
            <a:endParaRPr lang="en-GB" sz="2400" dirty="0"/>
          </a:p>
        </p:txBody>
      </p:sp>
      <p:sp>
        <p:nvSpPr>
          <p:cNvPr id="18" name="Rettangolo 17">
            <a:extLst>
              <a:ext uri="{FF2B5EF4-FFF2-40B4-BE49-F238E27FC236}">
                <a16:creationId xmlns="" xmlns:a16="http://schemas.microsoft.com/office/drawing/2014/main" id="{BBB0B77B-0D86-4B7F-A355-2DF0D62EC960}"/>
              </a:ext>
            </a:extLst>
          </p:cNvPr>
          <p:cNvSpPr/>
          <p:nvPr/>
        </p:nvSpPr>
        <p:spPr>
          <a:xfrm>
            <a:off x="628650" y="766019"/>
            <a:ext cx="799786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8.1: Decision making and </a:t>
            </a:r>
            <a:r>
              <a:rPr lang="en-GB" sz="2000" b="1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communication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M1-M48</a:t>
            </a:r>
            <a:endParaRPr lang="en-GB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076" name="Picture 4" descr="AGACA – Red Transfronteriza Biomasa-A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43" b="27285"/>
          <a:stretch/>
        </p:blipFill>
        <p:spPr bwMode="auto">
          <a:xfrm>
            <a:off x="6027553" y="3248217"/>
            <a:ext cx="2211879" cy="88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911" y="4184206"/>
            <a:ext cx="2549966" cy="908425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83631" y="5370136"/>
            <a:ext cx="82317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ea typeface="Times New Roman" panose="02020603050405020304" pitchFamily="18" charset="0"/>
              </a:rPr>
              <a:t>Please note that an amendment only </a:t>
            </a:r>
            <a:r>
              <a:rPr lang="en-GB" sz="2000" b="1" dirty="0">
                <a:ea typeface="Times New Roman" panose="02020603050405020304" pitchFamily="18" charset="0"/>
              </a:rPr>
              <a:t>enters into force</a:t>
            </a:r>
            <a:r>
              <a:rPr lang="en-GB" sz="2000" dirty="0">
                <a:ea typeface="Times New Roman" panose="02020603050405020304" pitchFamily="18" charset="0"/>
              </a:rPr>
              <a:t> when the last party signs the letter confirming agreement with the request for amendment.</a:t>
            </a:r>
            <a:endParaRPr lang="it-IT" sz="20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85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4062D52-402B-45A7-AECF-3FEFF25A9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WP8 - Project Management (UNITO)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4B5E7DFF-02AB-43AF-9003-89229DD0B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9C6C-1472-49E2-A08D-475DB4E3CBD3}" type="slidenum">
              <a:rPr lang="en-US" smtClean="0"/>
              <a:t>5</a:t>
            </a:fld>
            <a:endParaRPr lang="en-US" dirty="0"/>
          </a:p>
        </p:txBody>
      </p:sp>
      <p:sp>
        <p:nvSpPr>
          <p:cNvPr id="18" name="Rettangolo 17">
            <a:extLst>
              <a:ext uri="{FF2B5EF4-FFF2-40B4-BE49-F238E27FC236}">
                <a16:creationId xmlns="" xmlns:a16="http://schemas.microsoft.com/office/drawing/2014/main" id="{BBB0B77B-0D86-4B7F-A355-2DF0D62EC960}"/>
              </a:ext>
            </a:extLst>
          </p:cNvPr>
          <p:cNvSpPr/>
          <p:nvPr/>
        </p:nvSpPr>
        <p:spPr>
          <a:xfrm>
            <a:off x="628650" y="766019"/>
            <a:ext cx="799786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8.1: Decision making and </a:t>
            </a:r>
            <a:r>
              <a:rPr lang="en-GB" sz="2000" b="1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communication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M1-M48</a:t>
            </a:r>
            <a:endParaRPr lang="en-GB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14" y="1502252"/>
            <a:ext cx="1750809" cy="1758625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463114" y="5220153"/>
            <a:ext cx="82488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err="1"/>
              <a:t>Discord</a:t>
            </a:r>
            <a:r>
              <a:rPr lang="it-IT" sz="2000" dirty="0"/>
              <a:t>: </a:t>
            </a:r>
            <a:r>
              <a:rPr lang="it-IT" sz="2000" u="sng" dirty="0"/>
              <a:t>email </a:t>
            </a:r>
            <a:r>
              <a:rPr lang="it-IT" sz="2000" u="sng" dirty="0" err="1"/>
              <a:t>address</a:t>
            </a:r>
            <a:r>
              <a:rPr lang="it-IT" sz="2000" u="sng" dirty="0"/>
              <a:t> </a:t>
            </a:r>
            <a:r>
              <a:rPr lang="it-IT" sz="2000" dirty="0"/>
              <a:t>(</a:t>
            </a:r>
            <a:r>
              <a:rPr lang="it-IT" sz="2000" dirty="0" err="1"/>
              <a:t>textual</a:t>
            </a:r>
            <a:r>
              <a:rPr lang="it-IT" sz="2000" dirty="0"/>
              <a:t> and </a:t>
            </a:r>
            <a:r>
              <a:rPr lang="it-IT" sz="2000" dirty="0" err="1"/>
              <a:t>vocal</a:t>
            </a:r>
            <a:r>
              <a:rPr lang="it-IT" sz="2000" dirty="0"/>
              <a:t> </a:t>
            </a:r>
            <a:r>
              <a:rPr lang="it-IT" sz="2000" dirty="0" err="1"/>
              <a:t>channels</a:t>
            </a:r>
            <a:r>
              <a:rPr lang="it-IT" sz="2000" dirty="0"/>
              <a:t> (i.e. for </a:t>
            </a:r>
            <a:r>
              <a:rPr lang="it-IT" sz="2000" dirty="0" err="1"/>
              <a:t>WPs</a:t>
            </a:r>
            <a:r>
              <a:rPr lang="it-IT" sz="2000" dirty="0"/>
              <a:t>, for HSC, etc.) </a:t>
            </a:r>
          </a:p>
          <a:p>
            <a:r>
              <a:rPr lang="it-IT" sz="2000" dirty="0" err="1"/>
              <a:t>Whatsapp</a:t>
            </a:r>
            <a:r>
              <a:rPr lang="it-IT" sz="2000" dirty="0"/>
              <a:t>: </a:t>
            </a:r>
            <a:r>
              <a:rPr lang="it-IT" sz="2000" u="sng" dirty="0"/>
              <a:t>mobile </a:t>
            </a:r>
            <a:r>
              <a:rPr lang="it-IT" sz="2000" u="sng" dirty="0" err="1"/>
              <a:t>number</a:t>
            </a:r>
            <a:r>
              <a:rPr lang="it-IT" sz="2000" dirty="0"/>
              <a:t> (</a:t>
            </a:r>
            <a:r>
              <a:rPr lang="it-IT" sz="2000" dirty="0" err="1"/>
              <a:t>textual</a:t>
            </a:r>
            <a:r>
              <a:rPr lang="it-IT" sz="2000" dirty="0"/>
              <a:t> and </a:t>
            </a:r>
            <a:r>
              <a:rPr lang="it-IT" sz="2000" dirty="0" err="1"/>
              <a:t>vocal</a:t>
            </a:r>
            <a:r>
              <a:rPr lang="it-IT" sz="2000" dirty="0"/>
              <a:t> </a:t>
            </a:r>
            <a:r>
              <a:rPr lang="it-IT" sz="2000" dirty="0" err="1"/>
              <a:t>groups</a:t>
            </a:r>
            <a:r>
              <a:rPr lang="it-IT" sz="2000" dirty="0"/>
              <a:t>)</a:t>
            </a:r>
          </a:p>
        </p:txBody>
      </p:sp>
      <p:grpSp>
        <p:nvGrpSpPr>
          <p:cNvPr id="17" name="Gruppo 16"/>
          <p:cNvGrpSpPr/>
          <p:nvPr/>
        </p:nvGrpSpPr>
        <p:grpSpPr>
          <a:xfrm>
            <a:off x="2718693" y="1526538"/>
            <a:ext cx="5993302" cy="3319249"/>
            <a:chOff x="2804252" y="1355953"/>
            <a:chExt cx="5993302" cy="3319249"/>
          </a:xfrm>
        </p:grpSpPr>
        <p:pic>
          <p:nvPicPr>
            <p:cNvPr id="8" name="Immagine 7"/>
            <p:cNvPicPr>
              <a:picLocks noChangeAspect="1"/>
            </p:cNvPicPr>
            <p:nvPr/>
          </p:nvPicPr>
          <p:blipFill rotWithShape="1">
            <a:blip r:embed="rId3"/>
            <a:srcRect r="2521" b="4301"/>
            <a:stretch/>
          </p:blipFill>
          <p:spPr>
            <a:xfrm>
              <a:off x="2804252" y="1355953"/>
              <a:ext cx="5993302" cy="3319249"/>
            </a:xfrm>
            <a:prstGeom prst="rect">
              <a:avLst/>
            </a:prstGeom>
          </p:spPr>
        </p:pic>
        <p:pic>
          <p:nvPicPr>
            <p:cNvPr id="3" name="Immagine 2"/>
            <p:cNvPicPr>
              <a:picLocks noChangeAspect="1"/>
            </p:cNvPicPr>
            <p:nvPr/>
          </p:nvPicPr>
          <p:blipFill rotWithShape="1">
            <a:blip r:embed="rId4"/>
            <a:srcRect l="29994" t="12518" r="30001" b="11868"/>
            <a:stretch/>
          </p:blipFill>
          <p:spPr>
            <a:xfrm>
              <a:off x="5035115" y="2438205"/>
              <a:ext cx="1314314" cy="1304174"/>
            </a:xfrm>
            <a:prstGeom prst="rect">
              <a:avLst/>
            </a:prstGeom>
          </p:spPr>
        </p:pic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79399" y="1480803"/>
              <a:ext cx="1679932" cy="4553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121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4062D52-402B-45A7-AECF-3FEFF25A9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WP8 - Project Management (UNITO)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4B5E7DFF-02AB-43AF-9003-89229DD0B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9C6C-1472-49E2-A08D-475DB4E3CBD3}" type="slidenum">
              <a:rPr lang="en-US" smtClean="0"/>
              <a:t>6</a:t>
            </a:fld>
            <a:endParaRPr lang="en-US" dirty="0"/>
          </a:p>
        </p:txBody>
      </p:sp>
      <p:sp>
        <p:nvSpPr>
          <p:cNvPr id="10" name="Rettangolo 9">
            <a:extLst>
              <a:ext uri="{FF2B5EF4-FFF2-40B4-BE49-F238E27FC236}">
                <a16:creationId xmlns="" xmlns:a16="http://schemas.microsoft.com/office/drawing/2014/main" id="{BFC84F1C-A033-437C-8BEE-EDB2DBB7CC31}"/>
              </a:ext>
            </a:extLst>
          </p:cNvPr>
          <p:cNvSpPr/>
          <p:nvPr/>
        </p:nvSpPr>
        <p:spPr>
          <a:xfrm>
            <a:off x="3480883" y="5635403"/>
            <a:ext cx="5301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err="1"/>
              <a:t>All</a:t>
            </a:r>
            <a:r>
              <a:rPr lang="it-IT" sz="2400" dirty="0"/>
              <a:t> </a:t>
            </a:r>
            <a:r>
              <a:rPr lang="it-IT" sz="2400" dirty="0" err="1"/>
              <a:t>signed</a:t>
            </a:r>
            <a:r>
              <a:rPr lang="it-IT" sz="2400" dirty="0"/>
              <a:t> pages </a:t>
            </a:r>
            <a:r>
              <a:rPr lang="it-IT" sz="2400" dirty="0" err="1"/>
              <a:t>received</a:t>
            </a:r>
            <a:r>
              <a:rPr lang="it-IT" sz="2400" dirty="0"/>
              <a:t> and </a:t>
            </a:r>
            <a:r>
              <a:rPr lang="it-IT" sz="2400" dirty="0" err="1"/>
              <a:t>submitted</a:t>
            </a:r>
            <a:r>
              <a:rPr lang="it-IT" sz="2400" dirty="0"/>
              <a:t>  </a:t>
            </a:r>
            <a:endParaRPr lang="en-GB" sz="2400" dirty="0"/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1D982E83-7DD7-4F66-82FD-90A35C3686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24"/>
          <a:stretch/>
        </p:blipFill>
        <p:spPr>
          <a:xfrm>
            <a:off x="5202136" y="974113"/>
            <a:ext cx="3661638" cy="445726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11963F24-97EB-4452-B022-17314724F0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532" r="7703"/>
          <a:stretch/>
        </p:blipFill>
        <p:spPr>
          <a:xfrm>
            <a:off x="721062" y="2507726"/>
            <a:ext cx="2213635" cy="1321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magine 11">
            <a:extLst>
              <a:ext uri="{FF2B5EF4-FFF2-40B4-BE49-F238E27FC236}">
                <a16:creationId xmlns="" xmlns:a16="http://schemas.microsoft.com/office/drawing/2014/main" id="{FBE7E169-796F-4A72-9FE8-B52FBAC4B3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566"/>
          <a:stretch/>
        </p:blipFill>
        <p:spPr>
          <a:xfrm>
            <a:off x="2340305" y="2857420"/>
            <a:ext cx="2091016" cy="1255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magine 12">
            <a:extLst>
              <a:ext uri="{FF2B5EF4-FFF2-40B4-BE49-F238E27FC236}">
                <a16:creationId xmlns="" xmlns:a16="http://schemas.microsoft.com/office/drawing/2014/main" id="{E0F69C28-1551-4EF0-AEF0-32D00183AA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28" y="3746143"/>
            <a:ext cx="2307432" cy="1140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magine 13">
            <a:extLst>
              <a:ext uri="{FF2B5EF4-FFF2-40B4-BE49-F238E27FC236}">
                <a16:creationId xmlns="" xmlns:a16="http://schemas.microsoft.com/office/drawing/2014/main" id="{C8A3CB77-F5BE-4194-971A-1722A50786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2941" y="4033283"/>
            <a:ext cx="2195884" cy="1231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magine 14">
            <a:extLst>
              <a:ext uri="{FF2B5EF4-FFF2-40B4-BE49-F238E27FC236}">
                <a16:creationId xmlns="" xmlns:a16="http://schemas.microsoft.com/office/drawing/2014/main" id="{A57AA4CE-6ECB-4803-9177-1125EDAC97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301" y="4717979"/>
            <a:ext cx="2305534" cy="1321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ttangolo 15">
            <a:extLst>
              <a:ext uri="{FF2B5EF4-FFF2-40B4-BE49-F238E27FC236}">
                <a16:creationId xmlns="" xmlns:a16="http://schemas.microsoft.com/office/drawing/2014/main" id="{D9C4813D-C9BC-4CA3-9611-2BDADF45F40B}"/>
              </a:ext>
            </a:extLst>
          </p:cNvPr>
          <p:cNvSpPr/>
          <p:nvPr/>
        </p:nvSpPr>
        <p:spPr>
          <a:xfrm>
            <a:off x="482428" y="1698444"/>
            <a:ext cx="4514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chemeClr val="accent1">
                    <a:lumMod val="50000"/>
                  </a:schemeClr>
                </a:solidFill>
              </a:rPr>
              <a:t>D8.1: Consortium agreement (M1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="" xmlns:a16="http://schemas.microsoft.com/office/drawing/2014/main" id="{BBB0B77B-0D86-4B7F-A355-2DF0D62EC960}"/>
              </a:ext>
            </a:extLst>
          </p:cNvPr>
          <p:cNvSpPr/>
          <p:nvPr/>
        </p:nvSpPr>
        <p:spPr>
          <a:xfrm>
            <a:off x="212071" y="828844"/>
            <a:ext cx="4899192" cy="770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8.1: Decision making and internal communication (UNITO), M1-M48</a:t>
            </a:r>
            <a:endParaRPr lang="en-GB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57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4062D52-402B-45A7-AECF-3FEFF25A9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WP8 - Project Management (UNITO)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4B5E7DFF-02AB-43AF-9003-89229DD0B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9C6C-1472-49E2-A08D-475DB4E3CBD3}" type="slidenum">
              <a:rPr lang="en-US" smtClean="0"/>
              <a:t>7</a:t>
            </a:fld>
            <a:endParaRPr lang="en-US" dirty="0"/>
          </a:p>
        </p:txBody>
      </p:sp>
      <p:sp>
        <p:nvSpPr>
          <p:cNvPr id="18" name="Rettangolo 17">
            <a:extLst>
              <a:ext uri="{FF2B5EF4-FFF2-40B4-BE49-F238E27FC236}">
                <a16:creationId xmlns="" xmlns:a16="http://schemas.microsoft.com/office/drawing/2014/main" id="{BBB0B77B-0D86-4B7F-A355-2DF0D62EC960}"/>
              </a:ext>
            </a:extLst>
          </p:cNvPr>
          <p:cNvSpPr/>
          <p:nvPr/>
        </p:nvSpPr>
        <p:spPr>
          <a:xfrm>
            <a:off x="628650" y="766019"/>
            <a:ext cx="7997865" cy="416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8.2: Administrative and financial management, M1-M48</a:t>
            </a:r>
          </a:p>
        </p:txBody>
      </p:sp>
      <p:grpSp>
        <p:nvGrpSpPr>
          <p:cNvPr id="14" name="Gruppo 13"/>
          <p:cNvGrpSpPr/>
          <p:nvPr/>
        </p:nvGrpSpPr>
        <p:grpSpPr>
          <a:xfrm>
            <a:off x="334733" y="1306979"/>
            <a:ext cx="8445474" cy="4499565"/>
            <a:chOff x="344565" y="1281803"/>
            <a:chExt cx="8281950" cy="4362421"/>
          </a:xfrm>
        </p:grpSpPr>
        <p:grpSp>
          <p:nvGrpSpPr>
            <p:cNvPr id="7" name="Gruppo 6"/>
            <p:cNvGrpSpPr/>
            <p:nvPr/>
          </p:nvGrpSpPr>
          <p:grpSpPr>
            <a:xfrm>
              <a:off x="352185" y="1281803"/>
              <a:ext cx="8274330" cy="3794464"/>
              <a:chOff x="167954" y="766019"/>
              <a:chExt cx="9276878" cy="4743530"/>
            </a:xfrm>
          </p:grpSpPr>
          <p:pic>
            <p:nvPicPr>
              <p:cNvPr id="6" name="Immagine 5"/>
              <p:cNvPicPr>
                <a:picLocks noChangeAspect="1"/>
              </p:cNvPicPr>
              <p:nvPr/>
            </p:nvPicPr>
            <p:blipFill rotWithShape="1">
              <a:blip r:embed="rId2"/>
              <a:srcRect t="41079" b="-1"/>
              <a:stretch/>
            </p:blipFill>
            <p:spPr>
              <a:xfrm>
                <a:off x="167954" y="1921559"/>
                <a:ext cx="9276876" cy="3587990"/>
              </a:xfrm>
              <a:prstGeom prst="rect">
                <a:avLst/>
              </a:prstGeom>
            </p:spPr>
          </p:pic>
          <p:pic>
            <p:nvPicPr>
              <p:cNvPr id="12" name="Immagine 11"/>
              <p:cNvPicPr>
                <a:picLocks noChangeAspect="1"/>
              </p:cNvPicPr>
              <p:nvPr/>
            </p:nvPicPr>
            <p:blipFill rotWithShape="1">
              <a:blip r:embed="rId2"/>
              <a:srcRect t="2706" b="78042"/>
              <a:stretch/>
            </p:blipFill>
            <p:spPr>
              <a:xfrm>
                <a:off x="167954" y="766019"/>
                <a:ext cx="9276878" cy="1172332"/>
              </a:xfrm>
              <a:prstGeom prst="rect">
                <a:avLst/>
              </a:prstGeom>
            </p:spPr>
          </p:pic>
        </p:grpSp>
        <p:pic>
          <p:nvPicPr>
            <p:cNvPr id="13" name="Immagin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4565" y="5076267"/>
              <a:ext cx="8227935" cy="567957"/>
            </a:xfrm>
            <a:prstGeom prst="rect">
              <a:avLst/>
            </a:prstGeom>
          </p:spPr>
        </p:pic>
      </p:grpSp>
      <p:sp>
        <p:nvSpPr>
          <p:cNvPr id="9" name="Rettangolo 8"/>
          <p:cNvSpPr/>
          <p:nvPr/>
        </p:nvSpPr>
        <p:spPr>
          <a:xfrm>
            <a:off x="2075751" y="3826848"/>
            <a:ext cx="6832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326400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http://www.erasmus-fields.eu/management/</a:t>
            </a:r>
            <a:endParaRPr lang="en-GB" sz="2400" b="1" dirty="0">
              <a:solidFill>
                <a:srgbClr val="326400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4627582" y="4990418"/>
            <a:ext cx="30037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chemeClr val="accent1">
                    <a:lumMod val="50000"/>
                  </a:schemeClr>
                </a:solidFill>
              </a:rPr>
              <a:t>D8.2: Intranet (M1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5503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48" y="1553973"/>
            <a:ext cx="8334703" cy="4266656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4608D2C-2D72-4DE9-B449-E3EF90223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Templates</a:t>
            </a:r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53C0F50B-BB83-42EE-B5B8-B7A024A2D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9C6C-1472-49E2-A08D-475DB4E3CBD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1" name="Ovale 10">
            <a:extLst>
              <a:ext uri="{FF2B5EF4-FFF2-40B4-BE49-F238E27FC236}">
                <a16:creationId xmlns="" xmlns:a16="http://schemas.microsoft.com/office/drawing/2014/main" id="{7047A29F-98B2-424E-9382-B6ECD4A650FE}"/>
              </a:ext>
            </a:extLst>
          </p:cNvPr>
          <p:cNvSpPr/>
          <p:nvPr/>
        </p:nvSpPr>
        <p:spPr>
          <a:xfrm>
            <a:off x="1652010" y="1963265"/>
            <a:ext cx="1784973" cy="69742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ttangolo 5">
            <a:extLst>
              <a:ext uri="{FF2B5EF4-FFF2-40B4-BE49-F238E27FC236}">
                <a16:creationId xmlns="" xmlns:a16="http://schemas.microsoft.com/office/drawing/2014/main" id="{BBB0B77B-0D86-4B7F-A355-2DF0D62EC960}"/>
              </a:ext>
            </a:extLst>
          </p:cNvPr>
          <p:cNvSpPr/>
          <p:nvPr/>
        </p:nvSpPr>
        <p:spPr>
          <a:xfrm>
            <a:off x="628650" y="766019"/>
            <a:ext cx="7997865" cy="416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8.2: Administrative and financial management, M1-M48</a:t>
            </a:r>
          </a:p>
        </p:txBody>
      </p:sp>
    </p:spTree>
    <p:extLst>
      <p:ext uri="{BB962C8B-B14F-4D97-AF65-F5344CB8AC3E}">
        <p14:creationId xmlns:p14="http://schemas.microsoft.com/office/powerpoint/2010/main" val="342004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66A29341-ED55-41FD-B28B-58FED745F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9C6C-1472-49E2-A08D-475DB4E3CBD3}" type="slidenum">
              <a:rPr lang="en-US" smtClean="0"/>
              <a:t>9</a:t>
            </a:fld>
            <a:endParaRPr lang="en-US" dirty="0"/>
          </a:p>
        </p:txBody>
      </p:sp>
      <p:sp>
        <p:nvSpPr>
          <p:cNvPr id="8" name="Titolo 1">
            <a:extLst>
              <a:ext uri="{FF2B5EF4-FFF2-40B4-BE49-F238E27FC236}">
                <a16:creationId xmlns="" xmlns:a16="http://schemas.microsoft.com/office/drawing/2014/main" id="{8C11A8F7-07FF-43EF-836A-A9DC7E3FA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9238"/>
            <a:ext cx="7886700" cy="539750"/>
          </a:xfrm>
        </p:spPr>
        <p:txBody>
          <a:bodyPr/>
          <a:lstStyle/>
          <a:p>
            <a:r>
              <a:rPr lang="en-GB" dirty="0"/>
              <a:t>WP8 - Project Management (UNITO)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="" xmlns:a16="http://schemas.microsoft.com/office/drawing/2014/main" id="{EFCD0598-FC04-4FEB-8796-64C6CFB0EF46}"/>
              </a:ext>
            </a:extLst>
          </p:cNvPr>
          <p:cNvSpPr/>
          <p:nvPr/>
        </p:nvSpPr>
        <p:spPr>
          <a:xfrm>
            <a:off x="225796" y="5853994"/>
            <a:ext cx="8525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Financial statement (</a:t>
            </a:r>
            <a:r>
              <a:rPr lang="en-US" sz="2000" u="sng" dirty="0">
                <a:solidFill>
                  <a:srgbClr val="000000"/>
                </a:solidFill>
                <a:ea typeface="Times New Roman" panose="02020603050405020304" pitchFamily="18" charset="0"/>
              </a:rPr>
              <a:t>without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 pre-financing payment) submitted the 05/02/21</a:t>
            </a:r>
            <a:endParaRPr lang="en-GB" sz="20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b="2097"/>
          <a:stretch/>
        </p:blipFill>
        <p:spPr>
          <a:xfrm>
            <a:off x="1073749" y="788987"/>
            <a:ext cx="6829461" cy="5063107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74897E08-EEB8-47A1-ABEA-1A89C0C60A75}"/>
              </a:ext>
            </a:extLst>
          </p:cNvPr>
          <p:cNvSpPr/>
          <p:nvPr/>
        </p:nvSpPr>
        <p:spPr>
          <a:xfrm>
            <a:off x="3715257" y="777227"/>
            <a:ext cx="4563505" cy="682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1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8.2: Administrative and financial management, M1-M48</a:t>
            </a:r>
            <a:endParaRPr lang="en-GB" sz="21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13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LLaboratE-ThemeNew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LLaboratE-ThemeNew" id="{AD441D31-B38D-4F89-B57E-CC0212D26925}" vid="{A4654D39-5463-4B11-90A2-3C333BBC5873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19181</TotalTime>
  <Words>633</Words>
  <Application>Microsoft Office PowerPoint</Application>
  <PresentationFormat>Presentazione su schermo (4:3)</PresentationFormat>
  <Paragraphs>228</Paragraphs>
  <Slides>15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1" baseType="lpstr">
      <vt:lpstr>Arial</vt:lpstr>
      <vt:lpstr>Bahnschrift Light Condensed</vt:lpstr>
      <vt:lpstr>Calibri</vt:lpstr>
      <vt:lpstr>Times New Roman</vt:lpstr>
      <vt:lpstr>Wingdings</vt:lpstr>
      <vt:lpstr>CoLLaboratE-ThemeNew</vt:lpstr>
      <vt:lpstr>FIELDS WP8 - Project Management </vt:lpstr>
      <vt:lpstr>WP8 - Project Management (UNITO)</vt:lpstr>
      <vt:lpstr>Activities and deliverable progress</vt:lpstr>
      <vt:lpstr>WP8 - Project Management (UNITO)</vt:lpstr>
      <vt:lpstr>WP8 - Project Management (UNITO)</vt:lpstr>
      <vt:lpstr>WP8 - Project Management (UNITO)</vt:lpstr>
      <vt:lpstr>WP8 - Project Management (UNITO)</vt:lpstr>
      <vt:lpstr>Templates</vt:lpstr>
      <vt:lpstr>WP8 - Project Management (UNITO)</vt:lpstr>
      <vt:lpstr>WP8 - Project Management (UNITO)</vt:lpstr>
      <vt:lpstr>WP8 - Project Management (UNITO)</vt:lpstr>
      <vt:lpstr>WP8 - Project Management (UNITO)</vt:lpstr>
      <vt:lpstr>Next meetings - calendar </vt:lpstr>
      <vt:lpstr>Presentazione standard di PowerPoint</vt:lpstr>
      <vt:lpstr>Thank you for your attention!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WP1 - Project Management</dc:title>
  <dc:creator>Fotis Dimeas</dc:creator>
  <cp:lastModifiedBy>Francesca </cp:lastModifiedBy>
  <cp:revision>188</cp:revision>
  <dcterms:created xsi:type="dcterms:W3CDTF">2018-10-15T13:11:22Z</dcterms:created>
  <dcterms:modified xsi:type="dcterms:W3CDTF">2021-03-18T11:55:57Z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0484126-3486-41a9-802e-7f1e2277276c_Enabled">
    <vt:lpwstr>True</vt:lpwstr>
  </property>
  <property fmtid="{D5CDD505-2E9C-101B-9397-08002B2CF9AE}" pid="3" name="MSIP_Label_d0484126-3486-41a9-802e-7f1e2277276c_SiteId">
    <vt:lpwstr>eec01f8e-737f-43e3-9ed5-f8a59913bd82</vt:lpwstr>
  </property>
  <property fmtid="{D5CDD505-2E9C-101B-9397-08002B2CF9AE}" pid="4" name="MSIP_Label_d0484126-3486-41a9-802e-7f1e2277276c_Owner">
    <vt:lpwstr>pal.johan.from@nmbu.no</vt:lpwstr>
  </property>
  <property fmtid="{D5CDD505-2E9C-101B-9397-08002B2CF9AE}" pid="5" name="MSIP_Label_d0484126-3486-41a9-802e-7f1e2277276c_SetDate">
    <vt:lpwstr>2020-01-11T12:05:33.3131731Z</vt:lpwstr>
  </property>
  <property fmtid="{D5CDD505-2E9C-101B-9397-08002B2CF9AE}" pid="6" name="MSIP_Label_d0484126-3486-41a9-802e-7f1e2277276c_Name">
    <vt:lpwstr>Internal</vt:lpwstr>
  </property>
  <property fmtid="{D5CDD505-2E9C-101B-9397-08002B2CF9AE}" pid="7" name="MSIP_Label_d0484126-3486-41a9-802e-7f1e2277276c_Application">
    <vt:lpwstr>Microsoft Azure Information Protection</vt:lpwstr>
  </property>
  <property fmtid="{D5CDD505-2E9C-101B-9397-08002B2CF9AE}" pid="8" name="MSIP_Label_d0484126-3486-41a9-802e-7f1e2277276c_ActionId">
    <vt:lpwstr>d4a85e94-51e7-46ba-8cf1-49bfd1a7a6de</vt:lpwstr>
  </property>
  <property fmtid="{D5CDD505-2E9C-101B-9397-08002B2CF9AE}" pid="9" name="MSIP_Label_d0484126-3486-41a9-802e-7f1e2277276c_Extended_MSFT_Method">
    <vt:lpwstr>Automatic</vt:lpwstr>
  </property>
  <property fmtid="{D5CDD505-2E9C-101B-9397-08002B2CF9AE}" pid="10" name="Sensitivity">
    <vt:lpwstr>Internal</vt:lpwstr>
  </property>
</Properties>
</file>