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94" r:id="rId3"/>
    <p:sldId id="347" r:id="rId4"/>
    <p:sldId id="346" r:id="rId5"/>
    <p:sldId id="353" r:id="rId6"/>
    <p:sldId id="324" r:id="rId7"/>
    <p:sldId id="332" r:id="rId8"/>
    <p:sldId id="337" r:id="rId9"/>
    <p:sldId id="328" r:id="rId10"/>
    <p:sldId id="351" r:id="rId11"/>
    <p:sldId id="311" r:id="rId12"/>
    <p:sldId id="325" r:id="rId13"/>
    <p:sldId id="28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EFB"/>
    <a:srgbClr val="2E74B5"/>
    <a:srgbClr val="2A8ECE"/>
    <a:srgbClr val="304A89"/>
    <a:srgbClr val="864033"/>
    <a:srgbClr val="2C8FCE"/>
    <a:srgbClr val="344F59"/>
    <a:srgbClr val="FFFFFF"/>
    <a:srgbClr val="F99645"/>
    <a:srgbClr val="F98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1" autoAdjust="0"/>
    <p:restoredTop sz="94613" autoAdjust="0"/>
  </p:normalViewPr>
  <p:slideViewPr>
    <p:cSldViewPr snapToGrid="0">
      <p:cViewPr varScale="1">
        <p:scale>
          <a:sx n="68" d="100"/>
          <a:sy n="68" d="100"/>
        </p:scale>
        <p:origin x="7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B23E-DEB0-4420-BC71-D8B3CD1A85A1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3957E-673A-4113-866E-902DC5EB048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7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9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109" y="2136070"/>
            <a:ext cx="10363200" cy="6996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000">
                <a:solidFill>
                  <a:srgbClr val="2E74B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5083" y="3184201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Imagen 63">
            <a:extLst>
              <a:ext uri="{FF2B5EF4-FFF2-40B4-BE49-F238E27FC236}">
                <a16:creationId xmlns:a16="http://schemas.microsoft.com/office/drawing/2014/main" id="{9640C764-0693-4692-88CD-79560008EF3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02258" y="182588"/>
            <a:ext cx="3367208" cy="1113691"/>
          </a:xfrm>
          <a:prstGeom prst="rect">
            <a:avLst/>
          </a:prstGeom>
          <a:noFill/>
        </p:spPr>
      </p:pic>
      <p:grpSp>
        <p:nvGrpSpPr>
          <p:cNvPr id="10" name="Gruppo 9">
            <a:extLst>
              <a:ext uri="{FF2B5EF4-FFF2-40B4-BE49-F238E27FC236}">
                <a16:creationId xmlns:a16="http://schemas.microsoft.com/office/drawing/2014/main" id="{02C40B21-B539-4F12-961A-C154654FD5BB}"/>
              </a:ext>
            </a:extLst>
          </p:cNvPr>
          <p:cNvGrpSpPr/>
          <p:nvPr userDrawn="1"/>
        </p:nvGrpSpPr>
        <p:grpSpPr>
          <a:xfrm>
            <a:off x="2" y="6236599"/>
            <a:ext cx="12191999" cy="635256"/>
            <a:chOff x="0" y="5126182"/>
            <a:chExt cx="12192000" cy="670976"/>
          </a:xfrm>
        </p:grpSpPr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6DF0E9FC-401C-4D00-B672-23319FEF56CC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D106D06E-DDDC-4659-ABF3-6D91D3E5A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36CC2890-2385-4EE6-BA34-9FF031F07B14}"/>
                </a:ext>
              </a:extLst>
            </p:cNvPr>
            <p:cNvSpPr/>
            <p:nvPr/>
          </p:nvSpPr>
          <p:spPr>
            <a:xfrm>
              <a:off x="1884219" y="5126182"/>
              <a:ext cx="10307781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06BE790D-D487-4934-961F-0F4A02FF4DBE}"/>
                </a:ext>
              </a:extLst>
            </p:cNvPr>
            <p:cNvSpPr txBox="1"/>
            <p:nvPr/>
          </p:nvSpPr>
          <p:spPr>
            <a:xfrm>
              <a:off x="1927239" y="5201603"/>
              <a:ext cx="10264760" cy="520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:a16="http://schemas.microsoft.com/office/drawing/2014/main" id="{4EB48FB0-2033-4B3F-99A1-2F7E07CD3E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322534" y="139393"/>
            <a:ext cx="2291712" cy="170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0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8749"/>
            <a:ext cx="10515600" cy="5409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E74B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1150"/>
            <a:ext cx="10515600" cy="5641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27724" y="6614616"/>
            <a:ext cx="27432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838200" y="702148"/>
            <a:ext cx="10515600" cy="0"/>
          </a:xfrm>
          <a:prstGeom prst="line">
            <a:avLst/>
          </a:prstGeom>
          <a:ln w="28575">
            <a:solidFill>
              <a:srgbClr val="2E74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21D46DD2-AB32-4FC0-B24C-6DE6102BB473}"/>
              </a:ext>
            </a:extLst>
          </p:cNvPr>
          <p:cNvGrpSpPr/>
          <p:nvPr userDrawn="1"/>
        </p:nvGrpSpPr>
        <p:grpSpPr>
          <a:xfrm>
            <a:off x="-1" y="6318703"/>
            <a:ext cx="11637820" cy="540960"/>
            <a:chOff x="0" y="5126182"/>
            <a:chExt cx="11819413" cy="670976"/>
          </a:xfrm>
        </p:grpSpPr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EB989505-A38D-465C-9787-FD2E06AB96BE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CA87E740-4759-49BC-AFFC-111A262D15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9B6C6BB8-11E9-4237-BBB1-74E8EDF69250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A8FE9357-9FAC-4BA8-AD06-F61E740EF8EB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635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>
                <a:solidFill>
                  <a:srgbClr val="2E74B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3652"/>
            <a:ext cx="1689101" cy="24383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66473"/>
            <a:ext cx="4114800" cy="2438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51772" y="6614160"/>
            <a:ext cx="27432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6CA81CF2-B7CD-4ED7-9B9F-3BCC1910A869}"/>
              </a:ext>
            </a:extLst>
          </p:cNvPr>
          <p:cNvGrpSpPr/>
          <p:nvPr userDrawn="1"/>
        </p:nvGrpSpPr>
        <p:grpSpPr>
          <a:xfrm>
            <a:off x="-1" y="6318703"/>
            <a:ext cx="11637820" cy="540960"/>
            <a:chOff x="0" y="5126182"/>
            <a:chExt cx="11819413" cy="670976"/>
          </a:xfrm>
        </p:grpSpPr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D93949EF-7AE7-4E65-AF3F-CD5ADF8F5515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9" name="Immagine 18">
              <a:extLst>
                <a:ext uri="{FF2B5EF4-FFF2-40B4-BE49-F238E27FC236}">
                  <a16:creationId xmlns:a16="http://schemas.microsoft.com/office/drawing/2014/main" id="{27FCC7BF-54AF-4798-A62E-C0F586B3B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55EBD42A-B62B-4763-8CF8-A29870C61F06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4B2581C8-E50F-4DC4-B7F1-39A5A4DDF722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58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351772" y="6614160"/>
            <a:ext cx="27432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7D6CA9C0-C26E-4AA0-9CFE-E3E66B516B81}"/>
              </a:ext>
            </a:extLst>
          </p:cNvPr>
          <p:cNvGrpSpPr/>
          <p:nvPr userDrawn="1"/>
        </p:nvGrpSpPr>
        <p:grpSpPr>
          <a:xfrm>
            <a:off x="-1" y="6318703"/>
            <a:ext cx="11637820" cy="540960"/>
            <a:chOff x="0" y="5126182"/>
            <a:chExt cx="11819413" cy="670976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A6AAFBF5-10B0-4415-8947-B9C726B17F2A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id="{0B47C1E8-81ED-4CAD-8B2D-AE119A273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53C32AD3-63DB-4347-A884-DD5358849423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4F4EC232-2EA9-4F6A-AFC7-84AED1593B84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15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51772" y="6614160"/>
            <a:ext cx="27432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1.jpeg"/><Relationship Id="rId18" Type="http://schemas.openxmlformats.org/officeDocument/2006/relationships/image" Target="../media/image26.png"/><Relationship Id="rId26" Type="http://schemas.openxmlformats.org/officeDocument/2006/relationships/image" Target="../media/image34.jpeg"/><Relationship Id="rId3" Type="http://schemas.openxmlformats.org/officeDocument/2006/relationships/image" Target="../media/image12.png"/><Relationship Id="rId21" Type="http://schemas.openxmlformats.org/officeDocument/2006/relationships/image" Target="../media/image29.png"/><Relationship Id="rId7" Type="http://schemas.openxmlformats.org/officeDocument/2006/relationships/image" Target="../media/image16.png"/><Relationship Id="rId12" Type="http://schemas.openxmlformats.org/officeDocument/2006/relationships/image" Target="../media/image20.tiff"/><Relationship Id="rId17" Type="http://schemas.openxmlformats.org/officeDocument/2006/relationships/image" Target="../media/image25.jpeg"/><Relationship Id="rId25" Type="http://schemas.openxmlformats.org/officeDocument/2006/relationships/image" Target="../media/image33.png"/><Relationship Id="rId33" Type="http://schemas.openxmlformats.org/officeDocument/2006/relationships/image" Target="../media/image41.jpeg"/><Relationship Id="rId2" Type="http://schemas.openxmlformats.org/officeDocument/2006/relationships/image" Target="../media/image5.png"/><Relationship Id="rId16" Type="http://schemas.openxmlformats.org/officeDocument/2006/relationships/image" Target="../media/image24.png"/><Relationship Id="rId20" Type="http://schemas.openxmlformats.org/officeDocument/2006/relationships/image" Target="../media/image28.jpeg"/><Relationship Id="rId29" Type="http://schemas.openxmlformats.org/officeDocument/2006/relationships/image" Target="../media/image37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jpeg"/><Relationship Id="rId11" Type="http://schemas.openxmlformats.org/officeDocument/2006/relationships/image" Target="../media/image19.jpeg"/><Relationship Id="rId24" Type="http://schemas.openxmlformats.org/officeDocument/2006/relationships/image" Target="../media/image32.png"/><Relationship Id="rId32" Type="http://schemas.openxmlformats.org/officeDocument/2006/relationships/image" Target="../media/image40.png"/><Relationship Id="rId5" Type="http://schemas.openxmlformats.org/officeDocument/2006/relationships/image" Target="../media/image14.png"/><Relationship Id="rId15" Type="http://schemas.openxmlformats.org/officeDocument/2006/relationships/image" Target="../media/image23.jpeg"/><Relationship Id="rId23" Type="http://schemas.openxmlformats.org/officeDocument/2006/relationships/image" Target="../media/image31.jpeg"/><Relationship Id="rId28" Type="http://schemas.openxmlformats.org/officeDocument/2006/relationships/image" Target="../media/image36.png"/><Relationship Id="rId10" Type="http://schemas.openxmlformats.org/officeDocument/2006/relationships/image" Target="../media/image18.png"/><Relationship Id="rId19" Type="http://schemas.openxmlformats.org/officeDocument/2006/relationships/image" Target="../media/image27.jpeg"/><Relationship Id="rId31" Type="http://schemas.openxmlformats.org/officeDocument/2006/relationships/image" Target="../media/image39.png"/><Relationship Id="rId4" Type="http://schemas.openxmlformats.org/officeDocument/2006/relationships/image" Target="../media/image13.png"/><Relationship Id="rId9" Type="http://schemas.openxmlformats.org/officeDocument/2006/relationships/image" Target="../media/image17.jpeg"/><Relationship Id="rId14" Type="http://schemas.openxmlformats.org/officeDocument/2006/relationships/image" Target="../media/image22.jpeg"/><Relationship Id="rId22" Type="http://schemas.openxmlformats.org/officeDocument/2006/relationships/image" Target="../media/image30.jpeg"/><Relationship Id="rId27" Type="http://schemas.openxmlformats.org/officeDocument/2006/relationships/image" Target="../media/image35.jpeg"/><Relationship Id="rId30" Type="http://schemas.openxmlformats.org/officeDocument/2006/relationships/image" Target="../media/image38.jpeg"/><Relationship Id="rId8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55649" y="2518199"/>
            <a:ext cx="8680704" cy="1268522"/>
          </a:xfrm>
        </p:spPr>
        <p:txBody>
          <a:bodyPr anchor="ctr" anchorCtr="0">
            <a:noAutofit/>
          </a:bodyPr>
          <a:lstStyle/>
          <a:p>
            <a:r>
              <a:rPr lang="en-US" dirty="0"/>
              <a:t>FIELDS project meeting</a:t>
            </a:r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2588342" y="3881035"/>
            <a:ext cx="6858000" cy="966378"/>
          </a:xfrm>
        </p:spPr>
        <p:txBody>
          <a:bodyPr>
            <a:normAutofit/>
          </a:bodyPr>
          <a:lstStyle/>
          <a:p>
            <a:r>
              <a:rPr lang="en-US" sz="2000" dirty="0"/>
              <a:t>Francesca Sanna, Project Manager</a:t>
            </a:r>
          </a:p>
          <a:p>
            <a:r>
              <a:rPr lang="en-US" sz="2000" dirty="0"/>
              <a:t>Remigio Berruto, Coordinator</a:t>
            </a:r>
          </a:p>
          <a:p>
            <a:endParaRPr lang="en-US" sz="2000" dirty="0"/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2667000" y="3397844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7" name="Υπότιτλος 2"/>
          <p:cNvSpPr txBox="1">
            <a:spLocks/>
          </p:cNvSpPr>
          <p:nvPr/>
        </p:nvSpPr>
        <p:spPr>
          <a:xfrm>
            <a:off x="2667000" y="5243867"/>
            <a:ext cx="6858000" cy="755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5</a:t>
            </a:r>
            <a:r>
              <a:rPr lang="en-US" sz="1800" b="1" baseline="30000" dirty="0"/>
              <a:t>th </a:t>
            </a:r>
            <a:r>
              <a:rPr lang="en-US" sz="1800" b="1" dirty="0"/>
              <a:t>Partnering Meeting – Paris, France</a:t>
            </a:r>
          </a:p>
          <a:p>
            <a:r>
              <a:rPr lang="en-US" sz="1800" dirty="0"/>
              <a:t>30-31 May 2022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583994EE-9A29-4A28-82BC-15B80EFFE759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2144" b="-69837"/>
          <a:stretch/>
        </p:blipFill>
        <p:spPr bwMode="auto">
          <a:xfrm>
            <a:off x="280384" y="97046"/>
            <a:ext cx="2386616" cy="197883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531A505D-0D92-489A-A26F-57D2DFB78D9A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" b="10777"/>
          <a:stretch/>
        </p:blipFill>
        <p:spPr bwMode="auto">
          <a:xfrm>
            <a:off x="5049015" y="469360"/>
            <a:ext cx="2093970" cy="1978836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00938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DD1A61-FFF1-4875-9861-E26A9F5C0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7989" y="227152"/>
            <a:ext cx="6318407" cy="4057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5th Project Meeting - Paris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EC9D7EC-C742-4014-9811-0566483A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A9DB368D-E10E-40AC-8863-3555AC3DCB5B}"/>
              </a:ext>
            </a:extLst>
          </p:cNvPr>
          <p:cNvSpPr/>
          <p:nvPr/>
        </p:nvSpPr>
        <p:spPr>
          <a:xfrm>
            <a:off x="3146498" y="1388519"/>
            <a:ext cx="4996450" cy="1091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en-GB" sz="3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Coffee break </a:t>
            </a:r>
          </a:p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en-GB" sz="21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you at 16:20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31A505D-0D92-489A-A26F-57D2DFB78D9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" b="10777"/>
          <a:stretch/>
        </p:blipFill>
        <p:spPr bwMode="auto">
          <a:xfrm>
            <a:off x="1403388" y="1207462"/>
            <a:ext cx="1743110" cy="1604205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263"/>
          <a:stretch/>
        </p:blipFill>
        <p:spPr bwMode="auto">
          <a:xfrm>
            <a:off x="8142948" y="1357004"/>
            <a:ext cx="2715288" cy="986662"/>
          </a:xfrm>
          <a:prstGeom prst="rect">
            <a:avLst/>
          </a:prstGeom>
          <a:noFill/>
        </p:spPr>
      </p:pic>
      <p:pic>
        <p:nvPicPr>
          <p:cNvPr id="1026" name="Picture 2" descr="26 Virtual Team Building Activity Ideas | Outback Team Building &amp; Train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98" y="2767330"/>
            <a:ext cx="4996450" cy="333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11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3BDF1C-1CF6-4661-9D52-3F23FFC8D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7957" y="1348490"/>
            <a:ext cx="8961120" cy="4391128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Task 4.1 Setup and running of Train-the-trainer pilot (AP)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	D4.1: Feedbacks from trainers (M41)</a:t>
            </a:r>
          </a:p>
          <a:p>
            <a:pPr marL="0" indent="0">
              <a:buNone/>
            </a:pPr>
            <a:endParaRPr lang="en-US" i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Task 4.2 Setup and running of Training pilot (AERES)</a:t>
            </a:r>
          </a:p>
          <a:p>
            <a:pPr marL="0" indent="0">
              <a:buNone/>
            </a:pPr>
            <a:r>
              <a:rPr lang="es-ES" i="1" dirty="0"/>
              <a:t>Marg Leijdens / Jan Gundelach 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	D4.2: Report and analysis of the training experimentation (M46)</a:t>
            </a:r>
          </a:p>
          <a:p>
            <a:pPr marL="0" indent="0">
              <a:buNone/>
            </a:pPr>
            <a:endParaRPr lang="es-ES" i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ES" b="1" i="1" dirty="0">
                <a:solidFill>
                  <a:schemeClr val="accent6">
                    <a:lumMod val="75000"/>
                  </a:schemeClr>
                </a:solidFill>
              </a:rPr>
              <a:t>Task </a:t>
            </a:r>
            <a:r>
              <a:rPr lang="en-GB" b="1" i="1" dirty="0">
                <a:solidFill>
                  <a:schemeClr val="accent6">
                    <a:lumMod val="75000"/>
                  </a:schemeClr>
                </a:solidFill>
              </a:rPr>
              <a:t>4.3: Map creation, update and use (UNITO), M4-M48</a:t>
            </a:r>
          </a:p>
          <a:p>
            <a:pPr marL="0" indent="0">
              <a:buNone/>
            </a:pPr>
            <a:r>
              <a:rPr lang="it-IT" i="1" dirty="0"/>
              <a:t>Francesca Sanna (UNITO)</a:t>
            </a:r>
          </a:p>
          <a:p>
            <a:pPr marL="0" indent="0">
              <a:buNone/>
            </a:pPr>
            <a:r>
              <a:rPr lang="en-GB" b="1" i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D4.3: Online public platform and map (M12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6E4C0E-A020-4D71-9D74-75F6D041A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D6416BF9-EF72-4CF6-BB56-1CE167682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49238"/>
            <a:ext cx="7886700" cy="539750"/>
          </a:xfrm>
        </p:spPr>
        <p:txBody>
          <a:bodyPr/>
          <a:lstStyle/>
          <a:p>
            <a:r>
              <a:rPr lang="en-GB" dirty="0"/>
              <a:t>WP4 – Implementation (AERES)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6188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DD1A61-FFF1-4875-9861-E26A9F5C0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0410" y="228429"/>
            <a:ext cx="8424543" cy="540960"/>
          </a:xfrm>
        </p:spPr>
        <p:txBody>
          <a:bodyPr/>
          <a:lstStyle/>
          <a:p>
            <a:r>
              <a:rPr lang="en-US" dirty="0"/>
              <a:t>Pact for Skills in Agri-food ecosystem </a:t>
            </a:r>
            <a:br>
              <a:rPr lang="en-US" dirty="0"/>
            </a:br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EC9D7EC-C742-4014-9811-0566483A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A9DB368D-E10E-40AC-8863-3555AC3DCB5B}"/>
              </a:ext>
            </a:extLst>
          </p:cNvPr>
          <p:cNvSpPr/>
          <p:nvPr/>
        </p:nvSpPr>
        <p:spPr>
          <a:xfrm>
            <a:off x="713055" y="2634493"/>
            <a:ext cx="10553017" cy="1939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Manuel Delgado,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Senior Policy Advisor, Employment &amp; Social Affairs -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COPA-COGECA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Jonas Lazaro-Mojica,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Manager Food Policy, Science and R&amp;D –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FDE  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Remigio Berruto, FIELDS Coordinator - UNITO 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Daniele Rossi, Chairman Copa-</a:t>
            </a:r>
            <a:r>
              <a:rPr lang="en-GB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Cogeca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 Research &amp; Innovation – CONFAGRICOLTURA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31A505D-0D92-489A-A26F-57D2DFB78D9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" b="10777"/>
          <a:stretch/>
        </p:blipFill>
        <p:spPr bwMode="auto">
          <a:xfrm>
            <a:off x="602371" y="4979963"/>
            <a:ext cx="1408039" cy="1110441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263"/>
          <a:stretch/>
        </p:blipFill>
        <p:spPr bwMode="auto">
          <a:xfrm>
            <a:off x="9128369" y="5303519"/>
            <a:ext cx="2543832" cy="905325"/>
          </a:xfrm>
          <a:prstGeom prst="rect">
            <a:avLst/>
          </a:prstGeom>
          <a:noFill/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C645DB8-2632-332E-8496-FB638D36D0AE}"/>
              </a:ext>
            </a:extLst>
          </p:cNvPr>
          <p:cNvSpPr txBox="1"/>
          <p:nvPr/>
        </p:nvSpPr>
        <p:spPr>
          <a:xfrm>
            <a:off x="1036612" y="1381785"/>
            <a:ext cx="9668902" cy="6104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2765" indent="-532765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Upskill and reskill people in the agri-food sector</a:t>
            </a:r>
            <a:endParaRPr lang="it-IT" sz="32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270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90BAE0D-65AE-477A-8193-AD6EC1E7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7" name="Υπότιτλος 3">
            <a:extLst>
              <a:ext uri="{FF2B5EF4-FFF2-40B4-BE49-F238E27FC236}">
                <a16:creationId xmlns:a16="http://schemas.microsoft.com/office/drawing/2014/main" id="{BB92FDD1-F979-400A-8020-4F497CB434D8}"/>
              </a:ext>
            </a:extLst>
          </p:cNvPr>
          <p:cNvSpPr txBox="1">
            <a:spLocks/>
          </p:cNvSpPr>
          <p:nvPr/>
        </p:nvSpPr>
        <p:spPr>
          <a:xfrm>
            <a:off x="537113" y="5485968"/>
            <a:ext cx="7886700" cy="807275"/>
          </a:xfrm>
        </p:spPr>
        <p:txBody>
          <a:bodyPr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Francesca Sanna, FIELDS project manager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2E74B5"/>
                </a:solidFill>
              </a:rPr>
              <a:t>francesca.sanna@unito.it</a:t>
            </a:r>
          </a:p>
        </p:txBody>
      </p:sp>
      <p:grpSp>
        <p:nvGrpSpPr>
          <p:cNvPr id="38" name="Gruppo 37">
            <a:extLst>
              <a:ext uri="{FF2B5EF4-FFF2-40B4-BE49-F238E27FC236}">
                <a16:creationId xmlns:a16="http://schemas.microsoft.com/office/drawing/2014/main" id="{F221D2EB-3ECE-5552-5BB5-25EE83EB3C0E}"/>
              </a:ext>
            </a:extLst>
          </p:cNvPr>
          <p:cNvGrpSpPr/>
          <p:nvPr/>
        </p:nvGrpSpPr>
        <p:grpSpPr>
          <a:xfrm>
            <a:off x="2294826" y="1176682"/>
            <a:ext cx="8009543" cy="4203922"/>
            <a:chOff x="505807" y="1175189"/>
            <a:chExt cx="8132385" cy="4247208"/>
          </a:xfrm>
        </p:grpSpPr>
        <p:grpSp>
          <p:nvGrpSpPr>
            <p:cNvPr id="39" name="Gruppo 38">
              <a:extLst>
                <a:ext uri="{FF2B5EF4-FFF2-40B4-BE49-F238E27FC236}">
                  <a16:creationId xmlns:a16="http://schemas.microsoft.com/office/drawing/2014/main" id="{4815D888-BB46-F637-495B-0AC96B5E8AE6}"/>
                </a:ext>
              </a:extLst>
            </p:cNvPr>
            <p:cNvGrpSpPr/>
            <p:nvPr/>
          </p:nvGrpSpPr>
          <p:grpSpPr>
            <a:xfrm>
              <a:off x="505807" y="1175189"/>
              <a:ext cx="8132385" cy="4247208"/>
              <a:chOff x="561976" y="1122198"/>
              <a:chExt cx="8132385" cy="4247208"/>
            </a:xfrm>
          </p:grpSpPr>
          <p:pic>
            <p:nvPicPr>
              <p:cNvPr id="41" name="Immagine 40">
                <a:extLst>
                  <a:ext uri="{FF2B5EF4-FFF2-40B4-BE49-F238E27FC236}">
                    <a16:creationId xmlns:a16="http://schemas.microsoft.com/office/drawing/2014/main" id="{4120D1E4-42CC-B97E-6C7E-FC2E1C53C773}"/>
                  </a:ext>
                </a:extLst>
              </p:cNvPr>
              <p:cNvPicPr/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57590" y="2066517"/>
                <a:ext cx="1212821" cy="45800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42" name="Immagine 41">
                <a:extLst>
                  <a:ext uri="{FF2B5EF4-FFF2-40B4-BE49-F238E27FC236}">
                    <a16:creationId xmlns:a16="http://schemas.microsoft.com/office/drawing/2014/main" id="{8DD1EFD2-D0B5-68D3-EE27-53ADA95B9C89}"/>
                  </a:ext>
                </a:extLst>
              </p:cNvPr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32416" y="2200275"/>
                <a:ext cx="1230333" cy="50538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43" name="Immagine 42">
                <a:extLst>
                  <a:ext uri="{FF2B5EF4-FFF2-40B4-BE49-F238E27FC236}">
                    <a16:creationId xmlns:a16="http://schemas.microsoft.com/office/drawing/2014/main" id="{F21EC739-BD71-845E-1899-7FFD17CD0000}"/>
                  </a:ext>
                </a:extLst>
              </p:cNvPr>
              <p:cNvPicPr/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561976" y="2000251"/>
                <a:ext cx="1327904" cy="393526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44" name="Immagine 43">
                <a:extLst>
                  <a:ext uri="{FF2B5EF4-FFF2-40B4-BE49-F238E27FC236}">
                    <a16:creationId xmlns:a16="http://schemas.microsoft.com/office/drawing/2014/main" id="{8FF80057-985F-B8D5-2FEB-C7F99CD20873}"/>
                  </a:ext>
                </a:extLst>
              </p:cNvPr>
              <p:cNvPicPr/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3018" y="1122198"/>
                <a:ext cx="1043939" cy="44102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45" name="Immagine 44">
                <a:extLst>
                  <a:ext uri="{FF2B5EF4-FFF2-40B4-BE49-F238E27FC236}">
                    <a16:creationId xmlns:a16="http://schemas.microsoft.com/office/drawing/2014/main" id="{AC1893E1-FAF4-0F72-306B-668AD52A1663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276350" y="1208500"/>
                <a:ext cx="1029789" cy="506000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46" name="Immagine 45">
                <a:extLst>
                  <a:ext uri="{FF2B5EF4-FFF2-40B4-BE49-F238E27FC236}">
                    <a16:creationId xmlns:a16="http://schemas.microsoft.com/office/drawing/2014/main" id="{1240ED02-7BA4-4DCE-F3CF-088F191D3427}"/>
                  </a:ext>
                </a:extLst>
              </p:cNvPr>
              <p:cNvPicPr/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5018636" y="1238046"/>
                <a:ext cx="836817" cy="387406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47" name="Immagine 46">
                <a:extLst>
                  <a:ext uri="{FF2B5EF4-FFF2-40B4-BE49-F238E27FC236}">
                    <a16:creationId xmlns:a16="http://schemas.microsoft.com/office/drawing/2014/main" id="{AAE8E528-ED46-EB8D-8E63-0A10544626B1}"/>
                  </a:ext>
                </a:extLst>
              </p:cNvPr>
              <p:cNvPicPr/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44" b="10777"/>
              <a:stretch/>
            </p:blipFill>
            <p:spPr bwMode="auto">
              <a:xfrm>
                <a:off x="3680341" y="2072855"/>
                <a:ext cx="1612671" cy="15240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190500" cap="rnd">
                <a:solidFill>
                  <a:srgbClr val="FFFFFF"/>
                </a:solidFill>
              </a:ln>
              <a:effectLst>
                <a:outerShdw blurRad="50000" algn="tl" rotWithShape="0">
                  <a:srgbClr val="000000">
                    <a:alpha val="41000"/>
                  </a:srgbClr>
                </a:outerShdw>
              </a:effectLst>
              <a:scene3d>
                <a:camera prst="orthographicFront"/>
                <a:lightRig rig="twoPt" dir="t">
                  <a:rot lat="0" lon="0" rev="7800000"/>
                </a:lightRig>
              </a:scene3d>
              <a:sp3d contourW="6350">
                <a:bevelT w="50800" h="16510"/>
                <a:contourClr>
                  <a:srgbClr val="C0C0C0"/>
                </a:contourClr>
              </a:sp3d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48" name="Immagine 47">
                <a:extLst>
                  <a:ext uri="{FF2B5EF4-FFF2-40B4-BE49-F238E27FC236}">
                    <a16:creationId xmlns:a16="http://schemas.microsoft.com/office/drawing/2014/main" id="{C506DC28-1B00-5D00-0579-EF586834D139}"/>
                  </a:ext>
                </a:extLst>
              </p:cNvPr>
              <p:cNvPicPr/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68137" y="1181271"/>
                <a:ext cx="815570" cy="38100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49" name="Immagine 48">
                <a:extLst>
                  <a:ext uri="{FF2B5EF4-FFF2-40B4-BE49-F238E27FC236}">
                    <a16:creationId xmlns:a16="http://schemas.microsoft.com/office/drawing/2014/main" id="{606FF9FA-A0D3-0A67-DEF0-9CB94D0C93A9}"/>
                  </a:ext>
                </a:extLst>
              </p:cNvPr>
              <p:cNvPicPr/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72069" y="1169372"/>
                <a:ext cx="1066717" cy="29380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0" name="Immagine 49">
                <a:extLst>
                  <a:ext uri="{FF2B5EF4-FFF2-40B4-BE49-F238E27FC236}">
                    <a16:creationId xmlns:a16="http://schemas.microsoft.com/office/drawing/2014/main" id="{37BE480F-F31E-DD88-37B5-B0D6F24D7C60}"/>
                  </a:ext>
                </a:extLst>
              </p:cNvPr>
              <p:cNvPicPr/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7488" y="3781425"/>
                <a:ext cx="1161062" cy="3984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1" name="Immagine 50">
                <a:extLst>
                  <a:ext uri="{FF2B5EF4-FFF2-40B4-BE49-F238E27FC236}">
                    <a16:creationId xmlns:a16="http://schemas.microsoft.com/office/drawing/2014/main" id="{43E86368-B0F8-1364-F1EF-7A3858D0FF24}"/>
                  </a:ext>
                </a:extLst>
              </p:cNvPr>
              <p:cNvPicPr/>
              <p:nvPr/>
            </p:nvPicPr>
            <p:blipFill rotWithShape="1"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6815763" y="2809875"/>
                <a:ext cx="470862" cy="533712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52" name="Immagine 51">
                <a:extLst>
                  <a:ext uri="{FF2B5EF4-FFF2-40B4-BE49-F238E27FC236}">
                    <a16:creationId xmlns:a16="http://schemas.microsoft.com/office/drawing/2014/main" id="{54417093-3779-EEDF-95FA-A0960D2EF050}"/>
                  </a:ext>
                </a:extLst>
              </p:cNvPr>
              <p:cNvPicPr/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75621" y="1762437"/>
                <a:ext cx="933218" cy="33195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3" name="Immagine 52">
                <a:extLst>
                  <a:ext uri="{FF2B5EF4-FFF2-40B4-BE49-F238E27FC236}">
                    <a16:creationId xmlns:a16="http://schemas.microsoft.com/office/drawing/2014/main" id="{EBDF5A8B-79FB-B9BD-13D9-726C6D381C28}"/>
                  </a:ext>
                </a:extLst>
              </p:cNvPr>
              <p:cNvPicPr/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66545" y="2745885"/>
                <a:ext cx="540623" cy="47346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4" name="Immagine 53">
                <a:extLst>
                  <a:ext uri="{FF2B5EF4-FFF2-40B4-BE49-F238E27FC236}">
                    <a16:creationId xmlns:a16="http://schemas.microsoft.com/office/drawing/2014/main" id="{7E8ECF4B-0A4C-C521-8479-D5E0E2D7A87C}"/>
                  </a:ext>
                </a:extLst>
              </p:cNvPr>
              <p:cNvPicPr/>
              <p:nvPr/>
            </p:nvPicPr>
            <p:blipFill rotWithShape="1"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7294720" y="2107108"/>
                <a:ext cx="1399641" cy="398494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55" name="Immagine 54">
                <a:extLst>
                  <a:ext uri="{FF2B5EF4-FFF2-40B4-BE49-F238E27FC236}">
                    <a16:creationId xmlns:a16="http://schemas.microsoft.com/office/drawing/2014/main" id="{B5406F8C-7951-72F3-0B6E-729503AB1C55}"/>
                  </a:ext>
                </a:extLst>
              </p:cNvPr>
              <p:cNvPicPr/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7715" y="2924175"/>
                <a:ext cx="669110" cy="57408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6" name="Immagine 55">
                <a:extLst>
                  <a:ext uri="{FF2B5EF4-FFF2-40B4-BE49-F238E27FC236}">
                    <a16:creationId xmlns:a16="http://schemas.microsoft.com/office/drawing/2014/main" id="{50DC482C-F43C-18B6-E3CE-922AE6AC04F1}"/>
                  </a:ext>
                </a:extLst>
              </p:cNvPr>
              <p:cNvPicPr/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5416" y="3691053"/>
                <a:ext cx="689325" cy="57408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7" name="Immagine 56">
                <a:extLst>
                  <a:ext uri="{FF2B5EF4-FFF2-40B4-BE49-F238E27FC236}">
                    <a16:creationId xmlns:a16="http://schemas.microsoft.com/office/drawing/2014/main" id="{88AB0D25-2D4C-A22C-753E-33053FE0F571}"/>
                  </a:ext>
                </a:extLst>
              </p:cNvPr>
              <p:cNvPicPr/>
              <p:nvPr/>
            </p:nvPicPr>
            <p:blipFill rotWithShape="1"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-525"/>
              <a:stretch/>
            </p:blipFill>
            <p:spPr bwMode="auto">
              <a:xfrm>
                <a:off x="2026757" y="3552775"/>
                <a:ext cx="1158230" cy="400319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58" name="Immagine 57">
                <a:extLst>
                  <a:ext uri="{FF2B5EF4-FFF2-40B4-BE49-F238E27FC236}">
                    <a16:creationId xmlns:a16="http://schemas.microsoft.com/office/drawing/2014/main" id="{B0E95194-CB39-7235-16E1-EBED5C14A292}"/>
                  </a:ext>
                </a:extLst>
              </p:cNvPr>
              <p:cNvPicPr/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71798" y="4349081"/>
                <a:ext cx="613216" cy="67946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9" name="Immagine 58">
                <a:extLst>
                  <a:ext uri="{FF2B5EF4-FFF2-40B4-BE49-F238E27FC236}">
                    <a16:creationId xmlns:a16="http://schemas.microsoft.com/office/drawing/2014/main" id="{5A05E933-D755-1230-EF58-A0A39D34E50B}"/>
                  </a:ext>
                </a:extLst>
              </p:cNvPr>
              <p:cNvPicPr/>
              <p:nvPr/>
            </p:nvPicPr>
            <p:blipFill rotWithShape="1"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-36649"/>
              <a:stretch/>
            </p:blipFill>
            <p:spPr bwMode="auto">
              <a:xfrm>
                <a:off x="4071416" y="3654518"/>
                <a:ext cx="1070610" cy="533400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60" name="Immagine 59">
                <a:extLst>
                  <a:ext uri="{FF2B5EF4-FFF2-40B4-BE49-F238E27FC236}">
                    <a16:creationId xmlns:a16="http://schemas.microsoft.com/office/drawing/2014/main" id="{93821DA4-8BFD-0A59-1320-5E31338CF3D3}"/>
                  </a:ext>
                </a:extLst>
              </p:cNvPr>
              <p:cNvPicPr/>
              <p:nvPr/>
            </p:nvPicPr>
            <p:blipFill rotWithShape="1"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303" t="11627" r="8292" b="7899"/>
              <a:stretch/>
            </p:blipFill>
            <p:spPr bwMode="auto">
              <a:xfrm>
                <a:off x="5592732" y="2995603"/>
                <a:ext cx="1013453" cy="574045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61" name="Immagine 60">
                <a:extLst>
                  <a:ext uri="{FF2B5EF4-FFF2-40B4-BE49-F238E27FC236}">
                    <a16:creationId xmlns:a16="http://schemas.microsoft.com/office/drawing/2014/main" id="{4F64C0AE-F27E-EA45-EF2A-1EED882D0FFC}"/>
                  </a:ext>
                </a:extLst>
              </p:cNvPr>
              <p:cNvPicPr/>
              <p:nvPr/>
            </p:nvPicPr>
            <p:blipFill>
              <a:blip r:embed="rId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34301" y="2717258"/>
                <a:ext cx="533100" cy="73039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2" name="Immagine 61">
                <a:extLst>
                  <a:ext uri="{FF2B5EF4-FFF2-40B4-BE49-F238E27FC236}">
                    <a16:creationId xmlns:a16="http://schemas.microsoft.com/office/drawing/2014/main" id="{A97334A1-69E4-820F-37A4-C2C35848FD6A}"/>
                  </a:ext>
                </a:extLst>
              </p:cNvPr>
              <p:cNvPicPr/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58901" y="2828557"/>
                <a:ext cx="931545" cy="37211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3" name="Immagine 62">
                <a:extLst>
                  <a:ext uri="{FF2B5EF4-FFF2-40B4-BE49-F238E27FC236}">
                    <a16:creationId xmlns:a16="http://schemas.microsoft.com/office/drawing/2014/main" id="{AA631BA6-2C42-4E5B-E512-456241F483DB}"/>
                  </a:ext>
                </a:extLst>
              </p:cNvPr>
              <p:cNvPicPr/>
              <p:nvPr/>
            </p:nvPicPr>
            <p:blipFill rotWithShape="1">
              <a:blip r:embed="rId2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6470" t="-14364" r="-8843" b="-26693"/>
              <a:stretch/>
            </p:blipFill>
            <p:spPr bwMode="auto">
              <a:xfrm>
                <a:off x="2008669" y="4543827"/>
                <a:ext cx="805136" cy="437516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64" name="Immagine 63">
                <a:extLst>
                  <a:ext uri="{FF2B5EF4-FFF2-40B4-BE49-F238E27FC236}">
                    <a16:creationId xmlns:a16="http://schemas.microsoft.com/office/drawing/2014/main" id="{6DAC5F27-ECD0-0ED8-1167-37E6EE5CD4B3}"/>
                  </a:ext>
                </a:extLst>
              </p:cNvPr>
              <p:cNvPicPr/>
              <p:nvPr/>
            </p:nvPicPr>
            <p:blipFill>
              <a:blip r:embed="rId2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16407" y="4927735"/>
                <a:ext cx="908008" cy="35446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5" name="Immagine 64">
                <a:extLst>
                  <a:ext uri="{FF2B5EF4-FFF2-40B4-BE49-F238E27FC236}">
                    <a16:creationId xmlns:a16="http://schemas.microsoft.com/office/drawing/2014/main" id="{66DECC30-A91C-7E03-08EA-FC4C23004038}"/>
                  </a:ext>
                </a:extLst>
              </p:cNvPr>
              <p:cNvPicPr/>
              <p:nvPr/>
            </p:nvPicPr>
            <p:blipFill>
              <a:blip r:embed="rId2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84987" y="4049809"/>
                <a:ext cx="581827" cy="36909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6" name="Immagine 65">
                <a:extLst>
                  <a:ext uri="{FF2B5EF4-FFF2-40B4-BE49-F238E27FC236}">
                    <a16:creationId xmlns:a16="http://schemas.microsoft.com/office/drawing/2014/main" id="{DA18A02E-D432-E7A9-CCB1-9571753351D0}"/>
                  </a:ext>
                </a:extLst>
              </p:cNvPr>
              <p:cNvPicPr/>
              <p:nvPr/>
            </p:nvPicPr>
            <p:blipFill rotWithShape="1">
              <a:blip r:embed="rId2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5255719" y="4115348"/>
                <a:ext cx="922752" cy="505387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67" name="Immagine 66">
                <a:extLst>
                  <a:ext uri="{FF2B5EF4-FFF2-40B4-BE49-F238E27FC236}">
                    <a16:creationId xmlns:a16="http://schemas.microsoft.com/office/drawing/2014/main" id="{D6E0CA5A-17FC-6703-C443-A7CE5F656581}"/>
                  </a:ext>
                </a:extLst>
              </p:cNvPr>
              <p:cNvPicPr/>
              <p:nvPr/>
            </p:nvPicPr>
            <p:blipFill rotWithShape="1">
              <a:blip r:embed="rId2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-27342"/>
              <a:stretch/>
            </p:blipFill>
            <p:spPr bwMode="auto">
              <a:xfrm>
                <a:off x="7090030" y="4365471"/>
                <a:ext cx="1229562" cy="364888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68" name="Immagine 67">
                <a:extLst>
                  <a:ext uri="{FF2B5EF4-FFF2-40B4-BE49-F238E27FC236}">
                    <a16:creationId xmlns:a16="http://schemas.microsoft.com/office/drawing/2014/main" id="{ADAA6F0F-6CFD-62C0-2256-1E39F51AD91E}"/>
                  </a:ext>
                </a:extLst>
              </p:cNvPr>
              <p:cNvPicPr/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08071" y="4222198"/>
                <a:ext cx="589280" cy="63879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9" name="Immagine 68">
                <a:extLst>
                  <a:ext uri="{FF2B5EF4-FFF2-40B4-BE49-F238E27FC236}">
                    <a16:creationId xmlns:a16="http://schemas.microsoft.com/office/drawing/2014/main" id="{DB6D06A0-CD60-5C95-FBEA-A521F6BA0941}"/>
                  </a:ext>
                </a:extLst>
              </p:cNvPr>
              <p:cNvPicPr/>
              <p:nvPr/>
            </p:nvPicPr>
            <p:blipFill>
              <a:blip r:embed="rId3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4836224" y="4872732"/>
                <a:ext cx="1926525" cy="49667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0" name="Immagine 69">
                <a:extLst>
                  <a:ext uri="{FF2B5EF4-FFF2-40B4-BE49-F238E27FC236}">
                    <a16:creationId xmlns:a16="http://schemas.microsoft.com/office/drawing/2014/main" id="{559A4530-B762-5E1D-E55B-1B4702F83DCD}"/>
                  </a:ext>
                </a:extLst>
              </p:cNvPr>
              <p:cNvPicPr/>
              <p:nvPr/>
            </p:nvPicPr>
            <p:blipFill>
              <a:blip r:embed="rId3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38778" y="1199484"/>
                <a:ext cx="680493" cy="66024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1" name="Immagine 70">
                <a:extLst>
                  <a:ext uri="{FF2B5EF4-FFF2-40B4-BE49-F238E27FC236}">
                    <a16:creationId xmlns:a16="http://schemas.microsoft.com/office/drawing/2014/main" id="{DB690AB9-71CC-86CD-1F7E-8FFB529E3576}"/>
                  </a:ext>
                </a:extLst>
              </p:cNvPr>
              <p:cNvPicPr/>
              <p:nvPr/>
            </p:nvPicPr>
            <p:blipFill>
              <a:blip r:embed="rId3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3620" y="3675077"/>
                <a:ext cx="998693" cy="43068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40" name="Picture 2">
              <a:extLst>
                <a:ext uri="{FF2B5EF4-FFF2-40B4-BE49-F238E27FC236}">
                  <a16:creationId xmlns:a16="http://schemas.microsoft.com/office/drawing/2014/main" id="{3A5B6709-3AB3-FEDF-246E-E086F87B4F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1697" y="4967103"/>
              <a:ext cx="958615" cy="403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2" name="Τίτλος 1">
            <a:extLst>
              <a:ext uri="{FF2B5EF4-FFF2-40B4-BE49-F238E27FC236}">
                <a16:creationId xmlns:a16="http://schemas.microsoft.com/office/drawing/2014/main" id="{50E72E6F-C5AE-EFB9-EC10-5FF35FE1243F}"/>
              </a:ext>
            </a:extLst>
          </p:cNvPr>
          <p:cNvSpPr txBox="1">
            <a:spLocks/>
          </p:cNvSpPr>
          <p:nvPr/>
        </p:nvSpPr>
        <p:spPr>
          <a:xfrm>
            <a:off x="26495" y="228657"/>
            <a:ext cx="4818016" cy="902304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344F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i="1" dirty="0"/>
              <a:t>Closing of day 1</a:t>
            </a:r>
            <a:endParaRPr lang="en-US" dirty="0"/>
          </a:p>
        </p:txBody>
      </p:sp>
      <p:sp>
        <p:nvSpPr>
          <p:cNvPr id="73" name="Θέση κειμένου 6">
            <a:extLst>
              <a:ext uri="{FF2B5EF4-FFF2-40B4-BE49-F238E27FC236}">
                <a16:creationId xmlns:a16="http://schemas.microsoft.com/office/drawing/2014/main" id="{72C5CB29-775D-690B-FFD6-423B37E554F3}"/>
              </a:ext>
            </a:extLst>
          </p:cNvPr>
          <p:cNvSpPr txBox="1">
            <a:spLocks/>
          </p:cNvSpPr>
          <p:nvPr/>
        </p:nvSpPr>
        <p:spPr>
          <a:xfrm>
            <a:off x="4964925" y="387538"/>
            <a:ext cx="6590981" cy="593503"/>
          </a:xfrm>
          <a:prstGeom prst="rect">
            <a:avLst/>
          </a:prstGeom>
        </p:spPr>
        <p:txBody>
          <a:bodyPr/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400" dirty="0"/>
              <a:t>See you tomorrow and have a nice evening!</a:t>
            </a:r>
          </a:p>
        </p:txBody>
      </p:sp>
    </p:spTree>
    <p:extLst>
      <p:ext uri="{BB962C8B-B14F-4D97-AF65-F5344CB8AC3E}">
        <p14:creationId xmlns:p14="http://schemas.microsoft.com/office/powerpoint/2010/main" val="4109325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534ABC-D9CB-42F7-ADDF-A0161AF15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2233" y="248749"/>
            <a:ext cx="5147117" cy="540960"/>
          </a:xfrm>
        </p:spPr>
        <p:txBody>
          <a:bodyPr/>
          <a:lstStyle/>
          <a:p>
            <a:r>
              <a:rPr lang="it-IT" dirty="0"/>
              <a:t>Agenda</a:t>
            </a:r>
            <a:br>
              <a:rPr lang="it-IT" dirty="0"/>
            </a:br>
            <a:endParaRPr lang="en-GB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833F8D3-5C17-47A4-AF94-F0128AB37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5145419B-F01B-2630-15CB-19AB224FB3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746864"/>
              </p:ext>
            </p:extLst>
          </p:nvPr>
        </p:nvGraphicFramePr>
        <p:xfrm>
          <a:off x="1066800" y="781132"/>
          <a:ext cx="10399486" cy="53403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8555">
                  <a:extLst>
                    <a:ext uri="{9D8B030D-6E8A-4147-A177-3AD203B41FA5}">
                      <a16:colId xmlns:a16="http://schemas.microsoft.com/office/drawing/2014/main" val="2808396155"/>
                    </a:ext>
                  </a:extLst>
                </a:gridCol>
                <a:gridCol w="6334874">
                  <a:extLst>
                    <a:ext uri="{9D8B030D-6E8A-4147-A177-3AD203B41FA5}">
                      <a16:colId xmlns:a16="http://schemas.microsoft.com/office/drawing/2014/main" val="2317717429"/>
                    </a:ext>
                  </a:extLst>
                </a:gridCol>
                <a:gridCol w="3106057">
                  <a:extLst>
                    <a:ext uri="{9D8B030D-6E8A-4147-A177-3AD203B41FA5}">
                      <a16:colId xmlns:a16="http://schemas.microsoft.com/office/drawing/2014/main" val="1594302804"/>
                    </a:ext>
                  </a:extLst>
                </a:gridCol>
              </a:tblGrid>
              <a:tr h="1324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Day</a:t>
                      </a:r>
                      <a:r>
                        <a:rPr lang="en-GB" sz="1800" dirty="0">
                          <a:effectLst/>
                        </a:rPr>
                        <a:t> 1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Project results &amp; Future activities </a:t>
                      </a:r>
                      <a:endParaRPr lang="it-IT" sz="2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Contributors</a:t>
                      </a:r>
                      <a:endParaRPr lang="it-IT" sz="2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extLst>
                  <a:ext uri="{0D108BD9-81ED-4DB2-BD59-A6C34878D82A}">
                    <a16:rowId xmlns:a16="http://schemas.microsoft.com/office/drawing/2014/main" val="1922987665"/>
                  </a:ext>
                </a:extLst>
              </a:tr>
              <a:tr h="4290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13:30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Registration and Welcome coffee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>
                          <a:effectLst/>
                          <a:latin typeface="+mn-lt"/>
                        </a:rPr>
                        <a:t> </a:t>
                      </a:r>
                      <a:endParaRPr lang="it-IT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extLst>
                  <a:ext uri="{0D108BD9-81ED-4DB2-BD59-A6C34878D82A}">
                    <a16:rowId xmlns:a16="http://schemas.microsoft.com/office/drawing/2014/main" val="1503342760"/>
                  </a:ext>
                </a:extLst>
              </a:tr>
              <a:tr h="6217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14:05</a:t>
                      </a:r>
                      <a:endParaRPr lang="it-IT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Greetings 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Remigio Berruto, Francesca Sanna (UNITO)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Françoise</a:t>
                      </a: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Gorga ANIA</a:t>
                      </a:r>
                    </a:p>
                  </a:txBody>
                  <a:tcPr marL="25734" marR="25734" marT="0" marB="0" anchor="ctr"/>
                </a:tc>
                <a:extLst>
                  <a:ext uri="{0D108BD9-81ED-4DB2-BD59-A6C34878D82A}">
                    <a16:rowId xmlns:a16="http://schemas.microsoft.com/office/drawing/2014/main" val="2073133714"/>
                  </a:ext>
                </a:extLst>
              </a:tr>
              <a:tr h="482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14:05</a:t>
                      </a:r>
                      <a:endParaRPr lang="it-IT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WP1 - </a:t>
                      </a:r>
                      <a:r>
                        <a:rPr lang="en-US" sz="1800" dirty="0">
                          <a:effectLst/>
                          <a:latin typeface="+mn-lt"/>
                        </a:rPr>
                        <a:t>Skills needs identification 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(ISEKI)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Luis Mayor / Ana </a:t>
                      </a:r>
                      <a:r>
                        <a:rPr lang="en-GB" sz="1800" dirty="0" err="1">
                          <a:effectLst/>
                          <a:latin typeface="+mn-lt"/>
                        </a:rPr>
                        <a:t>Ramalho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 (ISEKI)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extLst>
                  <a:ext uri="{0D108BD9-81ED-4DB2-BD59-A6C34878D82A}">
                    <a16:rowId xmlns:a16="http://schemas.microsoft.com/office/drawing/2014/main" val="3443972044"/>
                  </a:ext>
                </a:extLst>
              </a:tr>
              <a:tr h="13133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14:20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WP2 – </a:t>
                      </a:r>
                      <a:r>
                        <a:rPr lang="en-US" sz="1800" dirty="0">
                          <a:effectLst/>
                          <a:latin typeface="+mn-lt"/>
                        </a:rPr>
                        <a:t>Priorities and strategy design (CONFAGRI)</a:t>
                      </a:r>
                      <a:endParaRPr lang="it-IT" sz="1800" dirty="0">
                        <a:effectLst/>
                        <a:latin typeface="+mn-lt"/>
                      </a:endParaRP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effectLst/>
                          <a:latin typeface="+mn-lt"/>
                        </a:rPr>
                        <a:t>Task 2.1: Analysis of skill gaps and new profiles creation (AC3A)</a:t>
                      </a:r>
                      <a:endParaRPr lang="it-IT" sz="1800" i="1" dirty="0">
                        <a:effectLst/>
                        <a:latin typeface="+mn-lt"/>
                      </a:endParaRP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effectLst/>
                          <a:latin typeface="+mn-lt"/>
                        </a:rPr>
                        <a:t>Task 2.2: Profiles prioritization (</a:t>
                      </a:r>
                      <a:r>
                        <a:rPr lang="en-GB" sz="1800" i="1" dirty="0" err="1">
                          <a:effectLst/>
                          <a:latin typeface="+mn-lt"/>
                        </a:rPr>
                        <a:t>Confagri</a:t>
                      </a:r>
                      <a:r>
                        <a:rPr lang="en-GB" sz="1800" i="1" dirty="0">
                          <a:effectLst/>
                          <a:latin typeface="+mn-lt"/>
                        </a:rPr>
                        <a:t> PT)</a:t>
                      </a:r>
                      <a:endParaRPr lang="it-IT" sz="1800" i="1" dirty="0">
                        <a:effectLst/>
                        <a:latin typeface="+mn-lt"/>
                      </a:endParaRP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effectLst/>
                          <a:latin typeface="+mn-lt"/>
                        </a:rPr>
                        <a:t>Task 2.3: European strategy formulation (WUR)</a:t>
                      </a: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effectLst/>
                          <a:latin typeface="+mn-lt"/>
                        </a:rPr>
                        <a:t>Task 2.4 Roadmap formulation and refining (CONFAGRI)</a:t>
                      </a:r>
                      <a:endParaRPr lang="it-IT" sz="1800" i="1" dirty="0">
                        <a:effectLst/>
                        <a:latin typeface="+mn-lt"/>
                      </a:endParaRP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effectLst/>
                          <a:latin typeface="+mn-lt"/>
                        </a:rPr>
                        <a:t>Task 2.5 Transferability framework (LLL-P)</a:t>
                      </a:r>
                      <a:endParaRPr lang="it-IT" sz="18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</a:rPr>
                        <a:t>Daniele Rossi / Camilla </a:t>
                      </a:r>
                      <a:r>
                        <a:rPr lang="it-IT" sz="1800" dirty="0" err="1">
                          <a:effectLst/>
                          <a:latin typeface="+mn-lt"/>
                        </a:rPr>
                        <a:t>Tomao</a:t>
                      </a:r>
                      <a:endParaRPr lang="it-IT" sz="1800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  <a:latin typeface="+mn-lt"/>
                        </a:rPr>
                        <a:t>Alexandre Morin (AC3A)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  <a:latin typeface="+mn-lt"/>
                        </a:rPr>
                        <a:t>Domingos </a:t>
                      </a:r>
                      <a:r>
                        <a:rPr lang="de-DE" sz="1800" dirty="0" err="1">
                          <a:effectLst/>
                          <a:latin typeface="+mn-lt"/>
                        </a:rPr>
                        <a:t>Godinho</a:t>
                      </a:r>
                      <a:r>
                        <a:rPr lang="de-DE" sz="1800" dirty="0">
                          <a:effectLst/>
                          <a:latin typeface="+mn-lt"/>
                        </a:rPr>
                        <a:t> (</a:t>
                      </a:r>
                      <a:r>
                        <a:rPr lang="de-DE" sz="1800" dirty="0" err="1">
                          <a:effectLst/>
                          <a:latin typeface="+mn-lt"/>
                        </a:rPr>
                        <a:t>Confagri</a:t>
                      </a:r>
                      <a:r>
                        <a:rPr lang="de-DE" sz="1800" dirty="0">
                          <a:effectLst/>
                          <a:latin typeface="+mn-lt"/>
                        </a:rPr>
                        <a:t> PT)</a:t>
                      </a:r>
                      <a:endParaRPr lang="it-IT" sz="1800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Jacques Trienekens (WUR)</a:t>
                      </a:r>
                      <a:endParaRPr lang="it-IT" sz="1800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C. </a:t>
                      </a:r>
                      <a:r>
                        <a:rPr lang="en-GB" sz="1800" dirty="0" err="1">
                          <a:effectLst/>
                          <a:latin typeface="+mn-lt"/>
                        </a:rPr>
                        <a:t>Tomao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 (CONFAGRI)</a:t>
                      </a:r>
                      <a:endParaRPr lang="it-IT" sz="1800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Erika Somlyay / Pauline Boivin (LLL-P)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extLst>
                  <a:ext uri="{0D108BD9-81ED-4DB2-BD59-A6C34878D82A}">
                    <a16:rowId xmlns:a16="http://schemas.microsoft.com/office/drawing/2014/main" val="3663053939"/>
                  </a:ext>
                </a:extLst>
              </a:tr>
              <a:tr h="4003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15:00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marL="532765" indent="-532765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WP2 – Questions and Answers (Q/A)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extLst>
                  <a:ext uri="{0D108BD9-81ED-4DB2-BD59-A6C34878D82A}">
                    <a16:rowId xmlns:a16="http://schemas.microsoft.com/office/drawing/2014/main" val="1237697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9133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534ABC-D9CB-42F7-ADDF-A0161AF15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2233" y="248749"/>
            <a:ext cx="5147117" cy="540960"/>
          </a:xfrm>
        </p:spPr>
        <p:txBody>
          <a:bodyPr/>
          <a:lstStyle/>
          <a:p>
            <a:r>
              <a:rPr lang="it-IT" dirty="0"/>
              <a:t>Agenda</a:t>
            </a:r>
            <a:br>
              <a:rPr lang="it-IT" dirty="0"/>
            </a:br>
            <a:endParaRPr lang="en-GB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833F8D3-5C17-47A4-AF94-F0128AB37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5145419B-F01B-2630-15CB-19AB224FB3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840130"/>
              </p:ext>
            </p:extLst>
          </p:nvPr>
        </p:nvGraphicFramePr>
        <p:xfrm>
          <a:off x="1034143" y="895535"/>
          <a:ext cx="10123714" cy="50228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3136">
                  <a:extLst>
                    <a:ext uri="{9D8B030D-6E8A-4147-A177-3AD203B41FA5}">
                      <a16:colId xmlns:a16="http://schemas.microsoft.com/office/drawing/2014/main" val="2808396155"/>
                    </a:ext>
                  </a:extLst>
                </a:gridCol>
                <a:gridCol w="6200523">
                  <a:extLst>
                    <a:ext uri="{9D8B030D-6E8A-4147-A177-3AD203B41FA5}">
                      <a16:colId xmlns:a16="http://schemas.microsoft.com/office/drawing/2014/main" val="2317717429"/>
                    </a:ext>
                  </a:extLst>
                </a:gridCol>
                <a:gridCol w="2990055">
                  <a:extLst>
                    <a:ext uri="{9D8B030D-6E8A-4147-A177-3AD203B41FA5}">
                      <a16:colId xmlns:a16="http://schemas.microsoft.com/office/drawing/2014/main" val="1594302804"/>
                    </a:ext>
                  </a:extLst>
                </a:gridCol>
              </a:tblGrid>
              <a:tr h="3749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Day</a:t>
                      </a:r>
                      <a:r>
                        <a:rPr lang="en-GB" sz="1600" dirty="0">
                          <a:effectLst/>
                        </a:rPr>
                        <a:t> 1</a:t>
                      </a:r>
                      <a:endParaRPr lang="it-IT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Project results &amp; Future activities 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Contributors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extLst>
                  <a:ext uri="{0D108BD9-81ED-4DB2-BD59-A6C34878D82A}">
                    <a16:rowId xmlns:a16="http://schemas.microsoft.com/office/drawing/2014/main" val="1922987665"/>
                  </a:ext>
                </a:extLst>
              </a:tr>
              <a:tr h="33745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15:15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WP3 – New tools and training design (UNITO)</a:t>
                      </a:r>
                      <a:endParaRPr lang="it-IT" sz="1800" dirty="0">
                        <a:effectLst/>
                      </a:endParaRP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effectLst/>
                        </a:rPr>
                        <a:t>Task 3.1: Methodology definition (UNITO), 10 min</a:t>
                      </a:r>
                      <a:endParaRPr lang="it-IT" sz="1800" i="1" dirty="0">
                        <a:effectLst/>
                      </a:endParaRP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effectLst/>
                        </a:rPr>
                        <a:t>Task 3.2 Curricula design (ICOS) 10 min</a:t>
                      </a:r>
                      <a:endParaRPr lang="it-IT" sz="1800" i="1" dirty="0">
                        <a:effectLst/>
                      </a:endParaRP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effectLst/>
                        </a:rPr>
                        <a:t>Task 3.3 Apprenticeship scheme (AERES) 5 min</a:t>
                      </a:r>
                      <a:endParaRPr lang="it-IT" sz="1800" i="1" dirty="0">
                        <a:effectLst/>
                      </a:endParaRP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effectLst/>
                        </a:rPr>
                        <a:t>Task 3.4 Training content creation and new tools (UCLM), 5 min </a:t>
                      </a:r>
                      <a:endParaRPr lang="it-IT" sz="1800" i="1" dirty="0">
                        <a:effectLst/>
                      </a:endParaRP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effectLst/>
                        </a:rPr>
                        <a:t>Task 3.5: Train the trainers’ materials and tools (AP) 5 min</a:t>
                      </a:r>
                      <a:endParaRPr lang="it-IT" sz="1800" i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</a:rPr>
                        <a:t>R. Berruto, F. Sanna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</a:rPr>
                        <a:t>F. Sanna (UNITO)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Billy Goodburn (ICOS)</a:t>
                      </a:r>
                      <a:endParaRPr lang="it-IT" sz="1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800" dirty="0">
                          <a:effectLst/>
                        </a:rPr>
                        <a:t>Marg Leijdens (AERES)</a:t>
                      </a:r>
                      <a:endParaRPr lang="it-IT" sz="1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800" dirty="0">
                          <a:effectLst/>
                        </a:rPr>
                        <a:t>Manuel Rodrigo / José Tarjuelo (UCLM)</a:t>
                      </a:r>
                      <a:endParaRPr lang="it-IT" sz="1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800" dirty="0">
                          <a:effectLst/>
                        </a:rPr>
                        <a:t>TBD (AP)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extLst>
                  <a:ext uri="{0D108BD9-81ED-4DB2-BD59-A6C34878D82A}">
                    <a16:rowId xmlns:a16="http://schemas.microsoft.com/office/drawing/2014/main" val="4183070313"/>
                  </a:ext>
                </a:extLst>
              </a:tr>
              <a:tr h="739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15:50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marL="532765" indent="-532765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WP3 – Q/A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extLst>
                  <a:ext uri="{0D108BD9-81ED-4DB2-BD59-A6C34878D82A}">
                    <a16:rowId xmlns:a16="http://schemas.microsoft.com/office/drawing/2014/main" val="1913502316"/>
                  </a:ext>
                </a:extLst>
              </a:tr>
              <a:tr h="5341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16:00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marL="532765" indent="-532765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>
                          <a:effectLst/>
                        </a:rPr>
                        <a:t>Coffee break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extLst>
                  <a:ext uri="{0D108BD9-81ED-4DB2-BD59-A6C34878D82A}">
                    <a16:rowId xmlns:a16="http://schemas.microsoft.com/office/drawing/2014/main" val="2688739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054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534ABC-D9CB-42F7-ADDF-A0161AF15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2233" y="248749"/>
            <a:ext cx="5147117" cy="540960"/>
          </a:xfrm>
        </p:spPr>
        <p:txBody>
          <a:bodyPr/>
          <a:lstStyle/>
          <a:p>
            <a:r>
              <a:rPr lang="it-IT" dirty="0"/>
              <a:t>Agenda</a:t>
            </a:r>
            <a:br>
              <a:rPr lang="it-IT" dirty="0"/>
            </a:br>
            <a:endParaRPr lang="en-GB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833F8D3-5C17-47A4-AF94-F0128AB37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5145419B-F01B-2630-15CB-19AB224FB3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411700"/>
              </p:ext>
            </p:extLst>
          </p:nvPr>
        </p:nvGraphicFramePr>
        <p:xfrm>
          <a:off x="1200852" y="789709"/>
          <a:ext cx="9498472" cy="53443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772">
                  <a:extLst>
                    <a:ext uri="{9D8B030D-6E8A-4147-A177-3AD203B41FA5}">
                      <a16:colId xmlns:a16="http://schemas.microsoft.com/office/drawing/2014/main" val="2808396155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317717429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val="1594302804"/>
                    </a:ext>
                  </a:extLst>
                </a:gridCol>
              </a:tblGrid>
              <a:tr h="1324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Day 1</a:t>
                      </a:r>
                      <a:endParaRPr lang="it-IT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Project results &amp; Future activities </a:t>
                      </a:r>
                      <a:endParaRPr lang="it-IT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Contributors</a:t>
                      </a:r>
                      <a:endParaRPr lang="it-IT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/>
                </a:tc>
                <a:extLst>
                  <a:ext uri="{0D108BD9-81ED-4DB2-BD59-A6C34878D82A}">
                    <a16:rowId xmlns:a16="http://schemas.microsoft.com/office/drawing/2014/main" val="1922987665"/>
                  </a:ext>
                </a:extLst>
              </a:tr>
              <a:tr h="661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16:20</a:t>
                      </a:r>
                      <a:endParaRPr lang="it-IT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WP4 - Implementation (AERES)</a:t>
                      </a:r>
                      <a:endParaRPr lang="it-IT" sz="1800" dirty="0">
                        <a:effectLst/>
                      </a:endParaRPr>
                    </a:p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effectLst/>
                        </a:rPr>
                        <a:t>Task 4.1 Setup and running of Train-the-trainer pilot (AP)</a:t>
                      </a:r>
                    </a:p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effectLst/>
                        </a:rPr>
                        <a:t>Task 4.2 Setup and running of Training pilot (AERES)</a:t>
                      </a:r>
                      <a:endParaRPr lang="it-IT" sz="1800" i="1" dirty="0">
                        <a:effectLst/>
                      </a:endParaRPr>
                    </a:p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effectLst/>
                        </a:rPr>
                        <a:t>Task 4.3: Map creation, update and use (UNITO)</a:t>
                      </a: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800" dirty="0">
                          <a:effectLst/>
                        </a:rPr>
                        <a:t>Marg Leijdens </a:t>
                      </a:r>
                      <a:endParaRPr lang="it-IT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800" dirty="0">
                          <a:effectLst/>
                        </a:rPr>
                        <a:t> TBD</a:t>
                      </a:r>
                      <a:endParaRPr lang="it-IT" sz="18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effectLst/>
                        </a:rPr>
                        <a:t>M. Leijdens / J. Gundelach </a:t>
                      </a:r>
                      <a:endParaRPr lang="it-IT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800" dirty="0">
                          <a:effectLst/>
                        </a:rPr>
                        <a:t>F. Sanna (UNITO)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extLst>
                  <a:ext uri="{0D108BD9-81ED-4DB2-BD59-A6C34878D82A}">
                    <a16:rowId xmlns:a16="http://schemas.microsoft.com/office/drawing/2014/main" val="1335769087"/>
                  </a:ext>
                </a:extLst>
              </a:tr>
              <a:tr h="632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16:45</a:t>
                      </a:r>
                      <a:endParaRPr lang="it-IT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marL="532765" indent="-53276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WP4 – Q/A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extLst>
                  <a:ext uri="{0D108BD9-81ED-4DB2-BD59-A6C34878D82A}">
                    <a16:rowId xmlns:a16="http://schemas.microsoft.com/office/drawing/2014/main" val="1632287633"/>
                  </a:ext>
                </a:extLst>
              </a:tr>
              <a:tr h="4818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17:00</a:t>
                      </a:r>
                      <a:endParaRPr lang="it-IT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1" dirty="0">
                          <a:effectLst/>
                        </a:rPr>
                        <a:t>Pact for Skills in Agri-food ecosystem </a:t>
                      </a:r>
                      <a:endParaRPr lang="it-IT" sz="2000" b="1" dirty="0">
                        <a:effectLst/>
                      </a:endParaRPr>
                    </a:p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Upskill and reskill people in the agri-food sector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u="sng" dirty="0">
                          <a:effectLst/>
                        </a:rPr>
                        <a:t>Manuel Delgado </a:t>
                      </a:r>
                      <a:r>
                        <a:rPr lang="it-IT" sz="1800" dirty="0">
                          <a:effectLst/>
                        </a:rPr>
                        <a:t>(</a:t>
                      </a:r>
                      <a:r>
                        <a:rPr lang="it-IT" sz="1800" dirty="0" err="1">
                          <a:effectLst/>
                        </a:rPr>
                        <a:t>Copa-Cogeca</a:t>
                      </a:r>
                      <a:r>
                        <a:rPr lang="it-IT" sz="1800" dirty="0">
                          <a:effectLst/>
                        </a:rPr>
                        <a:t>)</a:t>
                      </a:r>
                      <a:br>
                        <a:rPr lang="it-IT" sz="1800" dirty="0">
                          <a:effectLst/>
                        </a:rPr>
                      </a:br>
                      <a:r>
                        <a:rPr lang="it-IT" sz="1800" dirty="0">
                          <a:effectLst/>
                        </a:rPr>
                        <a:t>Jonas Lazaro-</a:t>
                      </a:r>
                      <a:r>
                        <a:rPr lang="it-IT" sz="1800" dirty="0" err="1">
                          <a:effectLst/>
                        </a:rPr>
                        <a:t>Mojica</a:t>
                      </a:r>
                      <a:r>
                        <a:rPr lang="it-IT" sz="1800" dirty="0">
                          <a:effectLst/>
                        </a:rPr>
                        <a:t> (FDE) </a:t>
                      </a:r>
                      <a:br>
                        <a:rPr lang="it-IT" sz="1800" dirty="0">
                          <a:effectLst/>
                        </a:rPr>
                      </a:br>
                      <a:r>
                        <a:rPr lang="it-IT" sz="1800" dirty="0">
                          <a:effectLst/>
                        </a:rPr>
                        <a:t>Remigio Berruto (UNITO)</a:t>
                      </a:r>
                      <a:br>
                        <a:rPr lang="it-IT" sz="1800" dirty="0">
                          <a:effectLst/>
                        </a:rPr>
                      </a:br>
                      <a:r>
                        <a:rPr lang="it-IT" sz="1800" dirty="0">
                          <a:effectLst/>
                        </a:rPr>
                        <a:t>Daniele Rossi (CONFAGRI)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extLst>
                  <a:ext uri="{0D108BD9-81ED-4DB2-BD59-A6C34878D82A}">
                    <a16:rowId xmlns:a16="http://schemas.microsoft.com/office/drawing/2014/main" val="3930382232"/>
                  </a:ext>
                </a:extLst>
              </a:tr>
              <a:tr h="356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17:30</a:t>
                      </a:r>
                      <a:endParaRPr lang="it-IT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marL="532765" indent="-53276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Questions and Comments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extLst>
                  <a:ext uri="{0D108BD9-81ED-4DB2-BD59-A6C34878D82A}">
                    <a16:rowId xmlns:a16="http://schemas.microsoft.com/office/drawing/2014/main" val="1624058359"/>
                  </a:ext>
                </a:extLst>
              </a:tr>
              <a:tr h="601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18:00</a:t>
                      </a:r>
                      <a:endParaRPr lang="it-IT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marL="532765" indent="-53276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1" dirty="0">
                          <a:effectLst/>
                        </a:rPr>
                        <a:t>Closing of day 1</a:t>
                      </a:r>
                      <a:endParaRPr lang="it-IT" sz="20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extLst>
                  <a:ext uri="{0D108BD9-81ED-4DB2-BD59-A6C34878D82A}">
                    <a16:rowId xmlns:a16="http://schemas.microsoft.com/office/drawing/2014/main" val="1537992210"/>
                  </a:ext>
                </a:extLst>
              </a:tr>
              <a:tr h="551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19:30</a:t>
                      </a:r>
                      <a:endParaRPr lang="it-IT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marL="532765" indent="-53276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Social dinner*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extLst>
                  <a:ext uri="{0D108BD9-81ED-4DB2-BD59-A6C34878D82A}">
                    <a16:rowId xmlns:a16="http://schemas.microsoft.com/office/drawing/2014/main" val="497966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101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C50D5F-24D8-481C-B896-36567AC0C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Τίτλος 1">
            <a:extLst>
              <a:ext uri="{FF2B5EF4-FFF2-40B4-BE49-F238E27FC236}">
                <a16:creationId xmlns:a16="http://schemas.microsoft.com/office/drawing/2014/main" id="{517DE697-788F-4A7A-BD15-BBBB24D4DBC8}"/>
              </a:ext>
            </a:extLst>
          </p:cNvPr>
          <p:cNvSpPr txBox="1">
            <a:spLocks/>
          </p:cNvSpPr>
          <p:nvPr/>
        </p:nvSpPr>
        <p:spPr>
          <a:xfrm>
            <a:off x="3724275" y="1746821"/>
            <a:ext cx="6315076" cy="1224916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344F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i="1" dirty="0"/>
              <a:t>Questions and comments</a:t>
            </a:r>
            <a:endParaRPr lang="en-US" dirty="0"/>
          </a:p>
        </p:txBody>
      </p:sp>
      <p:sp>
        <p:nvSpPr>
          <p:cNvPr id="6" name="Θέση κειμένου 6">
            <a:extLst>
              <a:ext uri="{FF2B5EF4-FFF2-40B4-BE49-F238E27FC236}">
                <a16:creationId xmlns:a16="http://schemas.microsoft.com/office/drawing/2014/main" id="{65701615-B5C4-4862-B264-D8126C291B1A}"/>
              </a:ext>
            </a:extLst>
          </p:cNvPr>
          <p:cNvSpPr txBox="1">
            <a:spLocks/>
          </p:cNvSpPr>
          <p:nvPr/>
        </p:nvSpPr>
        <p:spPr>
          <a:xfrm>
            <a:off x="5265061" y="2921399"/>
            <a:ext cx="4688097" cy="593503"/>
          </a:xfrm>
          <a:prstGeom prst="rect">
            <a:avLst/>
          </a:prstGeom>
        </p:spPr>
        <p:txBody>
          <a:bodyPr/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400" dirty="0"/>
              <a:t>At the end of the WP session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9DCA4F2-6987-F3CF-BFEA-917DD2AE9880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" b="10777"/>
          <a:stretch/>
        </p:blipFill>
        <p:spPr bwMode="auto">
          <a:xfrm>
            <a:off x="702098" y="1239314"/>
            <a:ext cx="2093970" cy="1978836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74ED2750-78C9-6367-A9E8-1595338D684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263"/>
          <a:stretch/>
        </p:blipFill>
        <p:spPr bwMode="auto">
          <a:xfrm>
            <a:off x="7970080" y="4451226"/>
            <a:ext cx="3270006" cy="12249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8290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3D86B94-2051-4A10-9041-3272198E5C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" y="789709"/>
            <a:ext cx="11471910" cy="548526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EA8D49CE-D8CB-43B2-B167-2EFE9E257883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" b="10777"/>
          <a:stretch/>
        </p:blipFill>
        <p:spPr bwMode="auto">
          <a:xfrm>
            <a:off x="5372065" y="3176397"/>
            <a:ext cx="885549" cy="7118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F479FFBB-F549-44D4-A433-A85DD810C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92697"/>
            <a:ext cx="10515600" cy="540960"/>
          </a:xfrm>
        </p:spPr>
        <p:txBody>
          <a:bodyPr/>
          <a:lstStyle/>
          <a:p>
            <a:r>
              <a:rPr lang="it-IT" dirty="0"/>
              <a:t>Activities and deliverable progress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1216566-BB7A-4775-96B0-E89827124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106172" y="5653809"/>
            <a:ext cx="5854700" cy="5409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25 Deliverables submitted, 9 in progress</a:t>
            </a:r>
          </a:p>
        </p:txBody>
      </p:sp>
    </p:spTree>
    <p:extLst>
      <p:ext uri="{BB962C8B-B14F-4D97-AF65-F5344CB8AC3E}">
        <p14:creationId xmlns:p14="http://schemas.microsoft.com/office/powerpoint/2010/main" val="842375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3BDF1C-1CF6-4661-9D52-3F23FFC8D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143" y="883904"/>
            <a:ext cx="9523828" cy="4863217"/>
          </a:xfrm>
        </p:spPr>
        <p:txBody>
          <a:bodyPr/>
          <a:lstStyle/>
          <a:p>
            <a:pPr marL="1344613" indent="-1344613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Task 1.1: State of the Art (UNITO), M1-M6</a:t>
            </a:r>
          </a:p>
          <a:p>
            <a:pPr marL="457200" lvl="1" indent="0">
              <a:buNone/>
            </a:pPr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D1.1  Stakeholders strategic plans and analysis report, M1 – M6</a:t>
            </a:r>
          </a:p>
          <a:p>
            <a:pPr marL="457200" lvl="1" indent="0">
              <a:buNone/>
            </a:pPr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D1.2  Repository of previous projects, results and best practices, M1 – M6</a:t>
            </a:r>
          </a:p>
          <a:p>
            <a:pPr marL="0" indent="0">
              <a:buNone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Task 1.2: Stakeholders strategic mapping (LLL-P), M1- M6 </a:t>
            </a:r>
          </a:p>
          <a:p>
            <a:pPr marL="457200" lvl="1" indent="0">
              <a:buNone/>
            </a:pPr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D1.3: VET list and classification (M6)</a:t>
            </a:r>
            <a:endParaRPr lang="it-IT" i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Task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1.3: Country and EU focus groups (ISEKI), M2-M9</a:t>
            </a:r>
          </a:p>
          <a:p>
            <a:pPr marL="457200" lvl="1" indent="0">
              <a:buNone/>
            </a:pPr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D1.4: Focus group guideline (M6) </a:t>
            </a:r>
            <a:endParaRPr lang="it-IT" i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D1.5: Focus group analysis (M9) 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Task 1.4: Bottom-up surveys (ICOS), M9-M12</a:t>
            </a:r>
          </a:p>
          <a:p>
            <a:pPr marL="457200" lvl="1" indent="0">
              <a:buNone/>
            </a:pPr>
            <a:r>
              <a:rPr lang="fr-CA" i="1" dirty="0">
                <a:solidFill>
                  <a:schemeClr val="accent1">
                    <a:lumMod val="50000"/>
                  </a:schemeClr>
                </a:solidFill>
              </a:rPr>
              <a:t>D1.6: Web-</a:t>
            </a:r>
            <a:r>
              <a:rPr lang="fr-CA" i="1" dirty="0" err="1">
                <a:solidFill>
                  <a:schemeClr val="accent1">
                    <a:lumMod val="50000"/>
                  </a:schemeClr>
                </a:solidFill>
              </a:rPr>
              <a:t>based</a:t>
            </a:r>
            <a:r>
              <a:rPr lang="fr-CA" i="1" dirty="0">
                <a:solidFill>
                  <a:schemeClr val="accent1">
                    <a:lumMod val="50000"/>
                  </a:schemeClr>
                </a:solidFill>
              </a:rPr>
              <a:t> questionnaire (M10)</a:t>
            </a:r>
            <a:endParaRPr lang="it-IT" i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D1.7: Survey analysis (M12)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Task 1.5: Future trends analysis (WUR), M8-M15</a:t>
            </a:r>
          </a:p>
          <a:p>
            <a:pPr marL="457200" lvl="1" indent="0">
              <a:buNone/>
            </a:pPr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D1.8: Scenarios analysis (M15)</a:t>
            </a:r>
            <a:endParaRPr lang="it-IT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6E4C0E-A020-4D71-9D74-75F6D041A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D6416BF9-EF72-4CF6-BB56-1CE167682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458" y="219190"/>
            <a:ext cx="8822454" cy="539750"/>
          </a:xfrm>
        </p:spPr>
        <p:txBody>
          <a:bodyPr/>
          <a:lstStyle/>
          <a:p>
            <a:r>
              <a:rPr lang="en-GB" dirty="0"/>
              <a:t>WP1 – </a:t>
            </a:r>
            <a:r>
              <a:rPr lang="en-US" dirty="0"/>
              <a:t> Skills needs identification (ISEKI), M1-M15</a:t>
            </a:r>
            <a:endParaRPr lang="en-GB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DF8C64E-CA55-ECED-F8CC-2DE2E511C209}"/>
              </a:ext>
            </a:extLst>
          </p:cNvPr>
          <p:cNvSpPr txBox="1"/>
          <p:nvPr/>
        </p:nvSpPr>
        <p:spPr>
          <a:xfrm>
            <a:off x="1207143" y="5657648"/>
            <a:ext cx="60983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i="1" dirty="0"/>
              <a:t>Luis Mayor, ISEKI-Food Association</a:t>
            </a:r>
          </a:p>
        </p:txBody>
      </p:sp>
    </p:spTree>
    <p:extLst>
      <p:ext uri="{BB962C8B-B14F-4D97-AF65-F5344CB8AC3E}">
        <p14:creationId xmlns:p14="http://schemas.microsoft.com/office/powerpoint/2010/main" val="2960306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65B838-2536-4D16-A6D4-F92ADED01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WP2 – </a:t>
            </a:r>
            <a:r>
              <a:rPr lang="en-US" dirty="0"/>
              <a:t>Priorities and strategy design (CONFAGRI), M12-M48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A4ED16D-19AB-4DF1-8341-79313F744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219B2CB2-16CE-4E15-968C-703D881F7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88595"/>
            <a:ext cx="10176803" cy="5080809"/>
          </a:xfrm>
        </p:spPr>
        <p:txBody>
          <a:bodyPr/>
          <a:lstStyle/>
          <a:p>
            <a:pPr marL="1344613" indent="-1344613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Task 2.1: Analysis of skill gaps and new profiles creation (AC3A), M12-M15</a:t>
            </a:r>
          </a:p>
          <a:p>
            <a:pPr marL="0" indent="0" algn="l">
              <a:buNone/>
            </a:pPr>
            <a:r>
              <a:rPr lang="fr-FR" i="1" dirty="0"/>
              <a:t>Alexandre Morin (AC3A)</a:t>
            </a:r>
          </a:p>
          <a:p>
            <a:pPr marL="0" indent="0">
              <a:buNone/>
            </a:pPr>
            <a:endParaRPr lang="en-GB" sz="1000" i="1" dirty="0"/>
          </a:p>
          <a:p>
            <a:pPr marL="0" indent="0">
              <a:buNone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Task 2.2: Profiles prioritization (Confagri PT), M14-M18 </a:t>
            </a:r>
          </a:p>
          <a:p>
            <a:pPr marL="0" indent="0">
              <a:buNone/>
            </a:pPr>
            <a:r>
              <a:rPr lang="it-IT" i="1" dirty="0"/>
              <a:t>Domingo </a:t>
            </a:r>
            <a:r>
              <a:rPr lang="it-IT" i="1" dirty="0" err="1"/>
              <a:t>Godinho</a:t>
            </a:r>
            <a:r>
              <a:rPr lang="it-IT" i="1" dirty="0"/>
              <a:t> (ConfagriPT)</a:t>
            </a:r>
          </a:p>
          <a:p>
            <a:pPr marL="0" indent="0">
              <a:buNone/>
            </a:pPr>
            <a:endParaRPr lang="it-IT" sz="1000" i="1" dirty="0"/>
          </a:p>
          <a:p>
            <a:pPr marL="0" indent="0">
              <a:buNone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Task 2.3: European strategy formulation (WUR), M12-M48</a:t>
            </a:r>
          </a:p>
          <a:p>
            <a:pPr marL="0" indent="0">
              <a:buNone/>
            </a:pPr>
            <a:r>
              <a:rPr lang="it-IT" i="1" dirty="0"/>
              <a:t>Jacques Trienekens (WUR)</a:t>
            </a:r>
          </a:p>
          <a:p>
            <a:pPr marL="0" indent="0">
              <a:buNone/>
            </a:pPr>
            <a:endParaRPr lang="es-ES" sz="1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Task 2.4: Roadmap formulation and refining (CONFAGRI), M17-M48</a:t>
            </a:r>
          </a:p>
          <a:p>
            <a:pPr marL="0" indent="0">
              <a:buNone/>
            </a:pPr>
            <a:r>
              <a:rPr lang="it-IT" sz="2000" i="1" dirty="0"/>
              <a:t>Camilla </a:t>
            </a:r>
            <a:r>
              <a:rPr lang="it-IT" sz="2000" i="1" dirty="0" err="1"/>
              <a:t>Tomao</a:t>
            </a:r>
            <a:r>
              <a:rPr lang="it-IT" sz="2000" i="1" dirty="0"/>
              <a:t> / </a:t>
            </a:r>
            <a:r>
              <a:rPr lang="it-IT" i="1" dirty="0"/>
              <a:t>Daniele Rossi (CONFAGRI)</a:t>
            </a:r>
          </a:p>
          <a:p>
            <a:pPr marL="0" indent="0">
              <a:buNone/>
            </a:pPr>
            <a:endParaRPr lang="es-ES" sz="1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Task 2.5: Transferability framework (LLL-P) M</a:t>
            </a:r>
          </a:p>
          <a:p>
            <a:pPr marL="0" indent="0">
              <a:buNone/>
            </a:pPr>
            <a:r>
              <a:rPr lang="it-IT" i="1" dirty="0"/>
              <a:t>Erika </a:t>
            </a:r>
            <a:r>
              <a:rPr lang="it-IT" i="1" dirty="0" err="1"/>
              <a:t>María</a:t>
            </a:r>
            <a:r>
              <a:rPr lang="it-IT" i="1" dirty="0"/>
              <a:t> Rodríguez </a:t>
            </a:r>
            <a:r>
              <a:rPr lang="it-IT" i="1" dirty="0" err="1"/>
              <a:t>Somlyay</a:t>
            </a:r>
            <a:r>
              <a:rPr lang="it-IT" i="1" dirty="0"/>
              <a:t> (LLL-P)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533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3BDF1C-1CF6-4661-9D52-3F23FFC8D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658" y="788988"/>
            <a:ext cx="9104142" cy="5422626"/>
          </a:xfrm>
        </p:spPr>
        <p:txBody>
          <a:bodyPr/>
          <a:lstStyle/>
          <a:p>
            <a:pPr marL="0" indent="0">
              <a:buNone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Task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3.1: Methodology definition (UNITO), M19-M27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  <a:p>
            <a:pPr marL="536575" indent="-536575">
              <a:buNone/>
            </a:pP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	D3.1: Training methodologies</a:t>
            </a:r>
            <a:endParaRPr lang="it-IT" i="1" dirty="0"/>
          </a:p>
          <a:p>
            <a:pPr marL="0" indent="0">
              <a:buNone/>
            </a:pPr>
            <a:endParaRPr lang="es-ES" sz="10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Task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3.2: Curricula design (ICOS), M21-M30</a:t>
            </a:r>
          </a:p>
          <a:p>
            <a:pPr marL="536575" indent="-536575">
              <a:buNone/>
            </a:pP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	D3.2: Curricula (M21)</a:t>
            </a:r>
          </a:p>
          <a:p>
            <a:pPr marL="0" indent="0">
              <a:buNone/>
            </a:pPr>
            <a:endParaRPr lang="en-US" sz="105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Task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3.3: Apprenticeship scheme (AERES), M17-M42</a:t>
            </a:r>
          </a:p>
          <a:p>
            <a:pPr marL="536575" indent="-536575">
              <a:buNone/>
            </a:pP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	D3.3: Apprenticeship scheme report (M42)</a:t>
            </a:r>
          </a:p>
          <a:p>
            <a:pPr marL="0" indent="0">
              <a:buNone/>
            </a:pPr>
            <a:endParaRPr lang="en-US" sz="10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Task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3.4: </a:t>
            </a:r>
            <a:r>
              <a:rPr lang="en-US" b="1" spc="-30" dirty="0">
                <a:solidFill>
                  <a:schemeClr val="accent6">
                    <a:lumMod val="75000"/>
                  </a:schemeClr>
                </a:solidFill>
              </a:rPr>
              <a:t>Training content creation and new tools (UCLM), M20-M38</a:t>
            </a:r>
          </a:p>
          <a:p>
            <a:pPr marL="536575" indent="-536575">
              <a:buNone/>
            </a:pP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	D3.4: Online training materials (M30)</a:t>
            </a:r>
          </a:p>
          <a:p>
            <a:pPr marL="0" indent="0">
              <a:buNone/>
            </a:pPr>
            <a:endParaRPr lang="en-US" sz="1000" i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Task 3.5: Train the trainers materials and tools (AP), M20-M38</a:t>
            </a:r>
            <a:endParaRPr lang="it-IT" b="1" dirty="0">
              <a:solidFill>
                <a:schemeClr val="accent6">
                  <a:lumMod val="75000"/>
                </a:schemeClr>
              </a:solidFill>
            </a:endParaRPr>
          </a:p>
          <a:p>
            <a:pPr marL="536575" indent="-536575">
              <a:buNone/>
            </a:pPr>
            <a:r>
              <a:rPr lang="en-US" i="1" spc="-40" dirty="0">
                <a:solidFill>
                  <a:schemeClr val="accent1">
                    <a:lumMod val="50000"/>
                  </a:schemeClr>
                </a:solidFill>
              </a:rPr>
              <a:t>	D3.5: </a:t>
            </a:r>
            <a:r>
              <a:rPr lang="en-US" i="1" spc="-100" dirty="0">
                <a:solidFill>
                  <a:schemeClr val="accent1">
                    <a:lumMod val="50000"/>
                  </a:schemeClr>
                </a:solidFill>
              </a:rPr>
              <a:t>User guide for trainers and train the trainers’ session material (M30)</a:t>
            </a:r>
            <a:endParaRPr lang="es-ES" i="1" spc="-1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ES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6E4C0E-A020-4D71-9D74-75F6D041A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D6416BF9-EF72-4CF6-BB56-1CE167682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222" y="249238"/>
            <a:ext cx="9551120" cy="539750"/>
          </a:xfrm>
        </p:spPr>
        <p:txBody>
          <a:bodyPr/>
          <a:lstStyle/>
          <a:p>
            <a:r>
              <a:rPr lang="en-GB" dirty="0"/>
              <a:t>WP3 – </a:t>
            </a:r>
            <a:r>
              <a:rPr lang="en-US" dirty="0"/>
              <a:t>New tools and training design (UNITO) M4-M45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9301064"/>
      </p:ext>
    </p:extLst>
  </p:cSld>
  <p:clrMapOvr>
    <a:masterClrMapping/>
  </p:clrMapOvr>
</p:sld>
</file>

<file path=ppt/theme/theme1.xml><?xml version="1.0" encoding="utf-8"?>
<a:theme xmlns:a="http://schemas.openxmlformats.org/drawingml/2006/main" name="CoLLaboratE-ThemeNew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LaboratE-ThemeNew" id="{AD441D31-B38D-4F89-B57E-CC0212D26925}" vid="{A4654D39-5463-4B11-90A2-3C333BBC587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28192</TotalTime>
  <Words>985</Words>
  <Application>Microsoft Office PowerPoint</Application>
  <PresentationFormat>Widescreen</PresentationFormat>
  <Paragraphs>174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Bahnschrift Light Condensed</vt:lpstr>
      <vt:lpstr>Calibri</vt:lpstr>
      <vt:lpstr>Tahoma</vt:lpstr>
      <vt:lpstr>CoLLaboratE-ThemeNew</vt:lpstr>
      <vt:lpstr>FIELDS project meeting</vt:lpstr>
      <vt:lpstr>Agenda </vt:lpstr>
      <vt:lpstr>Agenda </vt:lpstr>
      <vt:lpstr>Agenda </vt:lpstr>
      <vt:lpstr>Presentazione standard di PowerPoint</vt:lpstr>
      <vt:lpstr>Activities and deliverable progress</vt:lpstr>
      <vt:lpstr>WP1 –  Skills needs identification (ISEKI), M1-M15</vt:lpstr>
      <vt:lpstr>WP2 – Priorities and strategy design (CONFAGRI), M12-M48</vt:lpstr>
      <vt:lpstr>WP3 – New tools and training design (UNITO) M4-M45</vt:lpstr>
      <vt:lpstr>5th Project Meeting - Paris</vt:lpstr>
      <vt:lpstr>WP4 – Implementation (AERES) </vt:lpstr>
      <vt:lpstr>Pact for Skills in Agri-food ecosystem 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WP1 - Project Management</dc:title>
  <dc:creator>Fotis Dimeas</dc:creator>
  <cp:lastModifiedBy>Francesca </cp:lastModifiedBy>
  <cp:revision>249</cp:revision>
  <dcterms:created xsi:type="dcterms:W3CDTF">2018-10-15T13:11:22Z</dcterms:created>
  <dcterms:modified xsi:type="dcterms:W3CDTF">2022-05-29T10:41:11Z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pal.johan.from@nmbu.no</vt:lpwstr>
  </property>
  <property fmtid="{D5CDD505-2E9C-101B-9397-08002B2CF9AE}" pid="5" name="MSIP_Label_d0484126-3486-41a9-802e-7f1e2277276c_SetDate">
    <vt:lpwstr>2020-01-11T12:05:33.3131731Z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ActionId">
    <vt:lpwstr>d4a85e94-51e7-46ba-8cf1-49bfd1a7a6de</vt:lpwstr>
  </property>
  <property fmtid="{D5CDD505-2E9C-101B-9397-08002B2CF9AE}" pid="9" name="MSIP_Label_d0484126-3486-41a9-802e-7f1e2277276c_Extended_MSFT_Method">
    <vt:lpwstr>Automatic</vt:lpwstr>
  </property>
  <property fmtid="{D5CDD505-2E9C-101B-9397-08002B2CF9AE}" pid="10" name="Sensitivity">
    <vt:lpwstr>Internal</vt:lpwstr>
  </property>
</Properties>
</file>