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94" r:id="rId3"/>
    <p:sldId id="347" r:id="rId4"/>
    <p:sldId id="307" r:id="rId5"/>
    <p:sldId id="331" r:id="rId6"/>
    <p:sldId id="352" r:id="rId7"/>
    <p:sldId id="351" r:id="rId8"/>
    <p:sldId id="344" r:id="rId9"/>
    <p:sldId id="335" r:id="rId10"/>
    <p:sldId id="339" r:id="rId11"/>
    <p:sldId id="28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EFB"/>
    <a:srgbClr val="2E74B5"/>
    <a:srgbClr val="2A8ECE"/>
    <a:srgbClr val="304A89"/>
    <a:srgbClr val="864033"/>
    <a:srgbClr val="2C8FCE"/>
    <a:srgbClr val="344F59"/>
    <a:srgbClr val="FFFFFF"/>
    <a:srgbClr val="F99645"/>
    <a:srgbClr val="F98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1" autoAdjust="0"/>
    <p:restoredTop sz="94613" autoAdjust="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109" y="2136070"/>
            <a:ext cx="103632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5083" y="3184201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02258" y="182588"/>
            <a:ext cx="3367208" cy="1113691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2" y="6236599"/>
            <a:ext cx="12191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322534" y="139393"/>
            <a:ext cx="2291712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8749"/>
            <a:ext cx="105156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150"/>
            <a:ext cx="105156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7724" y="6614616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838200" y="702148"/>
            <a:ext cx="10515600" cy="0"/>
          </a:xfrm>
          <a:prstGeom prst="line">
            <a:avLst/>
          </a:prstGeom>
          <a:ln w="28575">
            <a:solidFill>
              <a:srgbClr val="2E74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52"/>
            <a:ext cx="1689101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66473"/>
            <a:ext cx="41148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51772" y="6614160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51772" y="6614160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1772" y="6614160"/>
            <a:ext cx="27432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jpeg"/><Relationship Id="rId18" Type="http://schemas.openxmlformats.org/officeDocument/2006/relationships/image" Target="../media/image26.png"/><Relationship Id="rId26" Type="http://schemas.openxmlformats.org/officeDocument/2006/relationships/image" Target="../media/image34.jpeg"/><Relationship Id="rId3" Type="http://schemas.openxmlformats.org/officeDocument/2006/relationships/image" Target="../media/image12.png"/><Relationship Id="rId21" Type="http://schemas.openxmlformats.org/officeDocument/2006/relationships/image" Target="../media/image29.png"/><Relationship Id="rId7" Type="http://schemas.openxmlformats.org/officeDocument/2006/relationships/image" Target="../media/image16.png"/><Relationship Id="rId12" Type="http://schemas.openxmlformats.org/officeDocument/2006/relationships/image" Target="../media/image20.tiff"/><Relationship Id="rId17" Type="http://schemas.openxmlformats.org/officeDocument/2006/relationships/image" Target="../media/image25.jpeg"/><Relationship Id="rId25" Type="http://schemas.openxmlformats.org/officeDocument/2006/relationships/image" Target="../media/image33.png"/><Relationship Id="rId33" Type="http://schemas.openxmlformats.org/officeDocument/2006/relationships/image" Target="../media/image41.jpeg"/><Relationship Id="rId2" Type="http://schemas.openxmlformats.org/officeDocument/2006/relationships/image" Target="../media/image5.png"/><Relationship Id="rId16" Type="http://schemas.openxmlformats.org/officeDocument/2006/relationships/image" Target="../media/image24.png"/><Relationship Id="rId20" Type="http://schemas.openxmlformats.org/officeDocument/2006/relationships/image" Target="../media/image28.jpeg"/><Relationship Id="rId29" Type="http://schemas.openxmlformats.org/officeDocument/2006/relationships/image" Target="../media/image3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eg"/><Relationship Id="rId11" Type="http://schemas.openxmlformats.org/officeDocument/2006/relationships/image" Target="../media/image19.jpeg"/><Relationship Id="rId24" Type="http://schemas.openxmlformats.org/officeDocument/2006/relationships/image" Target="../media/image32.png"/><Relationship Id="rId32" Type="http://schemas.openxmlformats.org/officeDocument/2006/relationships/image" Target="../media/image40.png"/><Relationship Id="rId5" Type="http://schemas.openxmlformats.org/officeDocument/2006/relationships/image" Target="../media/image14.png"/><Relationship Id="rId15" Type="http://schemas.openxmlformats.org/officeDocument/2006/relationships/image" Target="../media/image23.jpeg"/><Relationship Id="rId23" Type="http://schemas.openxmlformats.org/officeDocument/2006/relationships/image" Target="../media/image31.jpeg"/><Relationship Id="rId28" Type="http://schemas.openxmlformats.org/officeDocument/2006/relationships/image" Target="../media/image36.png"/><Relationship Id="rId10" Type="http://schemas.openxmlformats.org/officeDocument/2006/relationships/image" Target="../media/image18.png"/><Relationship Id="rId19" Type="http://schemas.openxmlformats.org/officeDocument/2006/relationships/image" Target="../media/image27.jpeg"/><Relationship Id="rId31" Type="http://schemas.openxmlformats.org/officeDocument/2006/relationships/image" Target="../media/image39.png"/><Relationship Id="rId4" Type="http://schemas.openxmlformats.org/officeDocument/2006/relationships/image" Target="../media/image13.pn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Relationship Id="rId22" Type="http://schemas.openxmlformats.org/officeDocument/2006/relationships/image" Target="../media/image30.jpeg"/><Relationship Id="rId27" Type="http://schemas.openxmlformats.org/officeDocument/2006/relationships/image" Target="../media/image35.jpeg"/><Relationship Id="rId30" Type="http://schemas.openxmlformats.org/officeDocument/2006/relationships/image" Target="../media/image38.jpeg"/><Relationship Id="rId8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55649" y="2518199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dirty="0"/>
              <a:t>FIELDS project meeting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2588342" y="3881035"/>
            <a:ext cx="6858000" cy="966378"/>
          </a:xfrm>
        </p:spPr>
        <p:txBody>
          <a:bodyPr>
            <a:normAutofit/>
          </a:bodyPr>
          <a:lstStyle/>
          <a:p>
            <a:r>
              <a:rPr lang="en-US" sz="2000" dirty="0"/>
              <a:t>Francesca Sanna, Project Manager</a:t>
            </a:r>
          </a:p>
          <a:p>
            <a:r>
              <a:rPr lang="en-US" sz="2000" dirty="0"/>
              <a:t>Remigio Berruto, Coordinator</a:t>
            </a:r>
          </a:p>
          <a:p>
            <a:endParaRPr lang="en-US" sz="2000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2667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83994EE-9A29-4A28-82BC-15B80EFFE75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2144" b="-69837"/>
          <a:stretch/>
        </p:blipFill>
        <p:spPr bwMode="auto">
          <a:xfrm>
            <a:off x="280384" y="97046"/>
            <a:ext cx="2386616" cy="197883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5049015" y="469360"/>
            <a:ext cx="2093970" cy="197883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Υπότιτλος 2">
            <a:extLst>
              <a:ext uri="{FF2B5EF4-FFF2-40B4-BE49-F238E27FC236}">
                <a16:creationId xmlns:a16="http://schemas.microsoft.com/office/drawing/2014/main" id="{83066D45-1928-58FE-C5E2-CD1477AA1599}"/>
              </a:ext>
            </a:extLst>
          </p:cNvPr>
          <p:cNvSpPr txBox="1">
            <a:spLocks/>
          </p:cNvSpPr>
          <p:nvPr/>
        </p:nvSpPr>
        <p:spPr>
          <a:xfrm>
            <a:off x="2667000" y="5243867"/>
            <a:ext cx="6858000" cy="755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5</a:t>
            </a:r>
            <a:r>
              <a:rPr lang="en-US" sz="1800" b="1" baseline="30000" dirty="0"/>
              <a:t>th </a:t>
            </a:r>
            <a:r>
              <a:rPr lang="en-US" sz="1800" b="1" dirty="0"/>
              <a:t>Partnering Meeting – Paris, France</a:t>
            </a:r>
          </a:p>
          <a:p>
            <a:r>
              <a:rPr lang="en-US" sz="1800" dirty="0"/>
              <a:t>30-31 May 2022</a:t>
            </a:r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EC9D7EC-C742-4014-9811-0566483A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63"/>
          <a:stretch/>
        </p:blipFill>
        <p:spPr bwMode="auto">
          <a:xfrm>
            <a:off x="9196854" y="77678"/>
            <a:ext cx="2743201" cy="924036"/>
          </a:xfrm>
          <a:prstGeom prst="rect">
            <a:avLst/>
          </a:prstGeom>
          <a:noFill/>
        </p:spPr>
      </p:pic>
      <p:sp>
        <p:nvSpPr>
          <p:cNvPr id="8" name="Titolo 7">
            <a:extLst>
              <a:ext uri="{FF2B5EF4-FFF2-40B4-BE49-F238E27FC236}">
                <a16:creationId xmlns:a16="http://schemas.microsoft.com/office/drawing/2014/main" id="{01D65712-5FEA-43ED-9704-D286E668F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FIELDS progress report, EACEA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9F42FD0-2D68-49B2-ABAD-69106219F26B}"/>
              </a:ext>
            </a:extLst>
          </p:cNvPr>
          <p:cNvSpPr txBox="1"/>
          <p:nvPr/>
        </p:nvSpPr>
        <p:spPr>
          <a:xfrm>
            <a:off x="6511585" y="2183887"/>
            <a:ext cx="41295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ea typeface="Times New Roman" panose="02020603050405020304" pitchFamily="18" charset="0"/>
              </a:rPr>
              <a:t>Submitted the 05/03/2022</a:t>
            </a:r>
            <a:endParaRPr lang="it-IT" sz="2400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5236155-5BAF-4DA8-AECD-44878448D464}"/>
              </a:ext>
            </a:extLst>
          </p:cNvPr>
          <p:cNvSpPr txBox="1"/>
          <p:nvPr/>
        </p:nvSpPr>
        <p:spPr>
          <a:xfrm>
            <a:off x="5659243" y="1659104"/>
            <a:ext cx="583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ea typeface="Times New Roman" panose="02020603050405020304" pitchFamily="18" charset="0"/>
              </a:rPr>
              <a:t>Midterm progress report with pre-financial</a:t>
            </a:r>
            <a:endParaRPr lang="it-IT" sz="2400" dirty="0"/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581D5B02-A992-4D73-87B6-F8D70215D6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07" y="771402"/>
            <a:ext cx="4995126" cy="2911598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D529BA8B-A22E-434B-BB60-6DEEE9E33E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010" y="3085314"/>
            <a:ext cx="5586660" cy="3001284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8C2023D-649E-419E-AC41-3B60119C4EA6}"/>
              </a:ext>
            </a:extLst>
          </p:cNvPr>
          <p:cNvSpPr txBox="1"/>
          <p:nvPr/>
        </p:nvSpPr>
        <p:spPr>
          <a:xfrm>
            <a:off x="6826487" y="3201297"/>
            <a:ext cx="41295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ea typeface="Times New Roman" panose="02020603050405020304" pitchFamily="18" charset="0"/>
              </a:rPr>
              <a:t>Review meeting with EACEA and representative  of DG GROW/DG EMPL</a:t>
            </a:r>
          </a:p>
          <a:p>
            <a:pPr algn="ctr"/>
            <a:r>
              <a:rPr lang="en-GB" sz="2400" b="1" dirty="0">
                <a:ea typeface="Times New Roman" panose="02020603050405020304" pitchFamily="18" charset="0"/>
              </a:rPr>
              <a:t>05/04/2022</a:t>
            </a:r>
            <a:endParaRPr lang="it-IT" sz="2400" b="1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9E375D2-024C-4481-A8E0-545B410B57BA}"/>
              </a:ext>
            </a:extLst>
          </p:cNvPr>
          <p:cNvSpPr txBox="1"/>
          <p:nvPr/>
        </p:nvSpPr>
        <p:spPr>
          <a:xfrm>
            <a:off x="6826487" y="5283556"/>
            <a:ext cx="41295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ea typeface="Times New Roman" panose="02020603050405020304" pitchFamily="18" charset="0"/>
              </a:rPr>
              <a:t>Evaluation results by 60 days from the submission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6527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0C786E-723E-468C-B36A-14899D4C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3147" y="228458"/>
            <a:ext cx="7886700" cy="584501"/>
          </a:xfrm>
        </p:spPr>
        <p:txBody>
          <a:bodyPr>
            <a:normAutofit/>
          </a:bodyPr>
          <a:lstStyle/>
          <a:p>
            <a:pPr algn="r"/>
            <a:r>
              <a:rPr lang="it-IT" sz="2800" i="1" dirty="0"/>
              <a:t>Thank </a:t>
            </a:r>
            <a:r>
              <a:rPr lang="it-IT" sz="2800" i="1" dirty="0" err="1"/>
              <a:t>you</a:t>
            </a:r>
            <a:r>
              <a:rPr lang="it-IT" sz="2800" i="1" dirty="0"/>
              <a:t> for </a:t>
            </a:r>
            <a:r>
              <a:rPr lang="it-IT" sz="2800" i="1" dirty="0" err="1"/>
              <a:t>your</a:t>
            </a:r>
            <a:r>
              <a:rPr lang="it-IT" sz="2800" i="1" dirty="0"/>
              <a:t> </a:t>
            </a:r>
            <a:r>
              <a:rPr lang="it-IT" sz="2800" i="1" dirty="0" err="1"/>
              <a:t>attention</a:t>
            </a:r>
            <a:r>
              <a:rPr lang="it-IT" sz="2800" i="1" dirty="0"/>
              <a:t>!</a:t>
            </a:r>
            <a:endParaRPr lang="en-GB" sz="2800" i="1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7" name="Υπότιτλος 3">
            <a:extLst>
              <a:ext uri="{FF2B5EF4-FFF2-40B4-BE49-F238E27FC236}">
                <a16:creationId xmlns:a16="http://schemas.microsoft.com/office/drawing/2014/main" id="{BB92FDD1-F979-400A-8020-4F497CB434D8}"/>
              </a:ext>
            </a:extLst>
          </p:cNvPr>
          <p:cNvSpPr txBox="1">
            <a:spLocks/>
          </p:cNvSpPr>
          <p:nvPr/>
        </p:nvSpPr>
        <p:spPr>
          <a:xfrm>
            <a:off x="537113" y="5485968"/>
            <a:ext cx="7886700" cy="807275"/>
          </a:xfr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Francesca Sanna, FIELDS project manager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2E74B5"/>
                </a:solidFill>
              </a:rPr>
              <a:t>francesca.sanna@unito.it</a:t>
            </a:r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F221D2EB-3ECE-5552-5BB5-25EE83EB3C0E}"/>
              </a:ext>
            </a:extLst>
          </p:cNvPr>
          <p:cNvGrpSpPr/>
          <p:nvPr/>
        </p:nvGrpSpPr>
        <p:grpSpPr>
          <a:xfrm>
            <a:off x="2400304" y="1025859"/>
            <a:ext cx="8132385" cy="4247208"/>
            <a:chOff x="505807" y="1175189"/>
            <a:chExt cx="8132385" cy="4247208"/>
          </a:xfrm>
        </p:grpSpPr>
        <p:grpSp>
          <p:nvGrpSpPr>
            <p:cNvPr id="39" name="Gruppo 38">
              <a:extLst>
                <a:ext uri="{FF2B5EF4-FFF2-40B4-BE49-F238E27FC236}">
                  <a16:creationId xmlns:a16="http://schemas.microsoft.com/office/drawing/2014/main" id="{4815D888-BB46-F637-495B-0AC96B5E8AE6}"/>
                </a:ext>
              </a:extLst>
            </p:cNvPr>
            <p:cNvGrpSpPr/>
            <p:nvPr/>
          </p:nvGrpSpPr>
          <p:grpSpPr>
            <a:xfrm>
              <a:off x="505807" y="1175189"/>
              <a:ext cx="8132385" cy="4247208"/>
              <a:chOff x="561976" y="1122198"/>
              <a:chExt cx="8132385" cy="4247208"/>
            </a:xfrm>
          </p:grpSpPr>
          <p:pic>
            <p:nvPicPr>
              <p:cNvPr id="41" name="Immagine 40">
                <a:extLst>
                  <a:ext uri="{FF2B5EF4-FFF2-40B4-BE49-F238E27FC236}">
                    <a16:creationId xmlns:a16="http://schemas.microsoft.com/office/drawing/2014/main" id="{4120D1E4-42CC-B97E-6C7E-FC2E1C53C773}"/>
                  </a:ext>
                </a:extLst>
              </p:cNvPr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7590" y="2066517"/>
                <a:ext cx="1212821" cy="45800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2" name="Immagine 41">
                <a:extLst>
                  <a:ext uri="{FF2B5EF4-FFF2-40B4-BE49-F238E27FC236}">
                    <a16:creationId xmlns:a16="http://schemas.microsoft.com/office/drawing/2014/main" id="{8DD1EFD2-D0B5-68D3-EE27-53ADA95B9C89}"/>
                  </a:ext>
                </a:extLst>
              </p:cNvPr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2416" y="2200275"/>
                <a:ext cx="1230333" cy="50538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3" name="Immagine 42">
                <a:extLst>
                  <a:ext uri="{FF2B5EF4-FFF2-40B4-BE49-F238E27FC236}">
                    <a16:creationId xmlns:a16="http://schemas.microsoft.com/office/drawing/2014/main" id="{F21EC739-BD71-845E-1899-7FFD17CD0000}"/>
                  </a:ext>
                </a:extLst>
              </p:cNvPr>
              <p:cNvPicPr/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61976" y="2000251"/>
                <a:ext cx="1327904" cy="39352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44" name="Immagine 43">
                <a:extLst>
                  <a:ext uri="{FF2B5EF4-FFF2-40B4-BE49-F238E27FC236}">
                    <a16:creationId xmlns:a16="http://schemas.microsoft.com/office/drawing/2014/main" id="{8FF80057-985F-B8D5-2FEB-C7F99CD20873}"/>
                  </a:ext>
                </a:extLst>
              </p:cNvPr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3018" y="1122198"/>
                <a:ext cx="1043939" cy="4410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5" name="Immagine 44">
                <a:extLst>
                  <a:ext uri="{FF2B5EF4-FFF2-40B4-BE49-F238E27FC236}">
                    <a16:creationId xmlns:a16="http://schemas.microsoft.com/office/drawing/2014/main" id="{AC1893E1-FAF4-0F72-306B-668AD52A1663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276350" y="1208500"/>
                <a:ext cx="1029789" cy="5060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46" name="Immagine 45">
                <a:extLst>
                  <a:ext uri="{FF2B5EF4-FFF2-40B4-BE49-F238E27FC236}">
                    <a16:creationId xmlns:a16="http://schemas.microsoft.com/office/drawing/2014/main" id="{1240ED02-7BA4-4DCE-F3CF-088F191D3427}"/>
                  </a:ext>
                </a:extLst>
              </p:cNvPr>
              <p:cNvPicPr/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018636" y="1238046"/>
                <a:ext cx="836817" cy="38740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47" name="Immagine 46">
                <a:extLst>
                  <a:ext uri="{FF2B5EF4-FFF2-40B4-BE49-F238E27FC236}">
                    <a16:creationId xmlns:a16="http://schemas.microsoft.com/office/drawing/2014/main" id="{AAE8E528-ED46-EB8D-8E63-0A10544626B1}"/>
                  </a:ext>
                </a:extLst>
              </p:cNvPr>
              <p:cNvPicPr/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44" b="10777"/>
              <a:stretch/>
            </p:blipFill>
            <p:spPr bwMode="auto">
              <a:xfrm>
                <a:off x="3680341" y="2072855"/>
                <a:ext cx="1612671" cy="15240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rnd">
                <a:solidFill>
                  <a:srgbClr val="FFFFFF"/>
                </a:solidFill>
              </a:ln>
              <a:effectLst>
                <a:outerShdw blurRad="50000" algn="tl" rotWithShape="0">
                  <a:srgbClr val="000000">
                    <a:alpha val="41000"/>
                  </a:srgbClr>
                </a:outerShdw>
              </a:effectLst>
              <a:scene3d>
                <a:camera prst="orthographicFront"/>
                <a:lightRig rig="twoPt" dir="t">
                  <a:rot lat="0" lon="0" rev="7800000"/>
                </a:lightRig>
              </a:scene3d>
              <a:sp3d contourW="6350">
                <a:bevelT w="50800" h="16510"/>
                <a:contourClr>
                  <a:srgbClr val="C0C0C0"/>
                </a:contourClr>
              </a:sp3d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48" name="Immagine 47">
                <a:extLst>
                  <a:ext uri="{FF2B5EF4-FFF2-40B4-BE49-F238E27FC236}">
                    <a16:creationId xmlns:a16="http://schemas.microsoft.com/office/drawing/2014/main" id="{C506DC28-1B00-5D00-0579-EF586834D139}"/>
                  </a:ext>
                </a:extLst>
              </p:cNvPr>
              <p:cNvPicPr/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8137" y="1181271"/>
                <a:ext cx="815570" cy="38100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9" name="Immagine 48">
                <a:extLst>
                  <a:ext uri="{FF2B5EF4-FFF2-40B4-BE49-F238E27FC236}">
                    <a16:creationId xmlns:a16="http://schemas.microsoft.com/office/drawing/2014/main" id="{606FF9FA-A0D3-0A67-DEF0-9CB94D0C93A9}"/>
                  </a:ext>
                </a:extLst>
              </p:cNvPr>
              <p:cNvPicPr/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72069" y="1169372"/>
                <a:ext cx="1066717" cy="29380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0" name="Immagine 49">
                <a:extLst>
                  <a:ext uri="{FF2B5EF4-FFF2-40B4-BE49-F238E27FC236}">
                    <a16:creationId xmlns:a16="http://schemas.microsoft.com/office/drawing/2014/main" id="{37BE480F-F31E-DD88-37B5-B0D6F24D7C60}"/>
                  </a:ext>
                </a:extLst>
              </p:cNvPr>
              <p:cNvPicPr/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7488" y="3781425"/>
                <a:ext cx="1161062" cy="3984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1" name="Immagine 50">
                <a:extLst>
                  <a:ext uri="{FF2B5EF4-FFF2-40B4-BE49-F238E27FC236}">
                    <a16:creationId xmlns:a16="http://schemas.microsoft.com/office/drawing/2014/main" id="{43E86368-B0F8-1364-F1EF-7A3858D0FF24}"/>
                  </a:ext>
                </a:extLst>
              </p:cNvPr>
              <p:cNvPicPr/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6815763" y="2809875"/>
                <a:ext cx="470862" cy="533712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52" name="Immagine 51">
                <a:extLst>
                  <a:ext uri="{FF2B5EF4-FFF2-40B4-BE49-F238E27FC236}">
                    <a16:creationId xmlns:a16="http://schemas.microsoft.com/office/drawing/2014/main" id="{54417093-3779-EEDF-95FA-A0960D2EF050}"/>
                  </a:ext>
                </a:extLst>
              </p:cNvPr>
              <p:cNvPicPr/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75621" y="1762437"/>
                <a:ext cx="933218" cy="33195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3" name="Immagine 52">
                <a:extLst>
                  <a:ext uri="{FF2B5EF4-FFF2-40B4-BE49-F238E27FC236}">
                    <a16:creationId xmlns:a16="http://schemas.microsoft.com/office/drawing/2014/main" id="{EBDF5A8B-79FB-B9BD-13D9-726C6D381C28}"/>
                  </a:ext>
                </a:extLst>
              </p:cNvPr>
              <p:cNvPicPr/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66545" y="2745885"/>
                <a:ext cx="540623" cy="47346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4" name="Immagine 53">
                <a:extLst>
                  <a:ext uri="{FF2B5EF4-FFF2-40B4-BE49-F238E27FC236}">
                    <a16:creationId xmlns:a16="http://schemas.microsoft.com/office/drawing/2014/main" id="{7E8ECF4B-0A4C-C521-8479-D5E0E2D7A87C}"/>
                  </a:ext>
                </a:extLst>
              </p:cNvPr>
              <p:cNvPicPr/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7294720" y="2107108"/>
                <a:ext cx="1399641" cy="398494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55" name="Immagine 54">
                <a:extLst>
                  <a:ext uri="{FF2B5EF4-FFF2-40B4-BE49-F238E27FC236}">
                    <a16:creationId xmlns:a16="http://schemas.microsoft.com/office/drawing/2014/main" id="{B5406F8C-7951-72F3-0B6E-729503AB1C55}"/>
                  </a:ext>
                </a:extLst>
              </p:cNvPr>
              <p:cNvPicPr/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7715" y="2924175"/>
                <a:ext cx="669110" cy="57408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6" name="Immagine 55">
                <a:extLst>
                  <a:ext uri="{FF2B5EF4-FFF2-40B4-BE49-F238E27FC236}">
                    <a16:creationId xmlns:a16="http://schemas.microsoft.com/office/drawing/2014/main" id="{50DC482C-F43C-18B6-E3CE-922AE6AC04F1}"/>
                  </a:ext>
                </a:extLst>
              </p:cNvPr>
              <p:cNvPicPr/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5416" y="3691053"/>
                <a:ext cx="689325" cy="57408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7" name="Immagine 56">
                <a:extLst>
                  <a:ext uri="{FF2B5EF4-FFF2-40B4-BE49-F238E27FC236}">
                    <a16:creationId xmlns:a16="http://schemas.microsoft.com/office/drawing/2014/main" id="{88AB0D25-2D4C-A22C-753E-33053FE0F571}"/>
                  </a:ext>
                </a:extLst>
              </p:cNvPr>
              <p:cNvPicPr/>
              <p:nvPr/>
            </p:nvPicPr>
            <p:blipFill rotWithShape="1"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-525"/>
              <a:stretch/>
            </p:blipFill>
            <p:spPr bwMode="auto">
              <a:xfrm>
                <a:off x="2026757" y="3552775"/>
                <a:ext cx="1158230" cy="400319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58" name="Immagine 57">
                <a:extLst>
                  <a:ext uri="{FF2B5EF4-FFF2-40B4-BE49-F238E27FC236}">
                    <a16:creationId xmlns:a16="http://schemas.microsoft.com/office/drawing/2014/main" id="{B0E95194-CB39-7235-16E1-EBED5C14A292}"/>
                  </a:ext>
                </a:extLst>
              </p:cNvPr>
              <p:cNvPicPr/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71798" y="4349081"/>
                <a:ext cx="613216" cy="67946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9" name="Immagine 58">
                <a:extLst>
                  <a:ext uri="{FF2B5EF4-FFF2-40B4-BE49-F238E27FC236}">
                    <a16:creationId xmlns:a16="http://schemas.microsoft.com/office/drawing/2014/main" id="{5A05E933-D755-1230-EF58-A0A39D34E50B}"/>
                  </a:ext>
                </a:extLst>
              </p:cNvPr>
              <p:cNvPicPr/>
              <p:nvPr/>
            </p:nvPicPr>
            <p:blipFill rotWithShape="1"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-36649"/>
              <a:stretch/>
            </p:blipFill>
            <p:spPr bwMode="auto">
              <a:xfrm>
                <a:off x="4071416" y="3654518"/>
                <a:ext cx="1070610" cy="5334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60" name="Immagine 59">
                <a:extLst>
                  <a:ext uri="{FF2B5EF4-FFF2-40B4-BE49-F238E27FC236}">
                    <a16:creationId xmlns:a16="http://schemas.microsoft.com/office/drawing/2014/main" id="{93821DA4-8BFD-0A59-1320-5E31338CF3D3}"/>
                  </a:ext>
                </a:extLst>
              </p:cNvPr>
              <p:cNvPicPr/>
              <p:nvPr/>
            </p:nvPicPr>
            <p:blipFill rotWithShape="1"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303" t="11627" r="8292" b="7899"/>
              <a:stretch/>
            </p:blipFill>
            <p:spPr bwMode="auto">
              <a:xfrm>
                <a:off x="5592732" y="2995603"/>
                <a:ext cx="1013453" cy="57404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61" name="Immagine 60">
                <a:extLst>
                  <a:ext uri="{FF2B5EF4-FFF2-40B4-BE49-F238E27FC236}">
                    <a16:creationId xmlns:a16="http://schemas.microsoft.com/office/drawing/2014/main" id="{4F64C0AE-F27E-EA45-EF2A-1EED882D0FFC}"/>
                  </a:ext>
                </a:extLst>
              </p:cNvPr>
              <p:cNvPicPr/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34301" y="2717258"/>
                <a:ext cx="533100" cy="7303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2" name="Immagine 61">
                <a:extLst>
                  <a:ext uri="{FF2B5EF4-FFF2-40B4-BE49-F238E27FC236}">
                    <a16:creationId xmlns:a16="http://schemas.microsoft.com/office/drawing/2014/main" id="{A97334A1-69E4-820F-37A4-C2C35848FD6A}"/>
                  </a:ext>
                </a:extLst>
              </p:cNvPr>
              <p:cNvPicPr/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58901" y="2828557"/>
                <a:ext cx="931545" cy="37211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3" name="Immagine 62">
                <a:extLst>
                  <a:ext uri="{FF2B5EF4-FFF2-40B4-BE49-F238E27FC236}">
                    <a16:creationId xmlns:a16="http://schemas.microsoft.com/office/drawing/2014/main" id="{AA631BA6-2C42-4E5B-E512-456241F483DB}"/>
                  </a:ext>
                </a:extLst>
              </p:cNvPr>
              <p:cNvPicPr/>
              <p:nvPr/>
            </p:nvPicPr>
            <p:blipFill rotWithShape="1"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6470" t="-14364" r="-8843" b="-26693"/>
              <a:stretch/>
            </p:blipFill>
            <p:spPr bwMode="auto">
              <a:xfrm>
                <a:off x="2008669" y="4543827"/>
                <a:ext cx="805136" cy="43751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64" name="Immagine 63">
                <a:extLst>
                  <a:ext uri="{FF2B5EF4-FFF2-40B4-BE49-F238E27FC236}">
                    <a16:creationId xmlns:a16="http://schemas.microsoft.com/office/drawing/2014/main" id="{6DAC5F27-ECD0-0ED8-1167-37E6EE5CD4B3}"/>
                  </a:ext>
                </a:extLst>
              </p:cNvPr>
              <p:cNvPicPr/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6407" y="4927735"/>
                <a:ext cx="908008" cy="35446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5" name="Immagine 64">
                <a:extLst>
                  <a:ext uri="{FF2B5EF4-FFF2-40B4-BE49-F238E27FC236}">
                    <a16:creationId xmlns:a16="http://schemas.microsoft.com/office/drawing/2014/main" id="{66DECC30-A91C-7E03-08EA-FC4C23004038}"/>
                  </a:ext>
                </a:extLst>
              </p:cNvPr>
              <p:cNvPicPr/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4987" y="4049809"/>
                <a:ext cx="581827" cy="36909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6" name="Immagine 65">
                <a:extLst>
                  <a:ext uri="{FF2B5EF4-FFF2-40B4-BE49-F238E27FC236}">
                    <a16:creationId xmlns:a16="http://schemas.microsoft.com/office/drawing/2014/main" id="{DA18A02E-D432-E7A9-CCB1-9571753351D0}"/>
                  </a:ext>
                </a:extLst>
              </p:cNvPr>
              <p:cNvPicPr/>
              <p:nvPr/>
            </p:nvPicPr>
            <p:blipFill rotWithShape="1"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255719" y="4115348"/>
                <a:ext cx="922752" cy="505387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67" name="Immagine 66">
                <a:extLst>
                  <a:ext uri="{FF2B5EF4-FFF2-40B4-BE49-F238E27FC236}">
                    <a16:creationId xmlns:a16="http://schemas.microsoft.com/office/drawing/2014/main" id="{D6E0CA5A-17FC-6703-C443-A7CE5F656581}"/>
                  </a:ext>
                </a:extLst>
              </p:cNvPr>
              <p:cNvPicPr/>
              <p:nvPr/>
            </p:nvPicPr>
            <p:blipFill rotWithShape="1">
              <a:blip r:embed="rId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-27342"/>
              <a:stretch/>
            </p:blipFill>
            <p:spPr bwMode="auto">
              <a:xfrm>
                <a:off x="7090030" y="4365471"/>
                <a:ext cx="1229562" cy="364888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68" name="Immagine 67">
                <a:extLst>
                  <a:ext uri="{FF2B5EF4-FFF2-40B4-BE49-F238E27FC236}">
                    <a16:creationId xmlns:a16="http://schemas.microsoft.com/office/drawing/2014/main" id="{ADAA6F0F-6CFD-62C0-2256-1E39F51AD91E}"/>
                  </a:ext>
                </a:extLst>
              </p:cNvPr>
              <p:cNvPicPr/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08071" y="4222198"/>
                <a:ext cx="589280" cy="6387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9" name="Immagine 68">
                <a:extLst>
                  <a:ext uri="{FF2B5EF4-FFF2-40B4-BE49-F238E27FC236}">
                    <a16:creationId xmlns:a16="http://schemas.microsoft.com/office/drawing/2014/main" id="{DB6D06A0-CD60-5C95-FBEA-A521F6BA0941}"/>
                  </a:ext>
                </a:extLst>
              </p:cNvPr>
              <p:cNvPicPr/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4836224" y="4872732"/>
                <a:ext cx="1926525" cy="49667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0" name="Immagine 69">
                <a:extLst>
                  <a:ext uri="{FF2B5EF4-FFF2-40B4-BE49-F238E27FC236}">
                    <a16:creationId xmlns:a16="http://schemas.microsoft.com/office/drawing/2014/main" id="{559A4530-B762-5E1D-E55B-1B4702F83DCD}"/>
                  </a:ext>
                </a:extLst>
              </p:cNvPr>
              <p:cNvPicPr/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8778" y="1199484"/>
                <a:ext cx="680493" cy="66024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1" name="Immagine 70">
                <a:extLst>
                  <a:ext uri="{FF2B5EF4-FFF2-40B4-BE49-F238E27FC236}">
                    <a16:creationId xmlns:a16="http://schemas.microsoft.com/office/drawing/2014/main" id="{DB690AB9-71CC-86CD-1F7E-8FFB529E3576}"/>
                  </a:ext>
                </a:extLst>
              </p:cNvPr>
              <p:cNvPicPr/>
              <p:nvPr/>
            </p:nvPicPr>
            <p:blipFill>
              <a:blip r:embed="rId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3620" y="3675077"/>
                <a:ext cx="998693" cy="43068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40" name="Picture 2">
              <a:extLst>
                <a:ext uri="{FF2B5EF4-FFF2-40B4-BE49-F238E27FC236}">
                  <a16:creationId xmlns:a16="http://schemas.microsoft.com/office/drawing/2014/main" id="{3A5B6709-3AB3-FEDF-246E-E086F87B4F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1697" y="4967103"/>
              <a:ext cx="958615" cy="403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09325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534ABC-D9CB-42F7-ADDF-A0161AF15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233" y="248749"/>
            <a:ext cx="5147117" cy="540960"/>
          </a:xfrm>
        </p:spPr>
        <p:txBody>
          <a:bodyPr/>
          <a:lstStyle/>
          <a:p>
            <a:r>
              <a:rPr lang="it-IT" dirty="0"/>
              <a:t>Agenda</a:t>
            </a:r>
            <a:br>
              <a:rPr lang="it-IT" dirty="0"/>
            </a:br>
            <a:endParaRPr lang="en-GB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833F8D3-5C17-47A4-AF94-F0128AB3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5145419B-F01B-2630-15CB-19AB224FB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140092"/>
              </p:ext>
            </p:extLst>
          </p:nvPr>
        </p:nvGraphicFramePr>
        <p:xfrm>
          <a:off x="1066800" y="781132"/>
          <a:ext cx="10399486" cy="4944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555">
                  <a:extLst>
                    <a:ext uri="{9D8B030D-6E8A-4147-A177-3AD203B41FA5}">
                      <a16:colId xmlns:a16="http://schemas.microsoft.com/office/drawing/2014/main" val="2808396155"/>
                    </a:ext>
                  </a:extLst>
                </a:gridCol>
                <a:gridCol w="6334874">
                  <a:extLst>
                    <a:ext uri="{9D8B030D-6E8A-4147-A177-3AD203B41FA5}">
                      <a16:colId xmlns:a16="http://schemas.microsoft.com/office/drawing/2014/main" val="2317717429"/>
                    </a:ext>
                  </a:extLst>
                </a:gridCol>
                <a:gridCol w="3106057">
                  <a:extLst>
                    <a:ext uri="{9D8B030D-6E8A-4147-A177-3AD203B41FA5}">
                      <a16:colId xmlns:a16="http://schemas.microsoft.com/office/drawing/2014/main" val="1594302804"/>
                    </a:ext>
                  </a:extLst>
                </a:gridCol>
              </a:tblGrid>
              <a:tr h="1324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Day</a:t>
                      </a:r>
                      <a:r>
                        <a:rPr lang="en-GB" sz="1800" dirty="0">
                          <a:effectLst/>
                        </a:rPr>
                        <a:t> 2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Project results &amp; Future activities </a:t>
                      </a:r>
                      <a:endParaRPr lang="it-IT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Contributors</a:t>
                      </a:r>
                      <a:endParaRPr lang="it-IT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922987665"/>
                  </a:ext>
                </a:extLst>
              </a:tr>
              <a:tr h="429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9:15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Welcome Coffee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3342760"/>
                  </a:ext>
                </a:extLst>
              </a:tr>
              <a:tr h="621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9:30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WP5 – Sustainable action plan (ICOS)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Task 5.1: National and EU regulatory frameworks (ConfagriPT)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Task 5.2: Funding opportunities (LLL-P), M7-M20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Billy Goodburn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D. Godinho (Confagri PT)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Somlyay/P. Boivin (LLL-P)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3133714"/>
                  </a:ext>
                </a:extLst>
              </a:tr>
              <a:tr h="482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10:20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WP5 – Q/A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3972044"/>
                  </a:ext>
                </a:extLst>
              </a:tr>
              <a:tr h="1354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10:30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WP6 – Quality Assessment (CERTH)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Task 6.2 - Quality assessment (EFB) 5 min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Task 6.3: HAB and External Expert review (EFB), 10 min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Task 6.4: EQAVET assessment (INFOR), 10 min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D. </a:t>
                      </a:r>
                      <a:r>
                        <a:rPr lang="fr-FR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Bochtis</a:t>
                      </a: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/E. </a:t>
                      </a:r>
                      <a:r>
                        <a:rPr lang="fr-FR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Rodias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CA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Christos </a:t>
                      </a:r>
                      <a:r>
                        <a:rPr lang="fr-CA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Koidis</a:t>
                      </a:r>
                      <a:br>
                        <a:rPr lang="fr-CA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CA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Dimitrios</a:t>
                      </a:r>
                      <a:r>
                        <a:rPr lang="fr-CA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CA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Aidonis</a:t>
                      </a:r>
                      <a:r>
                        <a:rPr lang="fr-CA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(EFB)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Giuseppe Vanella (INFOR)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053939"/>
                  </a:ext>
                </a:extLst>
              </a:tr>
              <a:tr h="400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10:55</a:t>
                      </a:r>
                      <a:endParaRPr lang="it-IT" sz="18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WP6 – Q/A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0892595"/>
                  </a:ext>
                </a:extLst>
              </a:tr>
              <a:tr h="400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11:00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Coffee break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769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13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534ABC-D9CB-42F7-ADDF-A0161AF15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233" y="248749"/>
            <a:ext cx="5147117" cy="540960"/>
          </a:xfrm>
        </p:spPr>
        <p:txBody>
          <a:bodyPr/>
          <a:lstStyle/>
          <a:p>
            <a:r>
              <a:rPr lang="it-IT" dirty="0"/>
              <a:t>Agenda</a:t>
            </a:r>
            <a:br>
              <a:rPr lang="it-IT" dirty="0"/>
            </a:br>
            <a:endParaRPr lang="en-GB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833F8D3-5C17-47A4-AF94-F0128AB3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A03B5285-7251-53B5-62CE-33C3670E4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154831"/>
              </p:ext>
            </p:extLst>
          </p:nvPr>
        </p:nvGraphicFramePr>
        <p:xfrm>
          <a:off x="1066800" y="781132"/>
          <a:ext cx="10399486" cy="5198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555">
                  <a:extLst>
                    <a:ext uri="{9D8B030D-6E8A-4147-A177-3AD203B41FA5}">
                      <a16:colId xmlns:a16="http://schemas.microsoft.com/office/drawing/2014/main" val="2808396155"/>
                    </a:ext>
                  </a:extLst>
                </a:gridCol>
                <a:gridCol w="6218313">
                  <a:extLst>
                    <a:ext uri="{9D8B030D-6E8A-4147-A177-3AD203B41FA5}">
                      <a16:colId xmlns:a16="http://schemas.microsoft.com/office/drawing/2014/main" val="2317717429"/>
                    </a:ext>
                  </a:extLst>
                </a:gridCol>
                <a:gridCol w="3222618">
                  <a:extLst>
                    <a:ext uri="{9D8B030D-6E8A-4147-A177-3AD203B41FA5}">
                      <a16:colId xmlns:a16="http://schemas.microsoft.com/office/drawing/2014/main" val="1594302804"/>
                    </a:ext>
                  </a:extLst>
                </a:gridCol>
              </a:tblGrid>
              <a:tr h="1324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Day</a:t>
                      </a:r>
                      <a:r>
                        <a:rPr lang="en-GB" sz="1800" dirty="0">
                          <a:effectLst/>
                        </a:rPr>
                        <a:t> 2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Project results &amp; Future activities </a:t>
                      </a:r>
                      <a:endParaRPr lang="it-IT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Contributors</a:t>
                      </a:r>
                      <a:endParaRPr lang="it-IT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734" marR="25734" marT="0" marB="0" anchor="ctr"/>
                </a:tc>
                <a:extLst>
                  <a:ext uri="{0D108BD9-81ED-4DB2-BD59-A6C34878D82A}">
                    <a16:rowId xmlns:a16="http://schemas.microsoft.com/office/drawing/2014/main" val="1922987665"/>
                  </a:ext>
                </a:extLst>
              </a:tr>
              <a:tr h="429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WP7 - Dissemination and communication (ACTIA)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Task 7.2: Communication and dissemination campaign (FIAB),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Christophe Cotillon</a:t>
                      </a:r>
                      <a:b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Gemma </a:t>
                      </a:r>
                      <a:r>
                        <a:rPr lang="en-GB" sz="18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Cornuau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Concha Avila (FIAB) , all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3342760"/>
                  </a:ext>
                </a:extLst>
              </a:tr>
              <a:tr h="392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11:45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WP7 – Q/A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3133714"/>
                  </a:ext>
                </a:extLst>
              </a:tr>
              <a:tr h="482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11:50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WP8 - </a:t>
                      </a: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Management (UNITO)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Management portal / official website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and Financial reporting 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Rescheduled activities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Monitoring of the activities and communications among partners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Future activities and next meetings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Remigio Berruto</a:t>
                      </a:r>
                      <a:br>
                        <a:rPr lang="it-IT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it-IT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Francesca Sanna</a:t>
                      </a: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F. Sanna / R. Berruto (UNITO)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3972044"/>
                  </a:ext>
                </a:extLst>
              </a:tr>
              <a:tr h="4275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12:15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Questions and Comments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053939"/>
                  </a:ext>
                </a:extLst>
              </a:tr>
              <a:tr h="400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13:00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Conclusion and greetings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0892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05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C50D5F-24D8-481C-B896-36567AC0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Τίτλος 1">
            <a:extLst>
              <a:ext uri="{FF2B5EF4-FFF2-40B4-BE49-F238E27FC236}">
                <a16:creationId xmlns:a16="http://schemas.microsoft.com/office/drawing/2014/main" id="{517DE697-788F-4A7A-BD15-BBBB24D4DBC8}"/>
              </a:ext>
            </a:extLst>
          </p:cNvPr>
          <p:cNvSpPr txBox="1">
            <a:spLocks/>
          </p:cNvSpPr>
          <p:nvPr/>
        </p:nvSpPr>
        <p:spPr>
          <a:xfrm>
            <a:off x="3724275" y="1746821"/>
            <a:ext cx="6315076" cy="122491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344F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i="1" dirty="0"/>
              <a:t>Questions and comments</a:t>
            </a:r>
            <a:endParaRPr lang="en-US" dirty="0"/>
          </a:p>
        </p:txBody>
      </p:sp>
      <p:sp>
        <p:nvSpPr>
          <p:cNvPr id="6" name="Θέση κειμένου 6">
            <a:extLst>
              <a:ext uri="{FF2B5EF4-FFF2-40B4-BE49-F238E27FC236}">
                <a16:creationId xmlns:a16="http://schemas.microsoft.com/office/drawing/2014/main" id="{65701615-B5C4-4862-B264-D8126C291B1A}"/>
              </a:ext>
            </a:extLst>
          </p:cNvPr>
          <p:cNvSpPr txBox="1">
            <a:spLocks/>
          </p:cNvSpPr>
          <p:nvPr/>
        </p:nvSpPr>
        <p:spPr>
          <a:xfrm>
            <a:off x="5265061" y="2921399"/>
            <a:ext cx="4688097" cy="593503"/>
          </a:xfrm>
          <a:prstGeom prst="rect">
            <a:avLst/>
          </a:prstGeom>
        </p:spPr>
        <p:txBody>
          <a:bodyPr/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400" dirty="0"/>
              <a:t>At the end of the WP session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9DCA4F2-6987-F3CF-BFEA-917DD2AE9880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702098" y="1239314"/>
            <a:ext cx="2093970" cy="197883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74ED2750-78C9-6367-A9E8-1595338D684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63"/>
          <a:stretch/>
        </p:blipFill>
        <p:spPr bwMode="auto">
          <a:xfrm>
            <a:off x="7970080" y="4451226"/>
            <a:ext cx="3270006" cy="12249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30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3BDF1C-1CF6-4661-9D52-3F23FFC8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0" y="1278152"/>
            <a:ext cx="9495692" cy="3892938"/>
          </a:xfrm>
        </p:spPr>
        <p:txBody>
          <a:bodyPr/>
          <a:lstStyle/>
          <a:p>
            <a:pPr marL="1344613" indent="-1344613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Task 5.1: National and EU regulatory frameworks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ConfagriPT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), M7-M20</a:t>
            </a:r>
          </a:p>
          <a:p>
            <a:pPr marL="457200" lvl="1" indent="0" algn="l" fontAlgn="t">
              <a:lnSpc>
                <a:spcPct val="100000"/>
              </a:lnSpc>
              <a:buNone/>
            </a:pPr>
            <a:r>
              <a:rPr lang="it-IT" i="1" dirty="0"/>
              <a:t>	</a:t>
            </a: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D5.1: Regulatory framework list (M24)</a:t>
            </a:r>
          </a:p>
          <a:p>
            <a:pPr marL="0" indent="0">
              <a:buNone/>
            </a:pPr>
            <a:r>
              <a:rPr lang="it-IT" i="1" dirty="0" err="1"/>
              <a:t>Domingos</a:t>
            </a:r>
            <a:r>
              <a:rPr lang="it-IT" i="1" dirty="0"/>
              <a:t> </a:t>
            </a:r>
            <a:r>
              <a:rPr lang="it-IT" i="1" dirty="0" err="1"/>
              <a:t>Godinho</a:t>
            </a:r>
            <a:r>
              <a:rPr lang="it-IT" i="1" dirty="0"/>
              <a:t> (ConfagriPT)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5.2: Funding opportunities (LLL-P), M7-M24</a:t>
            </a:r>
          </a:p>
          <a:p>
            <a:pPr marL="457200" lvl="1" indent="0" algn="l" fontAlgn="t">
              <a:lnSpc>
                <a:spcPct val="100000"/>
              </a:lnSpc>
              <a:buNone/>
            </a:pP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D5.2: Funding opportunity (M24)</a:t>
            </a:r>
            <a:endParaRPr lang="en-US" sz="18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t-IT" i="1" dirty="0"/>
              <a:t>Erika </a:t>
            </a:r>
            <a:r>
              <a:rPr lang="it-IT" i="1" dirty="0" err="1"/>
              <a:t>María</a:t>
            </a:r>
            <a:r>
              <a:rPr lang="it-IT" i="1" dirty="0"/>
              <a:t> Rodríguez </a:t>
            </a:r>
            <a:r>
              <a:rPr lang="it-IT" i="1" dirty="0" err="1"/>
              <a:t>Somlyay</a:t>
            </a:r>
            <a:r>
              <a:rPr lang="it-IT" i="1" dirty="0"/>
              <a:t> (LLL-P)</a:t>
            </a:r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endParaRPr lang="it-IT" i="1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6E4C0E-A020-4D71-9D74-75F6D041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F761E90-6974-4D82-AE8A-ED4F4C1B1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48749"/>
            <a:ext cx="7886700" cy="540960"/>
          </a:xfrm>
        </p:spPr>
        <p:txBody>
          <a:bodyPr/>
          <a:lstStyle/>
          <a:p>
            <a:r>
              <a:rPr lang="en-GB" dirty="0"/>
              <a:t>WP5 – Sustainable action plan (ICOS)</a:t>
            </a:r>
          </a:p>
        </p:txBody>
      </p:sp>
    </p:spTree>
    <p:extLst>
      <p:ext uri="{BB962C8B-B14F-4D97-AF65-F5344CB8AC3E}">
        <p14:creationId xmlns:p14="http://schemas.microsoft.com/office/powerpoint/2010/main" val="147034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3BDF1C-1CF6-4661-9D52-3F23FFC8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265" y="789709"/>
            <a:ext cx="9393407" cy="5505988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s-ES" b="1" dirty="0" err="1">
                <a:solidFill>
                  <a:schemeClr val="accent6">
                    <a:lumMod val="75000"/>
                  </a:schemeClr>
                </a:solidFill>
              </a:rPr>
              <a:t>Task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 6.1 – </a:t>
            </a:r>
            <a:r>
              <a:rPr lang="es-ES" b="1" dirty="0" err="1">
                <a:solidFill>
                  <a:schemeClr val="accent6">
                    <a:lumMod val="75000"/>
                  </a:schemeClr>
                </a:solidFill>
              </a:rPr>
              <a:t>Quality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 Plan (CERTH)</a:t>
            </a:r>
          </a:p>
          <a:p>
            <a:pPr marL="457200" lvl="1" indent="0" algn="l" fontAlgn="t">
              <a:lnSpc>
                <a:spcPct val="100000"/>
              </a:lnSpc>
              <a:buNone/>
            </a:pP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D6.1: Quality plan  M1-M4 </a:t>
            </a:r>
          </a:p>
          <a:p>
            <a:pPr marL="457200" lvl="1" indent="0" algn="l" fontAlgn="t">
              <a:buNone/>
            </a:pP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D6.2: Evaluation Grids (INFOR), M5-M6 </a:t>
            </a:r>
          </a:p>
          <a:p>
            <a:pPr marL="0" indent="0" algn="l" fontAlgn="t">
              <a:buNone/>
            </a:pPr>
            <a:r>
              <a:rPr lang="it-IT" sz="1800" dirty="0" err="1"/>
              <a:t>Efthymios</a:t>
            </a:r>
            <a:r>
              <a:rPr lang="it-IT" sz="1800" dirty="0"/>
              <a:t> </a:t>
            </a:r>
            <a:r>
              <a:rPr lang="it-IT" sz="1800" dirty="0" err="1"/>
              <a:t>Rodias</a:t>
            </a:r>
            <a:r>
              <a:rPr lang="it-IT" sz="1800" dirty="0"/>
              <a:t> (CERTH)</a:t>
            </a:r>
            <a:endParaRPr lang="en-GB" sz="1800" dirty="0"/>
          </a:p>
          <a:p>
            <a:pPr marL="0" indent="0" algn="l" fontAlgn="t">
              <a:buNone/>
            </a:pPr>
            <a:r>
              <a:rPr lang="it-IT" sz="1800" dirty="0"/>
              <a:t>	</a:t>
            </a:r>
          </a:p>
          <a:p>
            <a:pPr marL="0" indent="0" algn="l" fontAlgn="t">
              <a:lnSpc>
                <a:spcPct val="100000"/>
              </a:lnSpc>
              <a:buNone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Task 6.2 – Quality assessment (EFB) M5-M48)</a:t>
            </a:r>
          </a:p>
          <a:p>
            <a:pPr marL="457200" lvl="1" indent="0" algn="l" fontAlgn="t">
              <a:lnSpc>
                <a:spcPct val="100000"/>
              </a:lnSpc>
              <a:buNone/>
            </a:pP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D6.3. Internal quality assessment (M48)</a:t>
            </a:r>
            <a:endParaRPr lang="it-IT" sz="18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Task 6.3: HAB and External Expert review (EFB)</a:t>
            </a:r>
          </a:p>
          <a:p>
            <a:pPr marL="457200" lvl="1" indent="0" algn="l" fontAlgn="t">
              <a:lnSpc>
                <a:spcPct val="100000"/>
              </a:lnSpc>
              <a:buNone/>
            </a:pP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D6.4. EE quality  assessment (M32&amp;M48)</a:t>
            </a:r>
          </a:p>
          <a:p>
            <a:pPr marL="0" lvl="1" indent="0" algn="l" fontAlgn="t">
              <a:lnSpc>
                <a:spcPct val="110000"/>
              </a:lnSpc>
              <a:spcBef>
                <a:spcPts val="1000"/>
              </a:spcBef>
              <a:buNone/>
            </a:pPr>
            <a:r>
              <a:rPr lang="en-GB" sz="1800" dirty="0"/>
              <a:t>Christos </a:t>
            </a:r>
            <a:r>
              <a:rPr lang="en-GB" sz="1800" dirty="0" err="1"/>
              <a:t>Koidis</a:t>
            </a:r>
            <a:r>
              <a:rPr lang="en-GB" sz="1800" dirty="0"/>
              <a:t>/</a:t>
            </a:r>
            <a:r>
              <a:rPr lang="en-GB" sz="1800" dirty="0" err="1"/>
              <a:t>Dimitrios</a:t>
            </a:r>
            <a:r>
              <a:rPr lang="en-GB" sz="1800" dirty="0"/>
              <a:t> </a:t>
            </a:r>
            <a:r>
              <a:rPr lang="en-GB" sz="1800" dirty="0" err="1"/>
              <a:t>Aidonis</a:t>
            </a:r>
            <a:r>
              <a:rPr lang="en-GB" sz="1800" dirty="0"/>
              <a:t> (EFB)</a:t>
            </a:r>
            <a:endParaRPr lang="it-IT" sz="1800" dirty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Task 6.4: EQAVET assessment (INFOR)</a:t>
            </a:r>
          </a:p>
          <a:p>
            <a:pPr marL="457200" lvl="1" indent="0" algn="l" fontAlgn="t">
              <a:lnSpc>
                <a:spcPct val="110000"/>
              </a:lnSpc>
              <a:spcAft>
                <a:spcPts val="600"/>
              </a:spcAft>
              <a:buNone/>
            </a:pP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D6.5: ECVET accreditation report (M42)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it-IT" sz="1800" dirty="0"/>
              <a:t>Giuseppe Vanella (INFOR)</a:t>
            </a:r>
          </a:p>
          <a:p>
            <a:pPr marL="532765" indent="-53276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it-IT" sz="1800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l" fontAlgn="t">
              <a:lnSpc>
                <a:spcPct val="150000"/>
              </a:lnSpc>
              <a:buNone/>
            </a:pPr>
            <a:endParaRPr lang="es-ES" sz="18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6E4C0E-A020-4D71-9D74-75F6D041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1F761E90-6974-4D82-AE8A-ED4F4C1B1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48749"/>
            <a:ext cx="7886700" cy="540960"/>
          </a:xfrm>
        </p:spPr>
        <p:txBody>
          <a:bodyPr/>
          <a:lstStyle/>
          <a:p>
            <a:r>
              <a:rPr lang="en-GB" dirty="0"/>
              <a:t>WP6 – Quality Assessment (CERTH)</a:t>
            </a:r>
          </a:p>
        </p:txBody>
      </p:sp>
    </p:spTree>
    <p:extLst>
      <p:ext uri="{BB962C8B-B14F-4D97-AF65-F5344CB8AC3E}">
        <p14:creationId xmlns:p14="http://schemas.microsoft.com/office/powerpoint/2010/main" val="1881255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DD1A61-FFF1-4875-9861-E26A9F5C0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7989" y="227152"/>
            <a:ext cx="6318407" cy="4057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5th Project Meeting - Paris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EC9D7EC-C742-4014-9811-0566483A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9DB368D-E10E-40AC-8863-3555AC3DCB5B}"/>
              </a:ext>
            </a:extLst>
          </p:cNvPr>
          <p:cNvSpPr/>
          <p:nvPr/>
        </p:nvSpPr>
        <p:spPr>
          <a:xfrm>
            <a:off x="3146498" y="1388519"/>
            <a:ext cx="4996450" cy="1091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en-GB" sz="3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Coffee break </a:t>
            </a:r>
          </a:p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en-GB" sz="21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you at 11:20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1403388" y="1207462"/>
            <a:ext cx="1743110" cy="1604205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63"/>
          <a:stretch/>
        </p:blipFill>
        <p:spPr bwMode="auto">
          <a:xfrm>
            <a:off x="8142948" y="1357004"/>
            <a:ext cx="2715288" cy="986662"/>
          </a:xfrm>
          <a:prstGeom prst="rect">
            <a:avLst/>
          </a:prstGeom>
          <a:noFill/>
        </p:spPr>
      </p:pic>
      <p:pic>
        <p:nvPicPr>
          <p:cNvPr id="1026" name="Picture 2" descr="26 Virtual Team Building Activity Ideas | Outback Team Building &amp; Train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98" y="2767330"/>
            <a:ext cx="4996450" cy="33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11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3BDF1C-1CF6-4661-9D52-3F23FFC8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950" y="911031"/>
            <a:ext cx="8959850" cy="4997399"/>
          </a:xfrm>
        </p:spPr>
        <p:txBody>
          <a:bodyPr>
            <a:normAutofit/>
          </a:bodyPr>
          <a:lstStyle/>
          <a:p>
            <a:pPr marL="0" indent="0" algn="l" fontAlgn="t">
              <a:buNone/>
            </a:pPr>
            <a:endParaRPr lang="en-GB" dirty="0"/>
          </a:p>
          <a:p>
            <a:pPr marL="0" indent="0" algn="l" fontAlgn="t">
              <a:buNone/>
            </a:pPr>
            <a:r>
              <a:rPr lang="en-GB" sz="2100" b="1" dirty="0">
                <a:solidFill>
                  <a:schemeClr val="accent6">
                    <a:lumMod val="75000"/>
                  </a:schemeClr>
                </a:solidFill>
              </a:rPr>
              <a:t>Task 7.1: Dissemination plan (LVA), M1-M9 </a:t>
            </a:r>
          </a:p>
          <a:p>
            <a:pPr marL="457200" lvl="1" indent="0" fontAlgn="t">
              <a:buNone/>
            </a:pPr>
            <a:r>
              <a:rPr lang="it-IT" sz="1800" i="1" dirty="0">
                <a:solidFill>
                  <a:srgbClr val="304A89"/>
                </a:solidFill>
              </a:rPr>
              <a:t>D7.1 Dissemination plan (M9) </a:t>
            </a:r>
            <a:r>
              <a:rPr lang="en-GB" sz="1800" i="1" dirty="0">
                <a:solidFill>
                  <a:srgbClr val="FF0000"/>
                </a:solidFill>
              </a:rPr>
              <a:t>- </a:t>
            </a:r>
            <a:r>
              <a:rPr lang="en-GB" sz="1800" b="1" dirty="0">
                <a:solidFill>
                  <a:srgbClr val="FF0000"/>
                </a:solidFill>
              </a:rPr>
              <a:t>DONE</a:t>
            </a:r>
            <a:endParaRPr lang="it-IT" sz="1800" i="1" dirty="0">
              <a:solidFill>
                <a:srgbClr val="304A89"/>
              </a:solidFill>
            </a:endParaRPr>
          </a:p>
          <a:p>
            <a:pPr algn="l" fontAlgn="t"/>
            <a:endParaRPr lang="en-GB" sz="1800" dirty="0"/>
          </a:p>
          <a:p>
            <a:pPr marL="1160463" indent="-1160463" algn="l" fontAlgn="t">
              <a:buNone/>
            </a:pPr>
            <a:r>
              <a:rPr lang="en-GB" sz="2100" b="1" dirty="0">
                <a:solidFill>
                  <a:schemeClr val="accent6">
                    <a:lumMod val="75000"/>
                  </a:schemeClr>
                </a:solidFill>
              </a:rPr>
              <a:t>Task 7.2: Communication and dissemination campaign (FIAB), M1-M48  </a:t>
            </a:r>
          </a:p>
          <a:p>
            <a:pPr marL="457200" lvl="1" indent="0">
              <a:buNone/>
            </a:pPr>
            <a:r>
              <a:rPr lang="en-GB" sz="1800" i="1" dirty="0">
                <a:solidFill>
                  <a:srgbClr val="304A89"/>
                </a:solidFill>
              </a:rPr>
              <a:t>D7.2: Public Website (M3)  </a:t>
            </a:r>
            <a:r>
              <a:rPr lang="en-GB" sz="1800" i="1" dirty="0">
                <a:solidFill>
                  <a:srgbClr val="FF0000"/>
                </a:solidFill>
              </a:rPr>
              <a:t>- </a:t>
            </a:r>
            <a:r>
              <a:rPr lang="en-GB" sz="1800" b="1" dirty="0">
                <a:solidFill>
                  <a:srgbClr val="FF0000"/>
                </a:solidFill>
              </a:rPr>
              <a:t>DONE</a:t>
            </a:r>
          </a:p>
          <a:p>
            <a:pPr marL="457200" lvl="1" indent="0">
              <a:buNone/>
            </a:pPr>
            <a:r>
              <a:rPr lang="en-GB" sz="1800" i="1" dirty="0">
                <a:solidFill>
                  <a:srgbClr val="304A89"/>
                </a:solidFill>
              </a:rPr>
              <a:t>D7.3: Project leaflet and poster (M6) </a:t>
            </a:r>
            <a:r>
              <a:rPr lang="en-GB" sz="1800" i="1" dirty="0">
                <a:solidFill>
                  <a:srgbClr val="FF0000"/>
                </a:solidFill>
              </a:rPr>
              <a:t>- </a:t>
            </a:r>
            <a:r>
              <a:rPr lang="en-GB" sz="1800" b="1" dirty="0">
                <a:solidFill>
                  <a:srgbClr val="FF0000"/>
                </a:solidFill>
              </a:rPr>
              <a:t>DONE</a:t>
            </a:r>
            <a:endParaRPr lang="en-GB" sz="1800" i="1" dirty="0">
              <a:solidFill>
                <a:srgbClr val="304A89"/>
              </a:solidFill>
            </a:endParaRPr>
          </a:p>
          <a:p>
            <a:pPr marL="457200" lvl="1" indent="0">
              <a:buNone/>
            </a:pPr>
            <a:r>
              <a:rPr lang="en-GB" sz="1800" i="1" dirty="0">
                <a:solidFill>
                  <a:srgbClr val="304A89"/>
                </a:solidFill>
              </a:rPr>
              <a:t>D7.4: Report on dissemination action (M48)</a:t>
            </a:r>
            <a:endParaRPr lang="es-ES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dirty="0"/>
              <a:t>Concha </a:t>
            </a:r>
            <a:r>
              <a:rPr lang="it-IT" dirty="0" err="1"/>
              <a:t>Avila</a:t>
            </a:r>
            <a:r>
              <a:rPr lang="it-IT" dirty="0"/>
              <a:t> (FIAB)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Newsletter </a:t>
            </a:r>
          </a:p>
          <a:p>
            <a:pPr marL="0" indent="0">
              <a:buNone/>
            </a:pPr>
            <a:r>
              <a:rPr lang="it-IT" dirty="0"/>
              <a:t>Social media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6E4C0E-A020-4D71-9D74-75F6D041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504C2783-64C7-4CBD-B277-622FBED51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09774"/>
            <a:ext cx="8222273" cy="540960"/>
          </a:xfrm>
        </p:spPr>
        <p:txBody>
          <a:bodyPr/>
          <a:lstStyle/>
          <a:p>
            <a:r>
              <a:rPr lang="en-GB" dirty="0"/>
              <a:t>WP7 - Dissemination and communication (ACTIA)</a:t>
            </a:r>
          </a:p>
        </p:txBody>
      </p:sp>
    </p:spTree>
    <p:extLst>
      <p:ext uri="{BB962C8B-B14F-4D97-AF65-F5344CB8AC3E}">
        <p14:creationId xmlns:p14="http://schemas.microsoft.com/office/powerpoint/2010/main" val="3207401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062D52-402B-45A7-AECF-3FEFF25A9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Dissemination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B5E7DFF-02AB-43AF-9003-89229DD0B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9</a:t>
            </a:fld>
            <a:endParaRPr lang="en-US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BBB0B77B-0D86-4B7F-A355-2DF0D62EC960}"/>
              </a:ext>
            </a:extLst>
          </p:cNvPr>
          <p:cNvSpPr/>
          <p:nvPr/>
        </p:nvSpPr>
        <p:spPr>
          <a:xfrm>
            <a:off x="697463" y="765952"/>
            <a:ext cx="7997865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Dissemination on WP1 outcomes</a:t>
            </a:r>
            <a:endParaRPr lang="en-GB" sz="2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326493" y="5551088"/>
            <a:ext cx="5468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Next Project/</a:t>
            </a:r>
            <a:r>
              <a:rPr lang="it-IT" sz="2400" dirty="0" err="1"/>
              <a:t>Partnering</a:t>
            </a:r>
            <a:r>
              <a:rPr lang="it-IT" sz="2400" dirty="0"/>
              <a:t>  meeting ?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EA00990-3F41-4640-91E8-FA41FAC05FE3}"/>
              </a:ext>
            </a:extLst>
          </p:cNvPr>
          <p:cNvSpPr txBox="1"/>
          <p:nvPr/>
        </p:nvSpPr>
        <p:spPr>
          <a:xfrm>
            <a:off x="697463" y="5030163"/>
            <a:ext cx="6097554" cy="4162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 sz="2000" b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Forthcoming events/workshops</a:t>
            </a:r>
            <a:endParaRPr lang="it-IT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5C263E7B-2BC4-49D7-896D-869A5D6148E3}"/>
              </a:ext>
            </a:extLst>
          </p:cNvPr>
          <p:cNvSpPr/>
          <p:nvPr/>
        </p:nvSpPr>
        <p:spPr>
          <a:xfrm>
            <a:off x="860221" y="1306912"/>
            <a:ext cx="56083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/>
              <a:t>Two </a:t>
            </a:r>
            <a:r>
              <a:rPr lang="it-IT" sz="2000" dirty="0" err="1"/>
              <a:t>articles</a:t>
            </a:r>
            <a:r>
              <a:rPr lang="it-IT" sz="2000" dirty="0"/>
              <a:t> in </a:t>
            </a:r>
            <a:r>
              <a:rPr lang="it-IT" sz="2000" dirty="0" err="1"/>
              <a:t>preparation</a:t>
            </a:r>
            <a:r>
              <a:rPr lang="it-IT" sz="2000" dirty="0"/>
              <a:t> (ISEKI),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to be submitted  in the special issue </a:t>
            </a:r>
            <a:br>
              <a:rPr lang="en-US" sz="2000" b="0" i="0" dirty="0">
                <a:solidFill>
                  <a:srgbClr val="000000"/>
                </a:solidFill>
                <a:effectLst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</a:rPr>
              <a:t>"Sustainable Food System in the European Union"</a:t>
            </a:r>
            <a:br>
              <a:rPr lang="en-US" sz="2000" dirty="0"/>
            </a:br>
            <a:endParaRPr lang="it-IT" sz="2000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77A8D27-401A-480D-8422-F6E04DA6BCEE}"/>
              </a:ext>
            </a:extLst>
          </p:cNvPr>
          <p:cNvSpPr txBox="1"/>
          <p:nvPr/>
        </p:nvSpPr>
        <p:spPr>
          <a:xfrm>
            <a:off x="697463" y="2755107"/>
            <a:ext cx="77555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T</a:t>
            </a:r>
            <a:r>
              <a:rPr lang="it-IT" sz="2000" dirty="0" err="1"/>
              <a:t>entative</a:t>
            </a:r>
            <a:r>
              <a:rPr lang="it-IT" sz="2000" dirty="0"/>
              <a:t> </a:t>
            </a:r>
            <a:r>
              <a:rPr lang="it-IT" sz="2000" dirty="0" err="1"/>
              <a:t>titles</a:t>
            </a:r>
            <a:r>
              <a:rPr lang="it-IT" sz="2000" dirty="0"/>
              <a:t>: </a:t>
            </a:r>
          </a:p>
          <a:p>
            <a:r>
              <a:rPr lang="it-IT" sz="2000" dirty="0">
                <a:solidFill>
                  <a:srgbClr val="000000"/>
                </a:solidFill>
              </a:rPr>
              <a:t>	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1. Skill needs for sustainable agri-food and forestry sectors (I): </a:t>
            </a:r>
            <a:br>
              <a:rPr lang="en-US" sz="2000" dirty="0"/>
            </a:br>
            <a:r>
              <a:rPr lang="en-US" sz="2000" dirty="0"/>
              <a:t>	    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assessment through European and National Focus Groups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	2.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Skill needs for sustainable agri-food and forestry sectors (II): </a:t>
            </a:r>
            <a:br>
              <a:rPr lang="en-US" sz="2000" dirty="0"/>
            </a:br>
            <a:r>
              <a:rPr lang="en-US" sz="2000" dirty="0"/>
              <a:t>	    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insights of a European Survey</a:t>
            </a:r>
            <a:endParaRPr lang="it-IT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E6EF082-A3FA-4C79-8E5C-39E894A9B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565" y="892101"/>
            <a:ext cx="5134232" cy="186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215571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31036</TotalTime>
  <Words>681</Words>
  <Application>Microsoft Office PowerPoint</Application>
  <PresentationFormat>Widescreen</PresentationFormat>
  <Paragraphs>135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Bahnschrift Light Condensed</vt:lpstr>
      <vt:lpstr>Calibri</vt:lpstr>
      <vt:lpstr>Tahoma</vt:lpstr>
      <vt:lpstr>CoLLaboratE-ThemeNew</vt:lpstr>
      <vt:lpstr>FIELDS project meeting</vt:lpstr>
      <vt:lpstr>Agenda </vt:lpstr>
      <vt:lpstr>Agenda </vt:lpstr>
      <vt:lpstr>Presentazione standard di PowerPoint</vt:lpstr>
      <vt:lpstr>WP5 – Sustainable action plan (ICOS)</vt:lpstr>
      <vt:lpstr>WP6 – Quality Assessment (CERTH)</vt:lpstr>
      <vt:lpstr>5th Project Meeting - Paris</vt:lpstr>
      <vt:lpstr>WP7 - Dissemination and communication (ACTIA)</vt:lpstr>
      <vt:lpstr>Dissemination </vt:lpstr>
      <vt:lpstr>FIELDS progress report, EACEA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Francesca </cp:lastModifiedBy>
  <cp:revision>252</cp:revision>
  <dcterms:created xsi:type="dcterms:W3CDTF">2018-10-15T13:11:22Z</dcterms:created>
  <dcterms:modified xsi:type="dcterms:W3CDTF">2022-05-31T10:04:02Z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